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0" r:id="rId11"/>
    <p:sldId id="268" r:id="rId12"/>
    <p:sldId id="269" r:id="rId13"/>
    <p:sldId id="27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If those changes were made, how likely would you be to use public transportation, such as Athens Transit Agency?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'[SurveySummary_03082016.xls]Question 21'!$A$4:$A$8</c:f>
              <c:strCache>
                <c:ptCount val="5"/>
                <c:pt idx="0">
                  <c:v>Extremely likely</c:v>
                </c:pt>
                <c:pt idx="1">
                  <c:v>Very likely</c:v>
                </c:pt>
                <c:pt idx="2">
                  <c:v>Moderately likely</c:v>
                </c:pt>
                <c:pt idx="3">
                  <c:v>Slightly likely</c:v>
                </c:pt>
                <c:pt idx="4">
                  <c:v>Not at all likely</c:v>
                </c:pt>
              </c:strCache>
            </c:strRef>
          </c:cat>
          <c:val>
            <c:numRef>
              <c:f>'[SurveySummary_03082016.xls]Question 21'!$C$4:$C$8</c:f>
              <c:numCache>
                <c:formatCode>0.0%</c:formatCode>
                <c:ptCount val="5"/>
                <c:pt idx="0">
                  <c:v>0.191</c:v>
                </c:pt>
                <c:pt idx="1">
                  <c:v>0.318</c:v>
                </c:pt>
                <c:pt idx="2">
                  <c:v>0.27399999999999997</c:v>
                </c:pt>
                <c:pt idx="3">
                  <c:v>0.159</c:v>
                </c:pt>
                <c:pt idx="4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23789734616513"/>
          <c:y val="0.40599228037671764"/>
          <c:w val="0.33719173132320912"/>
          <c:h val="0.59400768536299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0217B-0EDB-4C5C-8BB2-03F4D34D5F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EF5F26-1DAB-47DD-8E08-C113A3DCB54C}">
      <dgm:prSet phldrT="[Text]"/>
      <dgm:spPr/>
      <dgm:t>
        <a:bodyPr/>
        <a:lstStyle/>
        <a:p>
          <a:r>
            <a:rPr lang="en-US" dirty="0" smtClean="0"/>
            <a:t>Survey Respondents Demographics</a:t>
          </a:r>
          <a:endParaRPr lang="en-US" dirty="0"/>
        </a:p>
      </dgm:t>
    </dgm:pt>
    <dgm:pt modelId="{73A512F8-9F55-493C-AC4A-FAFB85A279F0}" type="parTrans" cxnId="{D2F73D24-3C45-4A92-96DB-FE39E4BA6785}">
      <dgm:prSet/>
      <dgm:spPr/>
      <dgm:t>
        <a:bodyPr/>
        <a:lstStyle/>
        <a:p>
          <a:endParaRPr lang="en-US"/>
        </a:p>
      </dgm:t>
    </dgm:pt>
    <dgm:pt modelId="{97B26658-9D9B-4EB8-9464-2B21A671BFBE}" type="sibTrans" cxnId="{D2F73D24-3C45-4A92-96DB-FE39E4BA6785}">
      <dgm:prSet/>
      <dgm:spPr/>
      <dgm:t>
        <a:bodyPr/>
        <a:lstStyle/>
        <a:p>
          <a:endParaRPr lang="en-US"/>
        </a:p>
      </dgm:t>
    </dgm:pt>
    <dgm:pt modelId="{B2820E1D-F280-46ED-B7EF-8997FE3C2284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Current Transit Riders</a:t>
          </a:r>
          <a:endParaRPr lang="en-US" dirty="0"/>
        </a:p>
      </dgm:t>
    </dgm:pt>
    <dgm:pt modelId="{B68E07A0-F676-4DF2-8E94-0B78C62E87AD}" type="parTrans" cxnId="{3C48CEE6-8FE6-4BFF-A74D-298BDD07FEB7}">
      <dgm:prSet/>
      <dgm:spPr/>
      <dgm:t>
        <a:bodyPr/>
        <a:lstStyle/>
        <a:p>
          <a:endParaRPr lang="en-US"/>
        </a:p>
      </dgm:t>
    </dgm:pt>
    <dgm:pt modelId="{00AFF438-8C94-4F9F-91C8-B7CBF4182DE8}" type="sibTrans" cxnId="{3C48CEE6-8FE6-4BFF-A74D-298BDD07FEB7}">
      <dgm:prSet/>
      <dgm:spPr/>
      <dgm:t>
        <a:bodyPr/>
        <a:lstStyle/>
        <a:p>
          <a:endParaRPr lang="en-US"/>
        </a:p>
      </dgm:t>
    </dgm:pt>
    <dgm:pt modelId="{D84D158C-6DDD-4D19-B561-A401AE9E94BD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Tell us about your typical transit trip.</a:t>
          </a:r>
          <a:endParaRPr lang="en-US" dirty="0"/>
        </a:p>
      </dgm:t>
    </dgm:pt>
    <dgm:pt modelId="{DF4D1ABF-98BB-40C0-9EE8-26F356B07039}" type="parTrans" cxnId="{AEB32A54-571B-41B8-A245-D6DE7FAB544D}">
      <dgm:prSet/>
      <dgm:spPr/>
      <dgm:t>
        <a:bodyPr/>
        <a:lstStyle/>
        <a:p>
          <a:endParaRPr lang="en-US"/>
        </a:p>
      </dgm:t>
    </dgm:pt>
    <dgm:pt modelId="{CE1CAD0F-0D35-4231-9D7D-103E06CED681}" type="sibTrans" cxnId="{AEB32A54-571B-41B8-A245-D6DE7FAB544D}">
      <dgm:prSet/>
      <dgm:spPr/>
      <dgm:t>
        <a:bodyPr/>
        <a:lstStyle/>
        <a:p>
          <a:endParaRPr lang="en-US"/>
        </a:p>
      </dgm:t>
    </dgm:pt>
    <dgm:pt modelId="{87502FB0-84CF-47C6-9AEF-48066EFCADC0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What improvements would make transit better for you?</a:t>
          </a:r>
          <a:endParaRPr lang="en-US" dirty="0"/>
        </a:p>
      </dgm:t>
    </dgm:pt>
    <dgm:pt modelId="{FC5D8718-DE5A-4BF8-B226-575763F55899}" type="parTrans" cxnId="{F932CF74-E505-40E8-BC81-231DD4AD6A22}">
      <dgm:prSet/>
      <dgm:spPr/>
      <dgm:t>
        <a:bodyPr/>
        <a:lstStyle/>
        <a:p>
          <a:endParaRPr lang="en-US"/>
        </a:p>
      </dgm:t>
    </dgm:pt>
    <dgm:pt modelId="{FF322139-C46A-4AE8-91F2-2A8A8581CCE0}" type="sibTrans" cxnId="{F932CF74-E505-40E8-BC81-231DD4AD6A22}">
      <dgm:prSet/>
      <dgm:spPr/>
      <dgm:t>
        <a:bodyPr/>
        <a:lstStyle/>
        <a:p>
          <a:endParaRPr lang="en-US"/>
        </a:p>
      </dgm:t>
    </dgm:pt>
    <dgm:pt modelId="{137E8B8C-2B25-4D73-AED9-0BC663F05F61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Non-Transit Riders</a:t>
          </a:r>
          <a:endParaRPr lang="en-US" dirty="0"/>
        </a:p>
      </dgm:t>
    </dgm:pt>
    <dgm:pt modelId="{131CDA83-2BBB-4832-AC84-6D937ACECAFD}" type="parTrans" cxnId="{965A874D-BB59-4233-8B84-BCF694A6361C}">
      <dgm:prSet/>
      <dgm:spPr/>
      <dgm:t>
        <a:bodyPr/>
        <a:lstStyle/>
        <a:p>
          <a:endParaRPr lang="en-US"/>
        </a:p>
      </dgm:t>
    </dgm:pt>
    <dgm:pt modelId="{390D1914-753E-48E0-A1C0-46C9CD6A92F8}" type="sibTrans" cxnId="{965A874D-BB59-4233-8B84-BCF694A6361C}">
      <dgm:prSet/>
      <dgm:spPr/>
      <dgm:t>
        <a:bodyPr/>
        <a:lstStyle/>
        <a:p>
          <a:endParaRPr lang="en-US"/>
        </a:p>
      </dgm:t>
    </dgm:pt>
    <dgm:pt modelId="{20168167-6602-481D-BE5B-138C5C1C4AA1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Tell us about how you travel.</a:t>
          </a:r>
          <a:endParaRPr lang="en-US" dirty="0"/>
        </a:p>
      </dgm:t>
    </dgm:pt>
    <dgm:pt modelId="{129E0762-F6CC-4AF9-9A90-C6EF7A67CCC8}" type="parTrans" cxnId="{287651B6-A0CA-4F09-8C44-B41B0C484949}">
      <dgm:prSet/>
      <dgm:spPr/>
      <dgm:t>
        <a:bodyPr/>
        <a:lstStyle/>
        <a:p>
          <a:endParaRPr lang="en-US"/>
        </a:p>
      </dgm:t>
    </dgm:pt>
    <dgm:pt modelId="{830783AE-424D-4DAA-BA7F-BB484A5DA866}" type="sibTrans" cxnId="{287651B6-A0CA-4F09-8C44-B41B0C484949}">
      <dgm:prSet/>
      <dgm:spPr/>
      <dgm:t>
        <a:bodyPr/>
        <a:lstStyle/>
        <a:p>
          <a:endParaRPr lang="en-US"/>
        </a:p>
      </dgm:t>
    </dgm:pt>
    <dgm:pt modelId="{D422A46C-99A2-41F3-98C1-8A1AC8DA5299}">
      <dgm:prSet phldrT="[Text]"/>
      <dgm:spPr/>
      <dgm:t>
        <a:bodyPr/>
        <a:lstStyle/>
        <a:p>
          <a:r>
            <a:rPr lang="en-US" dirty="0" smtClean="0"/>
            <a:t>What would make you more likely to try transit?</a:t>
          </a:r>
          <a:endParaRPr lang="en-US" dirty="0"/>
        </a:p>
      </dgm:t>
    </dgm:pt>
    <dgm:pt modelId="{BF3A619F-9D1A-4773-9629-6968429C37F2}" type="parTrans" cxnId="{145127A7-27F4-4675-8B03-75148E8959E5}">
      <dgm:prSet/>
      <dgm:spPr/>
      <dgm:t>
        <a:bodyPr/>
        <a:lstStyle/>
        <a:p>
          <a:endParaRPr lang="en-US"/>
        </a:p>
      </dgm:t>
    </dgm:pt>
    <dgm:pt modelId="{E6281097-585A-48B6-AA3E-3F274B9F536E}" type="sibTrans" cxnId="{145127A7-27F4-4675-8B03-75148E8959E5}">
      <dgm:prSet/>
      <dgm:spPr/>
      <dgm:t>
        <a:bodyPr/>
        <a:lstStyle/>
        <a:p>
          <a:endParaRPr lang="en-US"/>
        </a:p>
      </dgm:t>
    </dgm:pt>
    <dgm:pt modelId="{FCE06EF9-404E-454B-B9A0-F47AB64185C6}" type="pres">
      <dgm:prSet presAssocID="{75A0217B-0EDB-4C5C-8BB2-03F4D34D5F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6BA241-8157-4904-B1F6-FD7EBDCF9569}" type="pres">
      <dgm:prSet presAssocID="{DFEF5F26-1DAB-47DD-8E08-C113A3DCB54C}" presName="hierRoot1" presStyleCnt="0"/>
      <dgm:spPr/>
    </dgm:pt>
    <dgm:pt modelId="{1A56ACF1-0A76-41EB-95E5-92E89691CA78}" type="pres">
      <dgm:prSet presAssocID="{DFEF5F26-1DAB-47DD-8E08-C113A3DCB54C}" presName="composite" presStyleCnt="0"/>
      <dgm:spPr/>
    </dgm:pt>
    <dgm:pt modelId="{E3F5DBD2-BF42-43D5-8077-50D9BCBB173C}" type="pres">
      <dgm:prSet presAssocID="{DFEF5F26-1DAB-47DD-8E08-C113A3DCB54C}" presName="background" presStyleLbl="node0" presStyleIdx="0" presStyleCnt="1"/>
      <dgm:spPr/>
    </dgm:pt>
    <dgm:pt modelId="{00F62650-B518-4174-B6E4-423F03E7520C}" type="pres">
      <dgm:prSet presAssocID="{DFEF5F26-1DAB-47DD-8E08-C113A3DCB54C}" presName="text" presStyleLbl="fgAcc0" presStyleIdx="0" presStyleCnt="1" custLinFactNeighborX="6419" custLinFactNeighborY="4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66C6D-1AD6-4E23-8867-129AD23D26EE}" type="pres">
      <dgm:prSet presAssocID="{DFEF5F26-1DAB-47DD-8E08-C113A3DCB54C}" presName="hierChild2" presStyleCnt="0"/>
      <dgm:spPr/>
    </dgm:pt>
    <dgm:pt modelId="{1F3EB5A4-F039-48C7-A623-F4A7ECFB496A}" type="pres">
      <dgm:prSet presAssocID="{B68E07A0-F676-4DF2-8E94-0B78C62E87A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6213C9A-7E22-45B1-9A88-1E1716383A3B}" type="pres">
      <dgm:prSet presAssocID="{B2820E1D-F280-46ED-B7EF-8997FE3C2284}" presName="hierRoot2" presStyleCnt="0"/>
      <dgm:spPr/>
    </dgm:pt>
    <dgm:pt modelId="{D9A49FB8-9312-4210-A0E4-84653D574967}" type="pres">
      <dgm:prSet presAssocID="{B2820E1D-F280-46ED-B7EF-8997FE3C2284}" presName="composite2" presStyleCnt="0"/>
      <dgm:spPr/>
    </dgm:pt>
    <dgm:pt modelId="{500E69E7-0C28-4135-8E0F-49031FD5CB72}" type="pres">
      <dgm:prSet presAssocID="{B2820E1D-F280-46ED-B7EF-8997FE3C2284}" presName="background2" presStyleLbl="node2" presStyleIdx="0" presStyleCnt="2"/>
      <dgm:spPr>
        <a:solidFill>
          <a:schemeClr val="accent2"/>
        </a:solidFill>
      </dgm:spPr>
    </dgm:pt>
    <dgm:pt modelId="{33281F43-2484-4C46-8C41-6EC8F0879A02}" type="pres">
      <dgm:prSet presAssocID="{B2820E1D-F280-46ED-B7EF-8997FE3C228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AD1FD-2489-416C-8C13-F98BD91C894E}" type="pres">
      <dgm:prSet presAssocID="{B2820E1D-F280-46ED-B7EF-8997FE3C2284}" presName="hierChild3" presStyleCnt="0"/>
      <dgm:spPr/>
    </dgm:pt>
    <dgm:pt modelId="{5604F449-7B95-40C7-B925-AFD54CF34F98}" type="pres">
      <dgm:prSet presAssocID="{DF4D1ABF-98BB-40C0-9EE8-26F356B07039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A73B182-C2E1-485D-9CBB-071A733AD84C}" type="pres">
      <dgm:prSet presAssocID="{D84D158C-6DDD-4D19-B561-A401AE9E94BD}" presName="hierRoot3" presStyleCnt="0"/>
      <dgm:spPr/>
    </dgm:pt>
    <dgm:pt modelId="{EB81714D-F839-4ECA-8690-1826F3F4C286}" type="pres">
      <dgm:prSet presAssocID="{D84D158C-6DDD-4D19-B561-A401AE9E94BD}" presName="composite3" presStyleCnt="0"/>
      <dgm:spPr/>
    </dgm:pt>
    <dgm:pt modelId="{1EFC13D6-D37F-499C-84BA-949240582B4B}" type="pres">
      <dgm:prSet presAssocID="{D84D158C-6DDD-4D19-B561-A401AE9E94BD}" presName="background3" presStyleLbl="node3" presStyleIdx="0" presStyleCnt="4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E8D082CA-CCA4-4D06-B755-47BB553A66EA}" type="pres">
      <dgm:prSet presAssocID="{D84D158C-6DDD-4D19-B561-A401AE9E94B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38A34-346B-4994-910D-B8210FA6B43E}" type="pres">
      <dgm:prSet presAssocID="{D84D158C-6DDD-4D19-B561-A401AE9E94BD}" presName="hierChild4" presStyleCnt="0"/>
      <dgm:spPr/>
    </dgm:pt>
    <dgm:pt modelId="{F2988F8A-90BA-47A7-9564-0648F3953ADB}" type="pres">
      <dgm:prSet presAssocID="{FC5D8718-DE5A-4BF8-B226-575763F5589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99EEDFD9-D30B-49D5-84AA-3A484D81448A}" type="pres">
      <dgm:prSet presAssocID="{87502FB0-84CF-47C6-9AEF-48066EFCADC0}" presName="hierRoot3" presStyleCnt="0"/>
      <dgm:spPr/>
    </dgm:pt>
    <dgm:pt modelId="{6155AA38-354A-4874-9867-03B4AF6B1AA7}" type="pres">
      <dgm:prSet presAssocID="{87502FB0-84CF-47C6-9AEF-48066EFCADC0}" presName="composite3" presStyleCnt="0"/>
      <dgm:spPr/>
    </dgm:pt>
    <dgm:pt modelId="{33EF6223-87DC-4984-8671-9C00B1FC6632}" type="pres">
      <dgm:prSet presAssocID="{87502FB0-84CF-47C6-9AEF-48066EFCADC0}" presName="background3" presStyleLbl="node3" presStyleIdx="1" presStyleCnt="4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4CA5B0B7-1678-4492-B72C-E0E45522AB46}" type="pres">
      <dgm:prSet presAssocID="{87502FB0-84CF-47C6-9AEF-48066EFCADC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84E8D4-7625-4B3C-991B-039AA80E4E99}" type="pres">
      <dgm:prSet presAssocID="{87502FB0-84CF-47C6-9AEF-48066EFCADC0}" presName="hierChild4" presStyleCnt="0"/>
      <dgm:spPr/>
    </dgm:pt>
    <dgm:pt modelId="{72316DE0-7715-4D3F-B03F-57994ED7403C}" type="pres">
      <dgm:prSet presAssocID="{131CDA83-2BBB-4832-AC84-6D937ACECAF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A88F90C-019B-4449-BDCC-1C82F64FA704}" type="pres">
      <dgm:prSet presAssocID="{137E8B8C-2B25-4D73-AED9-0BC663F05F61}" presName="hierRoot2" presStyleCnt="0"/>
      <dgm:spPr/>
    </dgm:pt>
    <dgm:pt modelId="{CB747300-0E1B-4B63-AEF8-EC24B2F9FEF8}" type="pres">
      <dgm:prSet presAssocID="{137E8B8C-2B25-4D73-AED9-0BC663F05F61}" presName="composite2" presStyleCnt="0"/>
      <dgm:spPr/>
    </dgm:pt>
    <dgm:pt modelId="{601D09CF-0D11-4039-AB4D-95C269E55915}" type="pres">
      <dgm:prSet presAssocID="{137E8B8C-2B25-4D73-AED9-0BC663F05F61}" presName="background2" presStyleLbl="node2" presStyleIdx="1" presStyleCnt="2"/>
      <dgm:spPr>
        <a:solidFill>
          <a:srgbClr val="00B050"/>
        </a:solidFill>
        <a:ln>
          <a:solidFill>
            <a:srgbClr val="00B050"/>
          </a:solidFill>
        </a:ln>
      </dgm:spPr>
    </dgm:pt>
    <dgm:pt modelId="{C1866DE2-B77A-436A-8002-8473D7C644A7}" type="pres">
      <dgm:prSet presAssocID="{137E8B8C-2B25-4D73-AED9-0BC663F05F6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79984-34C6-480E-8276-3AF55CFDEADD}" type="pres">
      <dgm:prSet presAssocID="{137E8B8C-2B25-4D73-AED9-0BC663F05F61}" presName="hierChild3" presStyleCnt="0"/>
      <dgm:spPr/>
    </dgm:pt>
    <dgm:pt modelId="{32AB0CEA-0E38-4427-958B-44C6980ED50B}" type="pres">
      <dgm:prSet presAssocID="{129E0762-F6CC-4AF9-9A90-C6EF7A67CCC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5E38D659-AE25-4F59-BBBC-8C952E0B0E5F}" type="pres">
      <dgm:prSet presAssocID="{20168167-6602-481D-BE5B-138C5C1C4AA1}" presName="hierRoot3" presStyleCnt="0"/>
      <dgm:spPr/>
    </dgm:pt>
    <dgm:pt modelId="{934C1699-69FF-4031-AE80-D9161BCF4485}" type="pres">
      <dgm:prSet presAssocID="{20168167-6602-481D-BE5B-138C5C1C4AA1}" presName="composite3" presStyleCnt="0"/>
      <dgm:spPr/>
    </dgm:pt>
    <dgm:pt modelId="{D4106F8C-5ECE-4D59-AAED-8117A1E2BDD3}" type="pres">
      <dgm:prSet presAssocID="{20168167-6602-481D-BE5B-138C5C1C4AA1}" presName="background3" presStyleLbl="node3" presStyleIdx="2" presStyleCnt="4"/>
      <dgm:spPr>
        <a:solidFill>
          <a:srgbClr val="00B050"/>
        </a:solidFill>
        <a:ln>
          <a:solidFill>
            <a:srgbClr val="00B050"/>
          </a:solidFill>
        </a:ln>
      </dgm:spPr>
    </dgm:pt>
    <dgm:pt modelId="{19EC057B-E1F2-41E9-A804-C7B688710CCE}" type="pres">
      <dgm:prSet presAssocID="{20168167-6602-481D-BE5B-138C5C1C4AA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FD3E23-7908-4F0D-BEE5-6E86C83AF181}" type="pres">
      <dgm:prSet presAssocID="{20168167-6602-481D-BE5B-138C5C1C4AA1}" presName="hierChild4" presStyleCnt="0"/>
      <dgm:spPr/>
    </dgm:pt>
    <dgm:pt modelId="{C577A68E-35D2-4DB5-B569-272D815AF292}" type="pres">
      <dgm:prSet presAssocID="{BF3A619F-9D1A-4773-9629-6968429C37F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C0EC4981-8454-4488-97C7-A6EBAAF43206}" type="pres">
      <dgm:prSet presAssocID="{D422A46C-99A2-41F3-98C1-8A1AC8DA5299}" presName="hierRoot3" presStyleCnt="0"/>
      <dgm:spPr/>
    </dgm:pt>
    <dgm:pt modelId="{33BF06B2-9013-40B0-8C67-836268AA8C3D}" type="pres">
      <dgm:prSet presAssocID="{D422A46C-99A2-41F3-98C1-8A1AC8DA5299}" presName="composite3" presStyleCnt="0"/>
      <dgm:spPr/>
    </dgm:pt>
    <dgm:pt modelId="{FD58D529-9DE4-492E-B52C-FBD8EF91B260}" type="pres">
      <dgm:prSet presAssocID="{D422A46C-99A2-41F3-98C1-8A1AC8DA5299}" presName="background3" presStyleLbl="node3" presStyleIdx="3" presStyleCnt="4"/>
      <dgm:spPr>
        <a:solidFill>
          <a:srgbClr val="00B050"/>
        </a:solidFill>
        <a:ln>
          <a:solidFill>
            <a:srgbClr val="00B050"/>
          </a:solidFill>
        </a:ln>
      </dgm:spPr>
    </dgm:pt>
    <dgm:pt modelId="{F1F5F810-0D81-4B34-8853-F61999383D53}" type="pres">
      <dgm:prSet presAssocID="{D422A46C-99A2-41F3-98C1-8A1AC8DA529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50F5E-377B-4D5F-89BC-1467F36E36CF}" type="pres">
      <dgm:prSet presAssocID="{D422A46C-99A2-41F3-98C1-8A1AC8DA5299}" presName="hierChild4" presStyleCnt="0"/>
      <dgm:spPr/>
    </dgm:pt>
  </dgm:ptLst>
  <dgm:cxnLst>
    <dgm:cxn modelId="{85A2A456-EF60-4FF4-BF2A-18E74C69E98C}" type="presOf" srcId="{D84D158C-6DDD-4D19-B561-A401AE9E94BD}" destId="{E8D082CA-CCA4-4D06-B755-47BB553A66EA}" srcOrd="0" destOrd="0" presId="urn:microsoft.com/office/officeart/2005/8/layout/hierarchy1"/>
    <dgm:cxn modelId="{04A07A96-B27F-4172-8CEB-F98A78E72D64}" type="presOf" srcId="{BF3A619F-9D1A-4773-9629-6968429C37F2}" destId="{C577A68E-35D2-4DB5-B569-272D815AF292}" srcOrd="0" destOrd="0" presId="urn:microsoft.com/office/officeart/2005/8/layout/hierarchy1"/>
    <dgm:cxn modelId="{3C48CEE6-8FE6-4BFF-A74D-298BDD07FEB7}" srcId="{DFEF5F26-1DAB-47DD-8E08-C113A3DCB54C}" destId="{B2820E1D-F280-46ED-B7EF-8997FE3C2284}" srcOrd="0" destOrd="0" parTransId="{B68E07A0-F676-4DF2-8E94-0B78C62E87AD}" sibTransId="{00AFF438-8C94-4F9F-91C8-B7CBF4182DE8}"/>
    <dgm:cxn modelId="{BD6C417F-263C-41A3-94D9-CC544629A248}" type="presOf" srcId="{FC5D8718-DE5A-4BF8-B226-575763F55899}" destId="{F2988F8A-90BA-47A7-9564-0648F3953ADB}" srcOrd="0" destOrd="0" presId="urn:microsoft.com/office/officeart/2005/8/layout/hierarchy1"/>
    <dgm:cxn modelId="{6F4D7ECD-4F6C-4A60-9471-729681180BA5}" type="presOf" srcId="{75A0217B-0EDB-4C5C-8BB2-03F4D34D5F4A}" destId="{FCE06EF9-404E-454B-B9A0-F47AB64185C6}" srcOrd="0" destOrd="0" presId="urn:microsoft.com/office/officeart/2005/8/layout/hierarchy1"/>
    <dgm:cxn modelId="{D346AEF3-5055-4DD0-AEAB-4B4B83968226}" type="presOf" srcId="{129E0762-F6CC-4AF9-9A90-C6EF7A67CCC8}" destId="{32AB0CEA-0E38-4427-958B-44C6980ED50B}" srcOrd="0" destOrd="0" presId="urn:microsoft.com/office/officeart/2005/8/layout/hierarchy1"/>
    <dgm:cxn modelId="{B02B5930-0193-4ABF-B4FE-EB9C0FD3935B}" type="presOf" srcId="{131CDA83-2BBB-4832-AC84-6D937ACECAFD}" destId="{72316DE0-7715-4D3F-B03F-57994ED7403C}" srcOrd="0" destOrd="0" presId="urn:microsoft.com/office/officeart/2005/8/layout/hierarchy1"/>
    <dgm:cxn modelId="{965A874D-BB59-4233-8B84-BCF694A6361C}" srcId="{DFEF5F26-1DAB-47DD-8E08-C113A3DCB54C}" destId="{137E8B8C-2B25-4D73-AED9-0BC663F05F61}" srcOrd="1" destOrd="0" parTransId="{131CDA83-2BBB-4832-AC84-6D937ACECAFD}" sibTransId="{390D1914-753E-48E0-A1C0-46C9CD6A92F8}"/>
    <dgm:cxn modelId="{287651B6-A0CA-4F09-8C44-B41B0C484949}" srcId="{137E8B8C-2B25-4D73-AED9-0BC663F05F61}" destId="{20168167-6602-481D-BE5B-138C5C1C4AA1}" srcOrd="0" destOrd="0" parTransId="{129E0762-F6CC-4AF9-9A90-C6EF7A67CCC8}" sibTransId="{830783AE-424D-4DAA-BA7F-BB484A5DA866}"/>
    <dgm:cxn modelId="{AEB32A54-571B-41B8-A245-D6DE7FAB544D}" srcId="{B2820E1D-F280-46ED-B7EF-8997FE3C2284}" destId="{D84D158C-6DDD-4D19-B561-A401AE9E94BD}" srcOrd="0" destOrd="0" parTransId="{DF4D1ABF-98BB-40C0-9EE8-26F356B07039}" sibTransId="{CE1CAD0F-0D35-4231-9D7D-103E06CED681}"/>
    <dgm:cxn modelId="{D35B852D-A138-409F-BE03-CD107FF5DAEB}" type="presOf" srcId="{B68E07A0-F676-4DF2-8E94-0B78C62E87AD}" destId="{1F3EB5A4-F039-48C7-A623-F4A7ECFB496A}" srcOrd="0" destOrd="0" presId="urn:microsoft.com/office/officeart/2005/8/layout/hierarchy1"/>
    <dgm:cxn modelId="{D2F73D24-3C45-4A92-96DB-FE39E4BA6785}" srcId="{75A0217B-0EDB-4C5C-8BB2-03F4D34D5F4A}" destId="{DFEF5F26-1DAB-47DD-8E08-C113A3DCB54C}" srcOrd="0" destOrd="0" parTransId="{73A512F8-9F55-493C-AC4A-FAFB85A279F0}" sibTransId="{97B26658-9D9B-4EB8-9464-2B21A671BFBE}"/>
    <dgm:cxn modelId="{F932CF74-E505-40E8-BC81-231DD4AD6A22}" srcId="{B2820E1D-F280-46ED-B7EF-8997FE3C2284}" destId="{87502FB0-84CF-47C6-9AEF-48066EFCADC0}" srcOrd="1" destOrd="0" parTransId="{FC5D8718-DE5A-4BF8-B226-575763F55899}" sibTransId="{FF322139-C46A-4AE8-91F2-2A8A8581CCE0}"/>
    <dgm:cxn modelId="{5B596C05-BCE0-4F20-B71D-EEDEDFB338B7}" type="presOf" srcId="{D422A46C-99A2-41F3-98C1-8A1AC8DA5299}" destId="{F1F5F810-0D81-4B34-8853-F61999383D53}" srcOrd="0" destOrd="0" presId="urn:microsoft.com/office/officeart/2005/8/layout/hierarchy1"/>
    <dgm:cxn modelId="{5FCAA7EF-D203-48E5-B1F9-061CEF632E78}" type="presOf" srcId="{137E8B8C-2B25-4D73-AED9-0BC663F05F61}" destId="{C1866DE2-B77A-436A-8002-8473D7C644A7}" srcOrd="0" destOrd="0" presId="urn:microsoft.com/office/officeart/2005/8/layout/hierarchy1"/>
    <dgm:cxn modelId="{904BC760-A9FA-409B-B9D9-DF008A7FC7EA}" type="presOf" srcId="{B2820E1D-F280-46ED-B7EF-8997FE3C2284}" destId="{33281F43-2484-4C46-8C41-6EC8F0879A02}" srcOrd="0" destOrd="0" presId="urn:microsoft.com/office/officeart/2005/8/layout/hierarchy1"/>
    <dgm:cxn modelId="{600B9147-382B-4426-BE6F-4CF11D8FF5AE}" type="presOf" srcId="{DFEF5F26-1DAB-47DD-8E08-C113A3DCB54C}" destId="{00F62650-B518-4174-B6E4-423F03E7520C}" srcOrd="0" destOrd="0" presId="urn:microsoft.com/office/officeart/2005/8/layout/hierarchy1"/>
    <dgm:cxn modelId="{145127A7-27F4-4675-8B03-75148E8959E5}" srcId="{137E8B8C-2B25-4D73-AED9-0BC663F05F61}" destId="{D422A46C-99A2-41F3-98C1-8A1AC8DA5299}" srcOrd="1" destOrd="0" parTransId="{BF3A619F-9D1A-4773-9629-6968429C37F2}" sibTransId="{E6281097-585A-48B6-AA3E-3F274B9F536E}"/>
    <dgm:cxn modelId="{0CA2C085-6D58-487F-9ECD-257BACF08F6D}" type="presOf" srcId="{DF4D1ABF-98BB-40C0-9EE8-26F356B07039}" destId="{5604F449-7B95-40C7-B925-AFD54CF34F98}" srcOrd="0" destOrd="0" presId="urn:microsoft.com/office/officeart/2005/8/layout/hierarchy1"/>
    <dgm:cxn modelId="{CFA79C5C-F53B-4E1D-97DE-AC26902FB83D}" type="presOf" srcId="{87502FB0-84CF-47C6-9AEF-48066EFCADC0}" destId="{4CA5B0B7-1678-4492-B72C-E0E45522AB46}" srcOrd="0" destOrd="0" presId="urn:microsoft.com/office/officeart/2005/8/layout/hierarchy1"/>
    <dgm:cxn modelId="{CB5A8A37-0262-4D30-B7E2-4F5033BB0844}" type="presOf" srcId="{20168167-6602-481D-BE5B-138C5C1C4AA1}" destId="{19EC057B-E1F2-41E9-A804-C7B688710CCE}" srcOrd="0" destOrd="0" presId="urn:microsoft.com/office/officeart/2005/8/layout/hierarchy1"/>
    <dgm:cxn modelId="{FD5F4073-39C2-4BD2-9B3F-A010182EE320}" type="presParOf" srcId="{FCE06EF9-404E-454B-B9A0-F47AB64185C6}" destId="{C06BA241-8157-4904-B1F6-FD7EBDCF9569}" srcOrd="0" destOrd="0" presId="urn:microsoft.com/office/officeart/2005/8/layout/hierarchy1"/>
    <dgm:cxn modelId="{43AB2451-11DA-439A-AF9E-3739F6F35633}" type="presParOf" srcId="{C06BA241-8157-4904-B1F6-FD7EBDCF9569}" destId="{1A56ACF1-0A76-41EB-95E5-92E89691CA78}" srcOrd="0" destOrd="0" presId="urn:microsoft.com/office/officeart/2005/8/layout/hierarchy1"/>
    <dgm:cxn modelId="{5EDC2DA2-A421-4934-A3ED-0777FD8D26D1}" type="presParOf" srcId="{1A56ACF1-0A76-41EB-95E5-92E89691CA78}" destId="{E3F5DBD2-BF42-43D5-8077-50D9BCBB173C}" srcOrd="0" destOrd="0" presId="urn:microsoft.com/office/officeart/2005/8/layout/hierarchy1"/>
    <dgm:cxn modelId="{22C98D39-79CB-4AE1-9EDB-449830157BD2}" type="presParOf" srcId="{1A56ACF1-0A76-41EB-95E5-92E89691CA78}" destId="{00F62650-B518-4174-B6E4-423F03E7520C}" srcOrd="1" destOrd="0" presId="urn:microsoft.com/office/officeart/2005/8/layout/hierarchy1"/>
    <dgm:cxn modelId="{3917F540-9B89-4BA1-8360-C1013C38C814}" type="presParOf" srcId="{C06BA241-8157-4904-B1F6-FD7EBDCF9569}" destId="{4B366C6D-1AD6-4E23-8867-129AD23D26EE}" srcOrd="1" destOrd="0" presId="urn:microsoft.com/office/officeart/2005/8/layout/hierarchy1"/>
    <dgm:cxn modelId="{9ABC970A-8018-4FAF-996C-D2647F20AE6E}" type="presParOf" srcId="{4B366C6D-1AD6-4E23-8867-129AD23D26EE}" destId="{1F3EB5A4-F039-48C7-A623-F4A7ECFB496A}" srcOrd="0" destOrd="0" presId="urn:microsoft.com/office/officeart/2005/8/layout/hierarchy1"/>
    <dgm:cxn modelId="{F0AA7AAB-D481-4C89-82EA-6D05A6940004}" type="presParOf" srcId="{4B366C6D-1AD6-4E23-8867-129AD23D26EE}" destId="{D6213C9A-7E22-45B1-9A88-1E1716383A3B}" srcOrd="1" destOrd="0" presId="urn:microsoft.com/office/officeart/2005/8/layout/hierarchy1"/>
    <dgm:cxn modelId="{91F5652A-7E11-460E-9246-D6FFABF99B63}" type="presParOf" srcId="{D6213C9A-7E22-45B1-9A88-1E1716383A3B}" destId="{D9A49FB8-9312-4210-A0E4-84653D574967}" srcOrd="0" destOrd="0" presId="urn:microsoft.com/office/officeart/2005/8/layout/hierarchy1"/>
    <dgm:cxn modelId="{58A20997-6A5E-4FA9-8956-02253AA72306}" type="presParOf" srcId="{D9A49FB8-9312-4210-A0E4-84653D574967}" destId="{500E69E7-0C28-4135-8E0F-49031FD5CB72}" srcOrd="0" destOrd="0" presId="urn:microsoft.com/office/officeart/2005/8/layout/hierarchy1"/>
    <dgm:cxn modelId="{96C05065-AE61-47C9-B748-B6D2F2CDB2EB}" type="presParOf" srcId="{D9A49FB8-9312-4210-A0E4-84653D574967}" destId="{33281F43-2484-4C46-8C41-6EC8F0879A02}" srcOrd="1" destOrd="0" presId="urn:microsoft.com/office/officeart/2005/8/layout/hierarchy1"/>
    <dgm:cxn modelId="{A5DC7822-883D-4C20-B5CB-350622E80E4C}" type="presParOf" srcId="{D6213C9A-7E22-45B1-9A88-1E1716383A3B}" destId="{F84AD1FD-2489-416C-8C13-F98BD91C894E}" srcOrd="1" destOrd="0" presId="urn:microsoft.com/office/officeart/2005/8/layout/hierarchy1"/>
    <dgm:cxn modelId="{5F0D9F50-9192-4DA6-B68F-307E6C3DD85C}" type="presParOf" srcId="{F84AD1FD-2489-416C-8C13-F98BD91C894E}" destId="{5604F449-7B95-40C7-B925-AFD54CF34F98}" srcOrd="0" destOrd="0" presId="urn:microsoft.com/office/officeart/2005/8/layout/hierarchy1"/>
    <dgm:cxn modelId="{61FE9084-E7A7-4BC8-9456-8475299BBA7C}" type="presParOf" srcId="{F84AD1FD-2489-416C-8C13-F98BD91C894E}" destId="{4A73B182-C2E1-485D-9CBB-071A733AD84C}" srcOrd="1" destOrd="0" presId="urn:microsoft.com/office/officeart/2005/8/layout/hierarchy1"/>
    <dgm:cxn modelId="{71340522-6300-46AC-8E14-863AD5C00A60}" type="presParOf" srcId="{4A73B182-C2E1-485D-9CBB-071A733AD84C}" destId="{EB81714D-F839-4ECA-8690-1826F3F4C286}" srcOrd="0" destOrd="0" presId="urn:microsoft.com/office/officeart/2005/8/layout/hierarchy1"/>
    <dgm:cxn modelId="{44A10BB0-4509-4CA2-B2D6-B481E6633544}" type="presParOf" srcId="{EB81714D-F839-4ECA-8690-1826F3F4C286}" destId="{1EFC13D6-D37F-499C-84BA-949240582B4B}" srcOrd="0" destOrd="0" presId="urn:microsoft.com/office/officeart/2005/8/layout/hierarchy1"/>
    <dgm:cxn modelId="{9408781A-5453-40F2-A071-6FAF7F60EB50}" type="presParOf" srcId="{EB81714D-F839-4ECA-8690-1826F3F4C286}" destId="{E8D082CA-CCA4-4D06-B755-47BB553A66EA}" srcOrd="1" destOrd="0" presId="urn:microsoft.com/office/officeart/2005/8/layout/hierarchy1"/>
    <dgm:cxn modelId="{6FDB445E-2C3C-467E-9F35-25CC96E55BE0}" type="presParOf" srcId="{4A73B182-C2E1-485D-9CBB-071A733AD84C}" destId="{F4E38A34-346B-4994-910D-B8210FA6B43E}" srcOrd="1" destOrd="0" presId="urn:microsoft.com/office/officeart/2005/8/layout/hierarchy1"/>
    <dgm:cxn modelId="{E675807D-D59C-4E9D-9ED2-63D67AB33E3C}" type="presParOf" srcId="{F84AD1FD-2489-416C-8C13-F98BD91C894E}" destId="{F2988F8A-90BA-47A7-9564-0648F3953ADB}" srcOrd="2" destOrd="0" presId="urn:microsoft.com/office/officeart/2005/8/layout/hierarchy1"/>
    <dgm:cxn modelId="{291A9566-3218-4AC8-91C0-3D9375DF5D0D}" type="presParOf" srcId="{F84AD1FD-2489-416C-8C13-F98BD91C894E}" destId="{99EEDFD9-D30B-49D5-84AA-3A484D81448A}" srcOrd="3" destOrd="0" presId="urn:microsoft.com/office/officeart/2005/8/layout/hierarchy1"/>
    <dgm:cxn modelId="{ABCE4DF6-D619-48F9-AA6B-AB1F7C9415EE}" type="presParOf" srcId="{99EEDFD9-D30B-49D5-84AA-3A484D81448A}" destId="{6155AA38-354A-4874-9867-03B4AF6B1AA7}" srcOrd="0" destOrd="0" presId="urn:microsoft.com/office/officeart/2005/8/layout/hierarchy1"/>
    <dgm:cxn modelId="{505ED7C9-D973-483F-97D9-27AD843AC4D3}" type="presParOf" srcId="{6155AA38-354A-4874-9867-03B4AF6B1AA7}" destId="{33EF6223-87DC-4984-8671-9C00B1FC6632}" srcOrd="0" destOrd="0" presId="urn:microsoft.com/office/officeart/2005/8/layout/hierarchy1"/>
    <dgm:cxn modelId="{191FBD0B-A613-4067-B668-D27C9B28FC83}" type="presParOf" srcId="{6155AA38-354A-4874-9867-03B4AF6B1AA7}" destId="{4CA5B0B7-1678-4492-B72C-E0E45522AB46}" srcOrd="1" destOrd="0" presId="urn:microsoft.com/office/officeart/2005/8/layout/hierarchy1"/>
    <dgm:cxn modelId="{C7F5A07B-BBCC-4B3D-A7E2-F1CA612B41B4}" type="presParOf" srcId="{99EEDFD9-D30B-49D5-84AA-3A484D81448A}" destId="{D184E8D4-7625-4B3C-991B-039AA80E4E99}" srcOrd="1" destOrd="0" presId="urn:microsoft.com/office/officeart/2005/8/layout/hierarchy1"/>
    <dgm:cxn modelId="{DF232781-F176-410F-8069-EA55F727D315}" type="presParOf" srcId="{4B366C6D-1AD6-4E23-8867-129AD23D26EE}" destId="{72316DE0-7715-4D3F-B03F-57994ED7403C}" srcOrd="2" destOrd="0" presId="urn:microsoft.com/office/officeart/2005/8/layout/hierarchy1"/>
    <dgm:cxn modelId="{4C1BB7C7-C250-48CD-A409-B6502EBBE795}" type="presParOf" srcId="{4B366C6D-1AD6-4E23-8867-129AD23D26EE}" destId="{AA88F90C-019B-4449-BDCC-1C82F64FA704}" srcOrd="3" destOrd="0" presId="urn:microsoft.com/office/officeart/2005/8/layout/hierarchy1"/>
    <dgm:cxn modelId="{02B20264-97AB-4339-BB02-E41F16D83A9F}" type="presParOf" srcId="{AA88F90C-019B-4449-BDCC-1C82F64FA704}" destId="{CB747300-0E1B-4B63-AEF8-EC24B2F9FEF8}" srcOrd="0" destOrd="0" presId="urn:microsoft.com/office/officeart/2005/8/layout/hierarchy1"/>
    <dgm:cxn modelId="{115050A2-249B-4D5D-B973-C8A747D7C293}" type="presParOf" srcId="{CB747300-0E1B-4B63-AEF8-EC24B2F9FEF8}" destId="{601D09CF-0D11-4039-AB4D-95C269E55915}" srcOrd="0" destOrd="0" presId="urn:microsoft.com/office/officeart/2005/8/layout/hierarchy1"/>
    <dgm:cxn modelId="{7607BFF3-911D-4170-898E-85ACCAEA7BA4}" type="presParOf" srcId="{CB747300-0E1B-4B63-AEF8-EC24B2F9FEF8}" destId="{C1866DE2-B77A-436A-8002-8473D7C644A7}" srcOrd="1" destOrd="0" presId="urn:microsoft.com/office/officeart/2005/8/layout/hierarchy1"/>
    <dgm:cxn modelId="{0B242C55-4D74-46FD-873E-8047A5FD63DE}" type="presParOf" srcId="{AA88F90C-019B-4449-BDCC-1C82F64FA704}" destId="{F5679984-34C6-480E-8276-3AF55CFDEADD}" srcOrd="1" destOrd="0" presId="urn:microsoft.com/office/officeart/2005/8/layout/hierarchy1"/>
    <dgm:cxn modelId="{C7688C75-70A3-4AA3-B7A4-F06CFBC9EE08}" type="presParOf" srcId="{F5679984-34C6-480E-8276-3AF55CFDEADD}" destId="{32AB0CEA-0E38-4427-958B-44C6980ED50B}" srcOrd="0" destOrd="0" presId="urn:microsoft.com/office/officeart/2005/8/layout/hierarchy1"/>
    <dgm:cxn modelId="{A1371327-A879-4E58-B2D6-7A8875FBB6A6}" type="presParOf" srcId="{F5679984-34C6-480E-8276-3AF55CFDEADD}" destId="{5E38D659-AE25-4F59-BBBC-8C952E0B0E5F}" srcOrd="1" destOrd="0" presId="urn:microsoft.com/office/officeart/2005/8/layout/hierarchy1"/>
    <dgm:cxn modelId="{569EE266-1EB9-40B7-BB18-AFD97DD64EB3}" type="presParOf" srcId="{5E38D659-AE25-4F59-BBBC-8C952E0B0E5F}" destId="{934C1699-69FF-4031-AE80-D9161BCF4485}" srcOrd="0" destOrd="0" presId="urn:microsoft.com/office/officeart/2005/8/layout/hierarchy1"/>
    <dgm:cxn modelId="{39966BB8-D30D-4B60-B9DD-E4C6901188B1}" type="presParOf" srcId="{934C1699-69FF-4031-AE80-D9161BCF4485}" destId="{D4106F8C-5ECE-4D59-AAED-8117A1E2BDD3}" srcOrd="0" destOrd="0" presId="urn:microsoft.com/office/officeart/2005/8/layout/hierarchy1"/>
    <dgm:cxn modelId="{80F72B17-352C-45E4-A6B3-1C9798717691}" type="presParOf" srcId="{934C1699-69FF-4031-AE80-D9161BCF4485}" destId="{19EC057B-E1F2-41E9-A804-C7B688710CCE}" srcOrd="1" destOrd="0" presId="urn:microsoft.com/office/officeart/2005/8/layout/hierarchy1"/>
    <dgm:cxn modelId="{9F324010-6E30-41D8-92BC-2289EF22DC15}" type="presParOf" srcId="{5E38D659-AE25-4F59-BBBC-8C952E0B0E5F}" destId="{5EFD3E23-7908-4F0D-BEE5-6E86C83AF181}" srcOrd="1" destOrd="0" presId="urn:microsoft.com/office/officeart/2005/8/layout/hierarchy1"/>
    <dgm:cxn modelId="{4F2EFF97-FD08-49E3-B93E-5E4E82BFD93A}" type="presParOf" srcId="{F5679984-34C6-480E-8276-3AF55CFDEADD}" destId="{C577A68E-35D2-4DB5-B569-272D815AF292}" srcOrd="2" destOrd="0" presId="urn:microsoft.com/office/officeart/2005/8/layout/hierarchy1"/>
    <dgm:cxn modelId="{CE890E0E-1881-42D4-8F52-702594AFE15A}" type="presParOf" srcId="{F5679984-34C6-480E-8276-3AF55CFDEADD}" destId="{C0EC4981-8454-4488-97C7-A6EBAAF43206}" srcOrd="3" destOrd="0" presId="urn:microsoft.com/office/officeart/2005/8/layout/hierarchy1"/>
    <dgm:cxn modelId="{B86A42F2-DF00-4461-B34E-14F54730FC1D}" type="presParOf" srcId="{C0EC4981-8454-4488-97C7-A6EBAAF43206}" destId="{33BF06B2-9013-40B0-8C67-836268AA8C3D}" srcOrd="0" destOrd="0" presId="urn:microsoft.com/office/officeart/2005/8/layout/hierarchy1"/>
    <dgm:cxn modelId="{C290C1A3-5D0E-4662-B877-F4DA7F36D563}" type="presParOf" srcId="{33BF06B2-9013-40B0-8C67-836268AA8C3D}" destId="{FD58D529-9DE4-492E-B52C-FBD8EF91B260}" srcOrd="0" destOrd="0" presId="urn:microsoft.com/office/officeart/2005/8/layout/hierarchy1"/>
    <dgm:cxn modelId="{C3D34EBE-19AB-4EAB-B73B-E345239B6061}" type="presParOf" srcId="{33BF06B2-9013-40B0-8C67-836268AA8C3D}" destId="{F1F5F810-0D81-4B34-8853-F61999383D53}" srcOrd="1" destOrd="0" presId="urn:microsoft.com/office/officeart/2005/8/layout/hierarchy1"/>
    <dgm:cxn modelId="{899C6BA8-3438-4313-84A9-0C17DA21F33D}" type="presParOf" srcId="{C0EC4981-8454-4488-97C7-A6EBAAF43206}" destId="{BA750F5E-377B-4D5F-89BC-1467F36E36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0217B-0EDB-4C5C-8BB2-03F4D34D5F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EF5F26-1DAB-47DD-8E08-C113A3DCB54C}">
      <dgm:prSet phldrT="[Text]"/>
      <dgm:spPr/>
      <dgm:t>
        <a:bodyPr/>
        <a:lstStyle/>
        <a:p>
          <a:r>
            <a:rPr lang="en-US" dirty="0" smtClean="0"/>
            <a:t>Survey Respondents Demographics</a:t>
          </a:r>
          <a:endParaRPr lang="en-US" dirty="0"/>
        </a:p>
      </dgm:t>
    </dgm:pt>
    <dgm:pt modelId="{73A512F8-9F55-493C-AC4A-FAFB85A279F0}" type="parTrans" cxnId="{D2F73D24-3C45-4A92-96DB-FE39E4BA6785}">
      <dgm:prSet/>
      <dgm:spPr/>
      <dgm:t>
        <a:bodyPr/>
        <a:lstStyle/>
        <a:p>
          <a:endParaRPr lang="en-US"/>
        </a:p>
      </dgm:t>
    </dgm:pt>
    <dgm:pt modelId="{97B26658-9D9B-4EB8-9464-2B21A671BFBE}" type="sibTrans" cxnId="{D2F73D24-3C45-4A92-96DB-FE39E4BA6785}">
      <dgm:prSet/>
      <dgm:spPr/>
      <dgm:t>
        <a:bodyPr/>
        <a:lstStyle/>
        <a:p>
          <a:endParaRPr lang="en-US"/>
        </a:p>
      </dgm:t>
    </dgm:pt>
    <dgm:pt modelId="{B2820E1D-F280-46ED-B7EF-8997FE3C2284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Current Transit Riders</a:t>
          </a:r>
          <a:endParaRPr lang="en-US" dirty="0"/>
        </a:p>
      </dgm:t>
    </dgm:pt>
    <dgm:pt modelId="{B68E07A0-F676-4DF2-8E94-0B78C62E87AD}" type="parTrans" cxnId="{3C48CEE6-8FE6-4BFF-A74D-298BDD07FEB7}">
      <dgm:prSet/>
      <dgm:spPr/>
      <dgm:t>
        <a:bodyPr/>
        <a:lstStyle/>
        <a:p>
          <a:endParaRPr lang="en-US"/>
        </a:p>
      </dgm:t>
    </dgm:pt>
    <dgm:pt modelId="{00AFF438-8C94-4F9F-91C8-B7CBF4182DE8}" type="sibTrans" cxnId="{3C48CEE6-8FE6-4BFF-A74D-298BDD07FEB7}">
      <dgm:prSet/>
      <dgm:spPr/>
      <dgm:t>
        <a:bodyPr/>
        <a:lstStyle/>
        <a:p>
          <a:endParaRPr lang="en-US"/>
        </a:p>
      </dgm:t>
    </dgm:pt>
    <dgm:pt modelId="{D84D158C-6DDD-4D19-B561-A401AE9E94BD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Tell us about your typical transit trip.</a:t>
          </a:r>
          <a:endParaRPr lang="en-US" dirty="0"/>
        </a:p>
      </dgm:t>
    </dgm:pt>
    <dgm:pt modelId="{DF4D1ABF-98BB-40C0-9EE8-26F356B07039}" type="parTrans" cxnId="{AEB32A54-571B-41B8-A245-D6DE7FAB544D}">
      <dgm:prSet/>
      <dgm:spPr/>
      <dgm:t>
        <a:bodyPr/>
        <a:lstStyle/>
        <a:p>
          <a:endParaRPr lang="en-US"/>
        </a:p>
      </dgm:t>
    </dgm:pt>
    <dgm:pt modelId="{CE1CAD0F-0D35-4231-9D7D-103E06CED681}" type="sibTrans" cxnId="{AEB32A54-571B-41B8-A245-D6DE7FAB544D}">
      <dgm:prSet/>
      <dgm:spPr/>
      <dgm:t>
        <a:bodyPr/>
        <a:lstStyle/>
        <a:p>
          <a:endParaRPr lang="en-US"/>
        </a:p>
      </dgm:t>
    </dgm:pt>
    <dgm:pt modelId="{87502FB0-84CF-47C6-9AEF-48066EFCADC0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What improvements would make transit better for you?</a:t>
          </a:r>
          <a:endParaRPr lang="en-US" dirty="0"/>
        </a:p>
      </dgm:t>
    </dgm:pt>
    <dgm:pt modelId="{FC5D8718-DE5A-4BF8-B226-575763F55899}" type="parTrans" cxnId="{F932CF74-E505-40E8-BC81-231DD4AD6A22}">
      <dgm:prSet/>
      <dgm:spPr/>
      <dgm:t>
        <a:bodyPr/>
        <a:lstStyle/>
        <a:p>
          <a:endParaRPr lang="en-US"/>
        </a:p>
      </dgm:t>
    </dgm:pt>
    <dgm:pt modelId="{FF322139-C46A-4AE8-91F2-2A8A8581CCE0}" type="sibTrans" cxnId="{F932CF74-E505-40E8-BC81-231DD4AD6A22}">
      <dgm:prSet/>
      <dgm:spPr/>
      <dgm:t>
        <a:bodyPr/>
        <a:lstStyle/>
        <a:p>
          <a:endParaRPr lang="en-US"/>
        </a:p>
      </dgm:t>
    </dgm:pt>
    <dgm:pt modelId="{137E8B8C-2B25-4D73-AED9-0BC663F05F61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700" b="1" dirty="0" smtClean="0">
              <a:solidFill>
                <a:schemeClr val="tx1"/>
              </a:solidFill>
            </a:rPr>
            <a:t>Non-Transit Riders</a:t>
          </a:r>
          <a:endParaRPr lang="en-US" sz="700" b="1" dirty="0">
            <a:solidFill>
              <a:schemeClr val="tx1"/>
            </a:solidFill>
          </a:endParaRPr>
        </a:p>
      </dgm:t>
    </dgm:pt>
    <dgm:pt modelId="{131CDA83-2BBB-4832-AC84-6D937ACECAFD}" type="parTrans" cxnId="{965A874D-BB59-4233-8B84-BCF694A6361C}">
      <dgm:prSet/>
      <dgm:spPr/>
      <dgm:t>
        <a:bodyPr/>
        <a:lstStyle/>
        <a:p>
          <a:endParaRPr lang="en-US"/>
        </a:p>
      </dgm:t>
    </dgm:pt>
    <dgm:pt modelId="{390D1914-753E-48E0-A1C0-46C9CD6A92F8}" type="sibTrans" cxnId="{965A874D-BB59-4233-8B84-BCF694A6361C}">
      <dgm:prSet/>
      <dgm:spPr/>
      <dgm:t>
        <a:bodyPr/>
        <a:lstStyle/>
        <a:p>
          <a:endParaRPr lang="en-US"/>
        </a:p>
      </dgm:t>
    </dgm:pt>
    <dgm:pt modelId="{20168167-6602-481D-BE5B-138C5C1C4AA1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Tell us about how you travel.</a:t>
          </a:r>
          <a:endParaRPr lang="en-US" dirty="0"/>
        </a:p>
      </dgm:t>
    </dgm:pt>
    <dgm:pt modelId="{129E0762-F6CC-4AF9-9A90-C6EF7A67CCC8}" type="parTrans" cxnId="{287651B6-A0CA-4F09-8C44-B41B0C484949}">
      <dgm:prSet/>
      <dgm:spPr/>
      <dgm:t>
        <a:bodyPr/>
        <a:lstStyle/>
        <a:p>
          <a:endParaRPr lang="en-US"/>
        </a:p>
      </dgm:t>
    </dgm:pt>
    <dgm:pt modelId="{830783AE-424D-4DAA-BA7F-BB484A5DA866}" type="sibTrans" cxnId="{287651B6-A0CA-4F09-8C44-B41B0C484949}">
      <dgm:prSet/>
      <dgm:spPr/>
      <dgm:t>
        <a:bodyPr/>
        <a:lstStyle/>
        <a:p>
          <a:endParaRPr lang="en-US"/>
        </a:p>
      </dgm:t>
    </dgm:pt>
    <dgm:pt modelId="{D422A46C-99A2-41F3-98C1-8A1AC8DA5299}">
      <dgm:prSet phldrT="[Text]"/>
      <dgm:spPr/>
      <dgm:t>
        <a:bodyPr/>
        <a:lstStyle/>
        <a:p>
          <a:r>
            <a:rPr lang="en-US" dirty="0" smtClean="0"/>
            <a:t>What would make you more likely to try transit?</a:t>
          </a:r>
          <a:endParaRPr lang="en-US" dirty="0"/>
        </a:p>
      </dgm:t>
    </dgm:pt>
    <dgm:pt modelId="{BF3A619F-9D1A-4773-9629-6968429C37F2}" type="parTrans" cxnId="{145127A7-27F4-4675-8B03-75148E8959E5}">
      <dgm:prSet/>
      <dgm:spPr/>
      <dgm:t>
        <a:bodyPr/>
        <a:lstStyle/>
        <a:p>
          <a:endParaRPr lang="en-US"/>
        </a:p>
      </dgm:t>
    </dgm:pt>
    <dgm:pt modelId="{E6281097-585A-48B6-AA3E-3F274B9F536E}" type="sibTrans" cxnId="{145127A7-27F4-4675-8B03-75148E8959E5}">
      <dgm:prSet/>
      <dgm:spPr/>
      <dgm:t>
        <a:bodyPr/>
        <a:lstStyle/>
        <a:p>
          <a:endParaRPr lang="en-US"/>
        </a:p>
      </dgm:t>
    </dgm:pt>
    <dgm:pt modelId="{FCE06EF9-404E-454B-B9A0-F47AB64185C6}" type="pres">
      <dgm:prSet presAssocID="{75A0217B-0EDB-4C5C-8BB2-03F4D34D5F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6BA241-8157-4904-B1F6-FD7EBDCF9569}" type="pres">
      <dgm:prSet presAssocID="{DFEF5F26-1DAB-47DD-8E08-C113A3DCB54C}" presName="hierRoot1" presStyleCnt="0"/>
      <dgm:spPr/>
    </dgm:pt>
    <dgm:pt modelId="{1A56ACF1-0A76-41EB-95E5-92E89691CA78}" type="pres">
      <dgm:prSet presAssocID="{DFEF5F26-1DAB-47DD-8E08-C113A3DCB54C}" presName="composite" presStyleCnt="0"/>
      <dgm:spPr/>
    </dgm:pt>
    <dgm:pt modelId="{E3F5DBD2-BF42-43D5-8077-50D9BCBB173C}" type="pres">
      <dgm:prSet presAssocID="{DFEF5F26-1DAB-47DD-8E08-C113A3DCB54C}" presName="background" presStyleLbl="node0" presStyleIdx="0" presStyleCnt="1"/>
      <dgm:spPr/>
    </dgm:pt>
    <dgm:pt modelId="{00F62650-B518-4174-B6E4-423F03E7520C}" type="pres">
      <dgm:prSet presAssocID="{DFEF5F26-1DAB-47DD-8E08-C113A3DCB54C}" presName="text" presStyleLbl="fgAcc0" presStyleIdx="0" presStyleCnt="1" custLinFactNeighborX="6419" custLinFactNeighborY="4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66C6D-1AD6-4E23-8867-129AD23D26EE}" type="pres">
      <dgm:prSet presAssocID="{DFEF5F26-1DAB-47DD-8E08-C113A3DCB54C}" presName="hierChild2" presStyleCnt="0"/>
      <dgm:spPr/>
    </dgm:pt>
    <dgm:pt modelId="{1F3EB5A4-F039-48C7-A623-F4A7ECFB496A}" type="pres">
      <dgm:prSet presAssocID="{B68E07A0-F676-4DF2-8E94-0B78C62E87A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6213C9A-7E22-45B1-9A88-1E1716383A3B}" type="pres">
      <dgm:prSet presAssocID="{B2820E1D-F280-46ED-B7EF-8997FE3C2284}" presName="hierRoot2" presStyleCnt="0"/>
      <dgm:spPr/>
    </dgm:pt>
    <dgm:pt modelId="{D9A49FB8-9312-4210-A0E4-84653D574967}" type="pres">
      <dgm:prSet presAssocID="{B2820E1D-F280-46ED-B7EF-8997FE3C2284}" presName="composite2" presStyleCnt="0"/>
      <dgm:spPr/>
    </dgm:pt>
    <dgm:pt modelId="{500E69E7-0C28-4135-8E0F-49031FD5CB72}" type="pres">
      <dgm:prSet presAssocID="{B2820E1D-F280-46ED-B7EF-8997FE3C2284}" presName="background2" presStyleLbl="node2" presStyleIdx="0" presStyleCnt="2"/>
      <dgm:spPr>
        <a:solidFill>
          <a:schemeClr val="accent2"/>
        </a:solidFill>
      </dgm:spPr>
    </dgm:pt>
    <dgm:pt modelId="{33281F43-2484-4C46-8C41-6EC8F0879A02}" type="pres">
      <dgm:prSet presAssocID="{B2820E1D-F280-46ED-B7EF-8997FE3C228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AD1FD-2489-416C-8C13-F98BD91C894E}" type="pres">
      <dgm:prSet presAssocID="{B2820E1D-F280-46ED-B7EF-8997FE3C2284}" presName="hierChild3" presStyleCnt="0"/>
      <dgm:spPr/>
    </dgm:pt>
    <dgm:pt modelId="{5604F449-7B95-40C7-B925-AFD54CF34F98}" type="pres">
      <dgm:prSet presAssocID="{DF4D1ABF-98BB-40C0-9EE8-26F356B07039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A73B182-C2E1-485D-9CBB-071A733AD84C}" type="pres">
      <dgm:prSet presAssocID="{D84D158C-6DDD-4D19-B561-A401AE9E94BD}" presName="hierRoot3" presStyleCnt="0"/>
      <dgm:spPr/>
    </dgm:pt>
    <dgm:pt modelId="{EB81714D-F839-4ECA-8690-1826F3F4C286}" type="pres">
      <dgm:prSet presAssocID="{D84D158C-6DDD-4D19-B561-A401AE9E94BD}" presName="composite3" presStyleCnt="0"/>
      <dgm:spPr/>
    </dgm:pt>
    <dgm:pt modelId="{1EFC13D6-D37F-499C-84BA-949240582B4B}" type="pres">
      <dgm:prSet presAssocID="{D84D158C-6DDD-4D19-B561-A401AE9E94BD}" presName="background3" presStyleLbl="node3" presStyleIdx="0" presStyleCnt="4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E8D082CA-CCA4-4D06-B755-47BB553A66EA}" type="pres">
      <dgm:prSet presAssocID="{D84D158C-6DDD-4D19-B561-A401AE9E94B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38A34-346B-4994-910D-B8210FA6B43E}" type="pres">
      <dgm:prSet presAssocID="{D84D158C-6DDD-4D19-B561-A401AE9E94BD}" presName="hierChild4" presStyleCnt="0"/>
      <dgm:spPr/>
    </dgm:pt>
    <dgm:pt modelId="{F2988F8A-90BA-47A7-9564-0648F3953ADB}" type="pres">
      <dgm:prSet presAssocID="{FC5D8718-DE5A-4BF8-B226-575763F5589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99EEDFD9-D30B-49D5-84AA-3A484D81448A}" type="pres">
      <dgm:prSet presAssocID="{87502FB0-84CF-47C6-9AEF-48066EFCADC0}" presName="hierRoot3" presStyleCnt="0"/>
      <dgm:spPr/>
    </dgm:pt>
    <dgm:pt modelId="{6155AA38-354A-4874-9867-03B4AF6B1AA7}" type="pres">
      <dgm:prSet presAssocID="{87502FB0-84CF-47C6-9AEF-48066EFCADC0}" presName="composite3" presStyleCnt="0"/>
      <dgm:spPr/>
    </dgm:pt>
    <dgm:pt modelId="{33EF6223-87DC-4984-8671-9C00B1FC6632}" type="pres">
      <dgm:prSet presAssocID="{87502FB0-84CF-47C6-9AEF-48066EFCADC0}" presName="background3" presStyleLbl="node3" presStyleIdx="1" presStyleCnt="4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4CA5B0B7-1678-4492-B72C-E0E45522AB46}" type="pres">
      <dgm:prSet presAssocID="{87502FB0-84CF-47C6-9AEF-48066EFCADC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84E8D4-7625-4B3C-991B-039AA80E4E99}" type="pres">
      <dgm:prSet presAssocID="{87502FB0-84CF-47C6-9AEF-48066EFCADC0}" presName="hierChild4" presStyleCnt="0"/>
      <dgm:spPr/>
    </dgm:pt>
    <dgm:pt modelId="{72316DE0-7715-4D3F-B03F-57994ED7403C}" type="pres">
      <dgm:prSet presAssocID="{131CDA83-2BBB-4832-AC84-6D937ACECAF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A88F90C-019B-4449-BDCC-1C82F64FA704}" type="pres">
      <dgm:prSet presAssocID="{137E8B8C-2B25-4D73-AED9-0BC663F05F61}" presName="hierRoot2" presStyleCnt="0"/>
      <dgm:spPr/>
    </dgm:pt>
    <dgm:pt modelId="{CB747300-0E1B-4B63-AEF8-EC24B2F9FEF8}" type="pres">
      <dgm:prSet presAssocID="{137E8B8C-2B25-4D73-AED9-0BC663F05F61}" presName="composite2" presStyleCnt="0"/>
      <dgm:spPr/>
    </dgm:pt>
    <dgm:pt modelId="{601D09CF-0D11-4039-AB4D-95C269E55915}" type="pres">
      <dgm:prSet presAssocID="{137E8B8C-2B25-4D73-AED9-0BC663F05F61}" presName="background2" presStyleLbl="node2" presStyleIdx="1" presStyleCnt="2"/>
      <dgm:spPr>
        <a:solidFill>
          <a:srgbClr val="00B050"/>
        </a:solidFill>
        <a:ln>
          <a:solidFill>
            <a:srgbClr val="00B050"/>
          </a:solidFill>
        </a:ln>
      </dgm:spPr>
    </dgm:pt>
    <dgm:pt modelId="{C1866DE2-B77A-436A-8002-8473D7C644A7}" type="pres">
      <dgm:prSet presAssocID="{137E8B8C-2B25-4D73-AED9-0BC663F05F6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79984-34C6-480E-8276-3AF55CFDEADD}" type="pres">
      <dgm:prSet presAssocID="{137E8B8C-2B25-4D73-AED9-0BC663F05F61}" presName="hierChild3" presStyleCnt="0"/>
      <dgm:spPr/>
    </dgm:pt>
    <dgm:pt modelId="{32AB0CEA-0E38-4427-958B-44C6980ED50B}" type="pres">
      <dgm:prSet presAssocID="{129E0762-F6CC-4AF9-9A90-C6EF7A67CCC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5E38D659-AE25-4F59-BBBC-8C952E0B0E5F}" type="pres">
      <dgm:prSet presAssocID="{20168167-6602-481D-BE5B-138C5C1C4AA1}" presName="hierRoot3" presStyleCnt="0"/>
      <dgm:spPr/>
    </dgm:pt>
    <dgm:pt modelId="{934C1699-69FF-4031-AE80-D9161BCF4485}" type="pres">
      <dgm:prSet presAssocID="{20168167-6602-481D-BE5B-138C5C1C4AA1}" presName="composite3" presStyleCnt="0"/>
      <dgm:spPr/>
    </dgm:pt>
    <dgm:pt modelId="{D4106F8C-5ECE-4D59-AAED-8117A1E2BDD3}" type="pres">
      <dgm:prSet presAssocID="{20168167-6602-481D-BE5B-138C5C1C4AA1}" presName="background3" presStyleLbl="node3" presStyleIdx="2" presStyleCnt="4"/>
      <dgm:spPr>
        <a:solidFill>
          <a:srgbClr val="00B050"/>
        </a:solidFill>
        <a:ln>
          <a:solidFill>
            <a:srgbClr val="00B050"/>
          </a:solidFill>
        </a:ln>
      </dgm:spPr>
    </dgm:pt>
    <dgm:pt modelId="{19EC057B-E1F2-41E9-A804-C7B688710CCE}" type="pres">
      <dgm:prSet presAssocID="{20168167-6602-481D-BE5B-138C5C1C4AA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FD3E23-7908-4F0D-BEE5-6E86C83AF181}" type="pres">
      <dgm:prSet presAssocID="{20168167-6602-481D-BE5B-138C5C1C4AA1}" presName="hierChild4" presStyleCnt="0"/>
      <dgm:spPr/>
    </dgm:pt>
    <dgm:pt modelId="{C577A68E-35D2-4DB5-B569-272D815AF292}" type="pres">
      <dgm:prSet presAssocID="{BF3A619F-9D1A-4773-9629-6968429C37F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C0EC4981-8454-4488-97C7-A6EBAAF43206}" type="pres">
      <dgm:prSet presAssocID="{D422A46C-99A2-41F3-98C1-8A1AC8DA5299}" presName="hierRoot3" presStyleCnt="0"/>
      <dgm:spPr/>
    </dgm:pt>
    <dgm:pt modelId="{33BF06B2-9013-40B0-8C67-836268AA8C3D}" type="pres">
      <dgm:prSet presAssocID="{D422A46C-99A2-41F3-98C1-8A1AC8DA5299}" presName="composite3" presStyleCnt="0"/>
      <dgm:spPr/>
    </dgm:pt>
    <dgm:pt modelId="{FD58D529-9DE4-492E-B52C-FBD8EF91B260}" type="pres">
      <dgm:prSet presAssocID="{D422A46C-99A2-41F3-98C1-8A1AC8DA5299}" presName="background3" presStyleLbl="node3" presStyleIdx="3" presStyleCnt="4"/>
      <dgm:spPr>
        <a:solidFill>
          <a:srgbClr val="00B050"/>
        </a:solidFill>
        <a:ln>
          <a:solidFill>
            <a:srgbClr val="00B050"/>
          </a:solidFill>
        </a:ln>
      </dgm:spPr>
    </dgm:pt>
    <dgm:pt modelId="{F1F5F810-0D81-4B34-8853-F61999383D53}" type="pres">
      <dgm:prSet presAssocID="{D422A46C-99A2-41F3-98C1-8A1AC8DA529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50F5E-377B-4D5F-89BC-1467F36E36CF}" type="pres">
      <dgm:prSet presAssocID="{D422A46C-99A2-41F3-98C1-8A1AC8DA5299}" presName="hierChild4" presStyleCnt="0"/>
      <dgm:spPr/>
    </dgm:pt>
  </dgm:ptLst>
  <dgm:cxnLst>
    <dgm:cxn modelId="{3B964CF4-93B3-4BB0-A1B0-D985BB442EC1}" type="presOf" srcId="{B68E07A0-F676-4DF2-8E94-0B78C62E87AD}" destId="{1F3EB5A4-F039-48C7-A623-F4A7ECFB496A}" srcOrd="0" destOrd="0" presId="urn:microsoft.com/office/officeart/2005/8/layout/hierarchy1"/>
    <dgm:cxn modelId="{443275B1-10BC-4EEC-BDF9-316035A1105F}" type="presOf" srcId="{DFEF5F26-1DAB-47DD-8E08-C113A3DCB54C}" destId="{00F62650-B518-4174-B6E4-423F03E7520C}" srcOrd="0" destOrd="0" presId="urn:microsoft.com/office/officeart/2005/8/layout/hierarchy1"/>
    <dgm:cxn modelId="{FEC32969-A59A-4DA9-BFD3-B0B0A438DC24}" type="presOf" srcId="{137E8B8C-2B25-4D73-AED9-0BC663F05F61}" destId="{C1866DE2-B77A-436A-8002-8473D7C644A7}" srcOrd="0" destOrd="0" presId="urn:microsoft.com/office/officeart/2005/8/layout/hierarchy1"/>
    <dgm:cxn modelId="{3C48CEE6-8FE6-4BFF-A74D-298BDD07FEB7}" srcId="{DFEF5F26-1DAB-47DD-8E08-C113A3DCB54C}" destId="{B2820E1D-F280-46ED-B7EF-8997FE3C2284}" srcOrd="0" destOrd="0" parTransId="{B68E07A0-F676-4DF2-8E94-0B78C62E87AD}" sibTransId="{00AFF438-8C94-4F9F-91C8-B7CBF4182DE8}"/>
    <dgm:cxn modelId="{6172781B-1012-4C81-B186-1DEEC874BE31}" type="presOf" srcId="{87502FB0-84CF-47C6-9AEF-48066EFCADC0}" destId="{4CA5B0B7-1678-4492-B72C-E0E45522AB46}" srcOrd="0" destOrd="0" presId="urn:microsoft.com/office/officeart/2005/8/layout/hierarchy1"/>
    <dgm:cxn modelId="{965A874D-BB59-4233-8B84-BCF694A6361C}" srcId="{DFEF5F26-1DAB-47DD-8E08-C113A3DCB54C}" destId="{137E8B8C-2B25-4D73-AED9-0BC663F05F61}" srcOrd="1" destOrd="0" parTransId="{131CDA83-2BBB-4832-AC84-6D937ACECAFD}" sibTransId="{390D1914-753E-48E0-A1C0-46C9CD6A92F8}"/>
    <dgm:cxn modelId="{58B9D333-9624-46CA-8CFB-BEF213EB1EE5}" type="presOf" srcId="{131CDA83-2BBB-4832-AC84-6D937ACECAFD}" destId="{72316DE0-7715-4D3F-B03F-57994ED7403C}" srcOrd="0" destOrd="0" presId="urn:microsoft.com/office/officeart/2005/8/layout/hierarchy1"/>
    <dgm:cxn modelId="{6E3014E6-76CF-4F3D-A1AC-C974D3BEAECF}" type="presOf" srcId="{75A0217B-0EDB-4C5C-8BB2-03F4D34D5F4A}" destId="{FCE06EF9-404E-454B-B9A0-F47AB64185C6}" srcOrd="0" destOrd="0" presId="urn:microsoft.com/office/officeart/2005/8/layout/hierarchy1"/>
    <dgm:cxn modelId="{287651B6-A0CA-4F09-8C44-B41B0C484949}" srcId="{137E8B8C-2B25-4D73-AED9-0BC663F05F61}" destId="{20168167-6602-481D-BE5B-138C5C1C4AA1}" srcOrd="0" destOrd="0" parTransId="{129E0762-F6CC-4AF9-9A90-C6EF7A67CCC8}" sibTransId="{830783AE-424D-4DAA-BA7F-BB484A5DA866}"/>
    <dgm:cxn modelId="{AEB32A54-571B-41B8-A245-D6DE7FAB544D}" srcId="{B2820E1D-F280-46ED-B7EF-8997FE3C2284}" destId="{D84D158C-6DDD-4D19-B561-A401AE9E94BD}" srcOrd="0" destOrd="0" parTransId="{DF4D1ABF-98BB-40C0-9EE8-26F356B07039}" sibTransId="{CE1CAD0F-0D35-4231-9D7D-103E06CED681}"/>
    <dgm:cxn modelId="{4CF5C880-5578-47B0-8BFD-1B77A3BDDD42}" type="presOf" srcId="{D422A46C-99A2-41F3-98C1-8A1AC8DA5299}" destId="{F1F5F810-0D81-4B34-8853-F61999383D53}" srcOrd="0" destOrd="0" presId="urn:microsoft.com/office/officeart/2005/8/layout/hierarchy1"/>
    <dgm:cxn modelId="{16ACB6D0-9AEE-435B-9241-AB207F48E435}" type="presOf" srcId="{D84D158C-6DDD-4D19-B561-A401AE9E94BD}" destId="{E8D082CA-CCA4-4D06-B755-47BB553A66EA}" srcOrd="0" destOrd="0" presId="urn:microsoft.com/office/officeart/2005/8/layout/hierarchy1"/>
    <dgm:cxn modelId="{D2F73D24-3C45-4A92-96DB-FE39E4BA6785}" srcId="{75A0217B-0EDB-4C5C-8BB2-03F4D34D5F4A}" destId="{DFEF5F26-1DAB-47DD-8E08-C113A3DCB54C}" srcOrd="0" destOrd="0" parTransId="{73A512F8-9F55-493C-AC4A-FAFB85A279F0}" sibTransId="{97B26658-9D9B-4EB8-9464-2B21A671BFBE}"/>
    <dgm:cxn modelId="{C142396A-F1F7-4271-82F4-41FB748A8FA8}" type="presOf" srcId="{B2820E1D-F280-46ED-B7EF-8997FE3C2284}" destId="{33281F43-2484-4C46-8C41-6EC8F0879A02}" srcOrd="0" destOrd="0" presId="urn:microsoft.com/office/officeart/2005/8/layout/hierarchy1"/>
    <dgm:cxn modelId="{3EDBD837-3300-467A-9431-76BF7FCC03B8}" type="presOf" srcId="{FC5D8718-DE5A-4BF8-B226-575763F55899}" destId="{F2988F8A-90BA-47A7-9564-0648F3953ADB}" srcOrd="0" destOrd="0" presId="urn:microsoft.com/office/officeart/2005/8/layout/hierarchy1"/>
    <dgm:cxn modelId="{F932CF74-E505-40E8-BC81-231DD4AD6A22}" srcId="{B2820E1D-F280-46ED-B7EF-8997FE3C2284}" destId="{87502FB0-84CF-47C6-9AEF-48066EFCADC0}" srcOrd="1" destOrd="0" parTransId="{FC5D8718-DE5A-4BF8-B226-575763F55899}" sibTransId="{FF322139-C46A-4AE8-91F2-2A8A8581CCE0}"/>
    <dgm:cxn modelId="{43C7BE16-16D3-441D-AAB3-DDD4AEE52FE5}" type="presOf" srcId="{BF3A619F-9D1A-4773-9629-6968429C37F2}" destId="{C577A68E-35D2-4DB5-B569-272D815AF292}" srcOrd="0" destOrd="0" presId="urn:microsoft.com/office/officeart/2005/8/layout/hierarchy1"/>
    <dgm:cxn modelId="{B5823B23-FF27-4DEA-9BDA-2F578D7F4C5D}" type="presOf" srcId="{129E0762-F6CC-4AF9-9A90-C6EF7A67CCC8}" destId="{32AB0CEA-0E38-4427-958B-44C6980ED50B}" srcOrd="0" destOrd="0" presId="urn:microsoft.com/office/officeart/2005/8/layout/hierarchy1"/>
    <dgm:cxn modelId="{E5ADBA28-48FB-4B65-B046-5E4F96F09B08}" type="presOf" srcId="{20168167-6602-481D-BE5B-138C5C1C4AA1}" destId="{19EC057B-E1F2-41E9-A804-C7B688710CCE}" srcOrd="0" destOrd="0" presId="urn:microsoft.com/office/officeart/2005/8/layout/hierarchy1"/>
    <dgm:cxn modelId="{145127A7-27F4-4675-8B03-75148E8959E5}" srcId="{137E8B8C-2B25-4D73-AED9-0BC663F05F61}" destId="{D422A46C-99A2-41F3-98C1-8A1AC8DA5299}" srcOrd="1" destOrd="0" parTransId="{BF3A619F-9D1A-4773-9629-6968429C37F2}" sibTransId="{E6281097-585A-48B6-AA3E-3F274B9F536E}"/>
    <dgm:cxn modelId="{04228223-EF6B-4033-8FD8-403E8D8C7F36}" type="presOf" srcId="{DF4D1ABF-98BB-40C0-9EE8-26F356B07039}" destId="{5604F449-7B95-40C7-B925-AFD54CF34F98}" srcOrd="0" destOrd="0" presId="urn:microsoft.com/office/officeart/2005/8/layout/hierarchy1"/>
    <dgm:cxn modelId="{AC73DBE9-C583-4994-812D-E4E43CEC35D2}" type="presParOf" srcId="{FCE06EF9-404E-454B-B9A0-F47AB64185C6}" destId="{C06BA241-8157-4904-B1F6-FD7EBDCF9569}" srcOrd="0" destOrd="0" presId="urn:microsoft.com/office/officeart/2005/8/layout/hierarchy1"/>
    <dgm:cxn modelId="{115538E4-EEDE-4DC9-861F-C5CE5D22DF91}" type="presParOf" srcId="{C06BA241-8157-4904-B1F6-FD7EBDCF9569}" destId="{1A56ACF1-0A76-41EB-95E5-92E89691CA78}" srcOrd="0" destOrd="0" presId="urn:microsoft.com/office/officeart/2005/8/layout/hierarchy1"/>
    <dgm:cxn modelId="{96E579FD-326C-4249-9C45-CA9A1BD998EA}" type="presParOf" srcId="{1A56ACF1-0A76-41EB-95E5-92E89691CA78}" destId="{E3F5DBD2-BF42-43D5-8077-50D9BCBB173C}" srcOrd="0" destOrd="0" presId="urn:microsoft.com/office/officeart/2005/8/layout/hierarchy1"/>
    <dgm:cxn modelId="{1CF71610-949F-422F-BE93-14AC6B04F73A}" type="presParOf" srcId="{1A56ACF1-0A76-41EB-95E5-92E89691CA78}" destId="{00F62650-B518-4174-B6E4-423F03E7520C}" srcOrd="1" destOrd="0" presId="urn:microsoft.com/office/officeart/2005/8/layout/hierarchy1"/>
    <dgm:cxn modelId="{863CFF6E-FEBC-4245-9B5E-F4438E8A35F0}" type="presParOf" srcId="{C06BA241-8157-4904-B1F6-FD7EBDCF9569}" destId="{4B366C6D-1AD6-4E23-8867-129AD23D26EE}" srcOrd="1" destOrd="0" presId="urn:microsoft.com/office/officeart/2005/8/layout/hierarchy1"/>
    <dgm:cxn modelId="{FF763773-AAEB-4FB6-B8BE-F33941961EED}" type="presParOf" srcId="{4B366C6D-1AD6-4E23-8867-129AD23D26EE}" destId="{1F3EB5A4-F039-48C7-A623-F4A7ECFB496A}" srcOrd="0" destOrd="0" presId="urn:microsoft.com/office/officeart/2005/8/layout/hierarchy1"/>
    <dgm:cxn modelId="{D9E6CBCD-531F-4451-8068-5DD8571DECB1}" type="presParOf" srcId="{4B366C6D-1AD6-4E23-8867-129AD23D26EE}" destId="{D6213C9A-7E22-45B1-9A88-1E1716383A3B}" srcOrd="1" destOrd="0" presId="urn:microsoft.com/office/officeart/2005/8/layout/hierarchy1"/>
    <dgm:cxn modelId="{28E58B96-A09E-4769-B5DE-C526A73DE8A8}" type="presParOf" srcId="{D6213C9A-7E22-45B1-9A88-1E1716383A3B}" destId="{D9A49FB8-9312-4210-A0E4-84653D574967}" srcOrd="0" destOrd="0" presId="urn:microsoft.com/office/officeart/2005/8/layout/hierarchy1"/>
    <dgm:cxn modelId="{0AC1B230-59BE-4F02-8A56-DA22AFF9D25A}" type="presParOf" srcId="{D9A49FB8-9312-4210-A0E4-84653D574967}" destId="{500E69E7-0C28-4135-8E0F-49031FD5CB72}" srcOrd="0" destOrd="0" presId="urn:microsoft.com/office/officeart/2005/8/layout/hierarchy1"/>
    <dgm:cxn modelId="{4B0C0E42-F83A-40C7-8ADF-0CFAAE72149D}" type="presParOf" srcId="{D9A49FB8-9312-4210-A0E4-84653D574967}" destId="{33281F43-2484-4C46-8C41-6EC8F0879A02}" srcOrd="1" destOrd="0" presId="urn:microsoft.com/office/officeart/2005/8/layout/hierarchy1"/>
    <dgm:cxn modelId="{886174C7-4E5D-4150-A5CA-9478BD874416}" type="presParOf" srcId="{D6213C9A-7E22-45B1-9A88-1E1716383A3B}" destId="{F84AD1FD-2489-416C-8C13-F98BD91C894E}" srcOrd="1" destOrd="0" presId="urn:microsoft.com/office/officeart/2005/8/layout/hierarchy1"/>
    <dgm:cxn modelId="{7D62CF91-9308-4EEA-99B1-C7C8B1737981}" type="presParOf" srcId="{F84AD1FD-2489-416C-8C13-F98BD91C894E}" destId="{5604F449-7B95-40C7-B925-AFD54CF34F98}" srcOrd="0" destOrd="0" presId="urn:microsoft.com/office/officeart/2005/8/layout/hierarchy1"/>
    <dgm:cxn modelId="{4DEC5085-6821-401F-9DB1-9699F297116E}" type="presParOf" srcId="{F84AD1FD-2489-416C-8C13-F98BD91C894E}" destId="{4A73B182-C2E1-485D-9CBB-071A733AD84C}" srcOrd="1" destOrd="0" presId="urn:microsoft.com/office/officeart/2005/8/layout/hierarchy1"/>
    <dgm:cxn modelId="{DD206A5D-657D-4109-B246-1D4F862C1666}" type="presParOf" srcId="{4A73B182-C2E1-485D-9CBB-071A733AD84C}" destId="{EB81714D-F839-4ECA-8690-1826F3F4C286}" srcOrd="0" destOrd="0" presId="urn:microsoft.com/office/officeart/2005/8/layout/hierarchy1"/>
    <dgm:cxn modelId="{B2032D77-8B6F-44F2-92D6-97B92949270B}" type="presParOf" srcId="{EB81714D-F839-4ECA-8690-1826F3F4C286}" destId="{1EFC13D6-D37F-499C-84BA-949240582B4B}" srcOrd="0" destOrd="0" presId="urn:microsoft.com/office/officeart/2005/8/layout/hierarchy1"/>
    <dgm:cxn modelId="{8A3C6493-9AFA-4212-9E54-489685CD73F5}" type="presParOf" srcId="{EB81714D-F839-4ECA-8690-1826F3F4C286}" destId="{E8D082CA-CCA4-4D06-B755-47BB553A66EA}" srcOrd="1" destOrd="0" presId="urn:microsoft.com/office/officeart/2005/8/layout/hierarchy1"/>
    <dgm:cxn modelId="{700D1D05-BA9D-4620-85BB-89A2270EF4BA}" type="presParOf" srcId="{4A73B182-C2E1-485D-9CBB-071A733AD84C}" destId="{F4E38A34-346B-4994-910D-B8210FA6B43E}" srcOrd="1" destOrd="0" presId="urn:microsoft.com/office/officeart/2005/8/layout/hierarchy1"/>
    <dgm:cxn modelId="{731678B8-8DDD-4242-9C8C-48ADF89AB0CE}" type="presParOf" srcId="{F84AD1FD-2489-416C-8C13-F98BD91C894E}" destId="{F2988F8A-90BA-47A7-9564-0648F3953ADB}" srcOrd="2" destOrd="0" presId="urn:microsoft.com/office/officeart/2005/8/layout/hierarchy1"/>
    <dgm:cxn modelId="{9A303CA9-39F2-4276-96CF-4154637D8EEE}" type="presParOf" srcId="{F84AD1FD-2489-416C-8C13-F98BD91C894E}" destId="{99EEDFD9-D30B-49D5-84AA-3A484D81448A}" srcOrd="3" destOrd="0" presId="urn:microsoft.com/office/officeart/2005/8/layout/hierarchy1"/>
    <dgm:cxn modelId="{8180C500-8565-46FE-B3EA-9CB8AD41CD15}" type="presParOf" srcId="{99EEDFD9-D30B-49D5-84AA-3A484D81448A}" destId="{6155AA38-354A-4874-9867-03B4AF6B1AA7}" srcOrd="0" destOrd="0" presId="urn:microsoft.com/office/officeart/2005/8/layout/hierarchy1"/>
    <dgm:cxn modelId="{C5C6CC8F-1CBD-419C-A51B-6200B383631D}" type="presParOf" srcId="{6155AA38-354A-4874-9867-03B4AF6B1AA7}" destId="{33EF6223-87DC-4984-8671-9C00B1FC6632}" srcOrd="0" destOrd="0" presId="urn:microsoft.com/office/officeart/2005/8/layout/hierarchy1"/>
    <dgm:cxn modelId="{57D88B85-0DF9-42B1-811F-163CF86D11A7}" type="presParOf" srcId="{6155AA38-354A-4874-9867-03B4AF6B1AA7}" destId="{4CA5B0B7-1678-4492-B72C-E0E45522AB46}" srcOrd="1" destOrd="0" presId="urn:microsoft.com/office/officeart/2005/8/layout/hierarchy1"/>
    <dgm:cxn modelId="{610D0B18-A943-46F7-B02C-60F3F3AE03D9}" type="presParOf" srcId="{99EEDFD9-D30B-49D5-84AA-3A484D81448A}" destId="{D184E8D4-7625-4B3C-991B-039AA80E4E99}" srcOrd="1" destOrd="0" presId="urn:microsoft.com/office/officeart/2005/8/layout/hierarchy1"/>
    <dgm:cxn modelId="{9EC853D5-F3E2-4C3F-9214-BF0C16087C21}" type="presParOf" srcId="{4B366C6D-1AD6-4E23-8867-129AD23D26EE}" destId="{72316DE0-7715-4D3F-B03F-57994ED7403C}" srcOrd="2" destOrd="0" presId="urn:microsoft.com/office/officeart/2005/8/layout/hierarchy1"/>
    <dgm:cxn modelId="{8F9DE948-1488-4165-BD79-D81BDA7A37EF}" type="presParOf" srcId="{4B366C6D-1AD6-4E23-8867-129AD23D26EE}" destId="{AA88F90C-019B-4449-BDCC-1C82F64FA704}" srcOrd="3" destOrd="0" presId="urn:microsoft.com/office/officeart/2005/8/layout/hierarchy1"/>
    <dgm:cxn modelId="{48FEDDDA-F70A-4CBA-8429-968A5FE61037}" type="presParOf" srcId="{AA88F90C-019B-4449-BDCC-1C82F64FA704}" destId="{CB747300-0E1B-4B63-AEF8-EC24B2F9FEF8}" srcOrd="0" destOrd="0" presId="urn:microsoft.com/office/officeart/2005/8/layout/hierarchy1"/>
    <dgm:cxn modelId="{A86B774A-BF4C-4CEA-AA86-BED6BF1A1F9E}" type="presParOf" srcId="{CB747300-0E1B-4B63-AEF8-EC24B2F9FEF8}" destId="{601D09CF-0D11-4039-AB4D-95C269E55915}" srcOrd="0" destOrd="0" presId="urn:microsoft.com/office/officeart/2005/8/layout/hierarchy1"/>
    <dgm:cxn modelId="{D3F85416-1247-4EBF-B4A7-85EC1F3AE26E}" type="presParOf" srcId="{CB747300-0E1B-4B63-AEF8-EC24B2F9FEF8}" destId="{C1866DE2-B77A-436A-8002-8473D7C644A7}" srcOrd="1" destOrd="0" presId="urn:microsoft.com/office/officeart/2005/8/layout/hierarchy1"/>
    <dgm:cxn modelId="{E13E9DBA-1140-4B83-9664-761952A19EAE}" type="presParOf" srcId="{AA88F90C-019B-4449-BDCC-1C82F64FA704}" destId="{F5679984-34C6-480E-8276-3AF55CFDEADD}" srcOrd="1" destOrd="0" presId="urn:microsoft.com/office/officeart/2005/8/layout/hierarchy1"/>
    <dgm:cxn modelId="{E73E5B5D-DFF5-406B-ABB8-BF8685113540}" type="presParOf" srcId="{F5679984-34C6-480E-8276-3AF55CFDEADD}" destId="{32AB0CEA-0E38-4427-958B-44C6980ED50B}" srcOrd="0" destOrd="0" presId="urn:microsoft.com/office/officeart/2005/8/layout/hierarchy1"/>
    <dgm:cxn modelId="{D7E5A0BB-0BBB-4CEF-8359-1C9DF191CAB8}" type="presParOf" srcId="{F5679984-34C6-480E-8276-3AF55CFDEADD}" destId="{5E38D659-AE25-4F59-BBBC-8C952E0B0E5F}" srcOrd="1" destOrd="0" presId="urn:microsoft.com/office/officeart/2005/8/layout/hierarchy1"/>
    <dgm:cxn modelId="{2E26FAB2-1DDB-4804-8CA7-A3AECFF1DF36}" type="presParOf" srcId="{5E38D659-AE25-4F59-BBBC-8C952E0B0E5F}" destId="{934C1699-69FF-4031-AE80-D9161BCF4485}" srcOrd="0" destOrd="0" presId="urn:microsoft.com/office/officeart/2005/8/layout/hierarchy1"/>
    <dgm:cxn modelId="{BBC4668F-C524-4A09-95DB-68EBFF20941E}" type="presParOf" srcId="{934C1699-69FF-4031-AE80-D9161BCF4485}" destId="{D4106F8C-5ECE-4D59-AAED-8117A1E2BDD3}" srcOrd="0" destOrd="0" presId="urn:microsoft.com/office/officeart/2005/8/layout/hierarchy1"/>
    <dgm:cxn modelId="{19A1A8BD-0765-4253-8D78-8EAB4A886F24}" type="presParOf" srcId="{934C1699-69FF-4031-AE80-D9161BCF4485}" destId="{19EC057B-E1F2-41E9-A804-C7B688710CCE}" srcOrd="1" destOrd="0" presId="urn:microsoft.com/office/officeart/2005/8/layout/hierarchy1"/>
    <dgm:cxn modelId="{FFEA58B8-9A64-4E75-8418-B508407CF36F}" type="presParOf" srcId="{5E38D659-AE25-4F59-BBBC-8C952E0B0E5F}" destId="{5EFD3E23-7908-4F0D-BEE5-6E86C83AF181}" srcOrd="1" destOrd="0" presId="urn:microsoft.com/office/officeart/2005/8/layout/hierarchy1"/>
    <dgm:cxn modelId="{28F4A492-35A4-40A8-9F05-D44F2C3A6E84}" type="presParOf" srcId="{F5679984-34C6-480E-8276-3AF55CFDEADD}" destId="{C577A68E-35D2-4DB5-B569-272D815AF292}" srcOrd="2" destOrd="0" presId="urn:microsoft.com/office/officeart/2005/8/layout/hierarchy1"/>
    <dgm:cxn modelId="{BBAD06DB-AC57-4CD5-BFF9-CFE001226070}" type="presParOf" srcId="{F5679984-34C6-480E-8276-3AF55CFDEADD}" destId="{C0EC4981-8454-4488-97C7-A6EBAAF43206}" srcOrd="3" destOrd="0" presId="urn:microsoft.com/office/officeart/2005/8/layout/hierarchy1"/>
    <dgm:cxn modelId="{E4B629F9-F745-4530-A30D-1B678A438377}" type="presParOf" srcId="{C0EC4981-8454-4488-97C7-A6EBAAF43206}" destId="{33BF06B2-9013-40B0-8C67-836268AA8C3D}" srcOrd="0" destOrd="0" presId="urn:microsoft.com/office/officeart/2005/8/layout/hierarchy1"/>
    <dgm:cxn modelId="{E1A9B57C-B024-45A3-8F15-5BE20CD4BB2E}" type="presParOf" srcId="{33BF06B2-9013-40B0-8C67-836268AA8C3D}" destId="{FD58D529-9DE4-492E-B52C-FBD8EF91B260}" srcOrd="0" destOrd="0" presId="urn:microsoft.com/office/officeart/2005/8/layout/hierarchy1"/>
    <dgm:cxn modelId="{7FA932AF-E0EB-4449-BE74-9A52FD75E323}" type="presParOf" srcId="{33BF06B2-9013-40B0-8C67-836268AA8C3D}" destId="{F1F5F810-0D81-4B34-8853-F61999383D53}" srcOrd="1" destOrd="0" presId="urn:microsoft.com/office/officeart/2005/8/layout/hierarchy1"/>
    <dgm:cxn modelId="{FBABB654-15F3-4399-A0C7-C378ED55FEDB}" type="presParOf" srcId="{C0EC4981-8454-4488-97C7-A6EBAAF43206}" destId="{BA750F5E-377B-4D5F-89BC-1467F36E36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7A68E-35D2-4DB5-B569-272D815AF292}">
      <dsp:nvSpPr>
        <dsp:cNvPr id="0" name=""/>
        <dsp:cNvSpPr/>
      </dsp:nvSpPr>
      <dsp:spPr>
        <a:xfrm>
          <a:off x="2708361" y="1865275"/>
          <a:ext cx="465316" cy="22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10"/>
              </a:lnTo>
              <a:lnTo>
                <a:pt x="465316" y="150910"/>
              </a:lnTo>
              <a:lnTo>
                <a:pt x="465316" y="221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0CEA-0E38-4427-958B-44C6980ED50B}">
      <dsp:nvSpPr>
        <dsp:cNvPr id="0" name=""/>
        <dsp:cNvSpPr/>
      </dsp:nvSpPr>
      <dsp:spPr>
        <a:xfrm>
          <a:off x="2243044" y="1865275"/>
          <a:ext cx="465316" cy="221448"/>
        </a:xfrm>
        <a:custGeom>
          <a:avLst/>
          <a:gdLst/>
          <a:ahLst/>
          <a:cxnLst/>
          <a:rect l="0" t="0" r="0" b="0"/>
          <a:pathLst>
            <a:path>
              <a:moveTo>
                <a:pt x="465316" y="0"/>
              </a:moveTo>
              <a:lnTo>
                <a:pt x="465316" y="150910"/>
              </a:lnTo>
              <a:lnTo>
                <a:pt x="0" y="150910"/>
              </a:lnTo>
              <a:lnTo>
                <a:pt x="0" y="221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16DE0-7715-4D3F-B03F-57994ED7403C}">
      <dsp:nvSpPr>
        <dsp:cNvPr id="0" name=""/>
        <dsp:cNvSpPr/>
      </dsp:nvSpPr>
      <dsp:spPr>
        <a:xfrm>
          <a:off x="1826604" y="1184003"/>
          <a:ext cx="881756" cy="197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28"/>
              </a:lnTo>
              <a:lnTo>
                <a:pt x="881756" y="127228"/>
              </a:lnTo>
              <a:lnTo>
                <a:pt x="881756" y="197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88F8A-90BA-47A7-9564-0648F3953ADB}">
      <dsp:nvSpPr>
        <dsp:cNvPr id="0" name=""/>
        <dsp:cNvSpPr/>
      </dsp:nvSpPr>
      <dsp:spPr>
        <a:xfrm>
          <a:off x="847095" y="1865275"/>
          <a:ext cx="465316" cy="22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10"/>
              </a:lnTo>
              <a:lnTo>
                <a:pt x="465316" y="150910"/>
              </a:lnTo>
              <a:lnTo>
                <a:pt x="465316" y="221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4F449-7B95-40C7-B925-AFD54CF34F98}">
      <dsp:nvSpPr>
        <dsp:cNvPr id="0" name=""/>
        <dsp:cNvSpPr/>
      </dsp:nvSpPr>
      <dsp:spPr>
        <a:xfrm>
          <a:off x="381779" y="1865275"/>
          <a:ext cx="465316" cy="221448"/>
        </a:xfrm>
        <a:custGeom>
          <a:avLst/>
          <a:gdLst/>
          <a:ahLst/>
          <a:cxnLst/>
          <a:rect l="0" t="0" r="0" b="0"/>
          <a:pathLst>
            <a:path>
              <a:moveTo>
                <a:pt x="465316" y="0"/>
              </a:moveTo>
              <a:lnTo>
                <a:pt x="465316" y="150910"/>
              </a:lnTo>
              <a:lnTo>
                <a:pt x="0" y="150910"/>
              </a:lnTo>
              <a:lnTo>
                <a:pt x="0" y="221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EB5A4-F039-48C7-A623-F4A7ECFB496A}">
      <dsp:nvSpPr>
        <dsp:cNvPr id="0" name=""/>
        <dsp:cNvSpPr/>
      </dsp:nvSpPr>
      <dsp:spPr>
        <a:xfrm>
          <a:off x="847095" y="1184003"/>
          <a:ext cx="979508" cy="197766"/>
        </a:xfrm>
        <a:custGeom>
          <a:avLst/>
          <a:gdLst/>
          <a:ahLst/>
          <a:cxnLst/>
          <a:rect l="0" t="0" r="0" b="0"/>
          <a:pathLst>
            <a:path>
              <a:moveTo>
                <a:pt x="979508" y="0"/>
              </a:moveTo>
              <a:lnTo>
                <a:pt x="979508" y="127228"/>
              </a:lnTo>
              <a:lnTo>
                <a:pt x="0" y="127228"/>
              </a:lnTo>
              <a:lnTo>
                <a:pt x="0" y="197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5DBD2-BF42-43D5-8077-50D9BCBB173C}">
      <dsp:nvSpPr>
        <dsp:cNvPr id="0" name=""/>
        <dsp:cNvSpPr/>
      </dsp:nvSpPr>
      <dsp:spPr>
        <a:xfrm>
          <a:off x="1445891" y="700497"/>
          <a:ext cx="761426" cy="48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62650-B518-4174-B6E4-423F03E7520C}">
      <dsp:nvSpPr>
        <dsp:cNvPr id="0" name=""/>
        <dsp:cNvSpPr/>
      </dsp:nvSpPr>
      <dsp:spPr>
        <a:xfrm>
          <a:off x="1530494" y="780869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Survey Respondents Demographics</a:t>
          </a:r>
          <a:endParaRPr lang="en-US" sz="600" kern="1200" dirty="0"/>
        </a:p>
      </dsp:txBody>
      <dsp:txXfrm>
        <a:off x="1544655" y="795030"/>
        <a:ext cx="733104" cy="455183"/>
      </dsp:txXfrm>
    </dsp:sp>
    <dsp:sp modelId="{500E69E7-0C28-4135-8E0F-49031FD5CB72}">
      <dsp:nvSpPr>
        <dsp:cNvPr id="0" name=""/>
        <dsp:cNvSpPr/>
      </dsp:nvSpPr>
      <dsp:spPr>
        <a:xfrm>
          <a:off x="466382" y="1381769"/>
          <a:ext cx="761426" cy="4835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81F43-2484-4C46-8C41-6EC8F0879A02}">
      <dsp:nvSpPr>
        <dsp:cNvPr id="0" name=""/>
        <dsp:cNvSpPr/>
      </dsp:nvSpPr>
      <dsp:spPr>
        <a:xfrm>
          <a:off x="550985" y="1462141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Current Transit Riders</a:t>
          </a:r>
          <a:endParaRPr lang="en-US" sz="600" kern="1200" dirty="0"/>
        </a:p>
      </dsp:txBody>
      <dsp:txXfrm>
        <a:off x="565146" y="1476302"/>
        <a:ext cx="733104" cy="455183"/>
      </dsp:txXfrm>
    </dsp:sp>
    <dsp:sp modelId="{1EFC13D6-D37F-499C-84BA-949240582B4B}">
      <dsp:nvSpPr>
        <dsp:cNvPr id="0" name=""/>
        <dsp:cNvSpPr/>
      </dsp:nvSpPr>
      <dsp:spPr>
        <a:xfrm>
          <a:off x="1066" y="2086723"/>
          <a:ext cx="761426" cy="4835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082CA-CCA4-4D06-B755-47BB553A66EA}">
      <dsp:nvSpPr>
        <dsp:cNvPr id="0" name=""/>
        <dsp:cNvSpPr/>
      </dsp:nvSpPr>
      <dsp:spPr>
        <a:xfrm>
          <a:off x="85669" y="2167096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Tell us about your typical transit trip.</a:t>
          </a:r>
          <a:endParaRPr lang="en-US" sz="600" kern="1200" dirty="0"/>
        </a:p>
      </dsp:txBody>
      <dsp:txXfrm>
        <a:off x="99830" y="2181257"/>
        <a:ext cx="733104" cy="455183"/>
      </dsp:txXfrm>
    </dsp:sp>
    <dsp:sp modelId="{33EF6223-87DC-4984-8671-9C00B1FC6632}">
      <dsp:nvSpPr>
        <dsp:cNvPr id="0" name=""/>
        <dsp:cNvSpPr/>
      </dsp:nvSpPr>
      <dsp:spPr>
        <a:xfrm>
          <a:off x="931698" y="2086723"/>
          <a:ext cx="761426" cy="4835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5B0B7-1678-4492-B72C-E0E45522AB46}">
      <dsp:nvSpPr>
        <dsp:cNvPr id="0" name=""/>
        <dsp:cNvSpPr/>
      </dsp:nvSpPr>
      <dsp:spPr>
        <a:xfrm>
          <a:off x="1016301" y="2167096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What improvements would make transit better for you?</a:t>
          </a:r>
          <a:endParaRPr lang="en-US" sz="600" kern="1200" dirty="0"/>
        </a:p>
      </dsp:txBody>
      <dsp:txXfrm>
        <a:off x="1030462" y="2181257"/>
        <a:ext cx="733104" cy="455183"/>
      </dsp:txXfrm>
    </dsp:sp>
    <dsp:sp modelId="{601D09CF-0D11-4039-AB4D-95C269E55915}">
      <dsp:nvSpPr>
        <dsp:cNvPr id="0" name=""/>
        <dsp:cNvSpPr/>
      </dsp:nvSpPr>
      <dsp:spPr>
        <a:xfrm>
          <a:off x="2327647" y="1381769"/>
          <a:ext cx="761426" cy="48350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66DE2-B77A-436A-8002-8473D7C644A7}">
      <dsp:nvSpPr>
        <dsp:cNvPr id="0" name=""/>
        <dsp:cNvSpPr/>
      </dsp:nvSpPr>
      <dsp:spPr>
        <a:xfrm>
          <a:off x="2412250" y="1462141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Non-Transit Riders</a:t>
          </a:r>
          <a:endParaRPr lang="en-US" sz="600" kern="1200" dirty="0"/>
        </a:p>
      </dsp:txBody>
      <dsp:txXfrm>
        <a:off x="2426411" y="1476302"/>
        <a:ext cx="733104" cy="455183"/>
      </dsp:txXfrm>
    </dsp:sp>
    <dsp:sp modelId="{D4106F8C-5ECE-4D59-AAED-8117A1E2BDD3}">
      <dsp:nvSpPr>
        <dsp:cNvPr id="0" name=""/>
        <dsp:cNvSpPr/>
      </dsp:nvSpPr>
      <dsp:spPr>
        <a:xfrm>
          <a:off x="1862331" y="2086723"/>
          <a:ext cx="761426" cy="48350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C057B-E1F2-41E9-A804-C7B688710CCE}">
      <dsp:nvSpPr>
        <dsp:cNvPr id="0" name=""/>
        <dsp:cNvSpPr/>
      </dsp:nvSpPr>
      <dsp:spPr>
        <a:xfrm>
          <a:off x="1946934" y="2167096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Tell us about how you travel.</a:t>
          </a:r>
          <a:endParaRPr lang="en-US" sz="600" kern="1200" dirty="0"/>
        </a:p>
      </dsp:txBody>
      <dsp:txXfrm>
        <a:off x="1961095" y="2181257"/>
        <a:ext cx="733104" cy="455183"/>
      </dsp:txXfrm>
    </dsp:sp>
    <dsp:sp modelId="{FD58D529-9DE4-492E-B52C-FBD8EF91B260}">
      <dsp:nvSpPr>
        <dsp:cNvPr id="0" name=""/>
        <dsp:cNvSpPr/>
      </dsp:nvSpPr>
      <dsp:spPr>
        <a:xfrm>
          <a:off x="2792964" y="2086723"/>
          <a:ext cx="761426" cy="48350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5F810-0D81-4B34-8853-F61999383D53}">
      <dsp:nvSpPr>
        <dsp:cNvPr id="0" name=""/>
        <dsp:cNvSpPr/>
      </dsp:nvSpPr>
      <dsp:spPr>
        <a:xfrm>
          <a:off x="2877566" y="2167096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What would make you more likely to try transit?</a:t>
          </a:r>
          <a:endParaRPr lang="en-US" sz="600" kern="1200" dirty="0"/>
        </a:p>
      </dsp:txBody>
      <dsp:txXfrm>
        <a:off x="2891727" y="2181257"/>
        <a:ext cx="733104" cy="455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7A68E-35D2-4DB5-B569-272D815AF292}">
      <dsp:nvSpPr>
        <dsp:cNvPr id="0" name=""/>
        <dsp:cNvSpPr/>
      </dsp:nvSpPr>
      <dsp:spPr>
        <a:xfrm>
          <a:off x="2708361" y="1865275"/>
          <a:ext cx="465316" cy="22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10"/>
              </a:lnTo>
              <a:lnTo>
                <a:pt x="465316" y="150910"/>
              </a:lnTo>
              <a:lnTo>
                <a:pt x="465316" y="221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0CEA-0E38-4427-958B-44C6980ED50B}">
      <dsp:nvSpPr>
        <dsp:cNvPr id="0" name=""/>
        <dsp:cNvSpPr/>
      </dsp:nvSpPr>
      <dsp:spPr>
        <a:xfrm>
          <a:off x="2243044" y="1865275"/>
          <a:ext cx="465316" cy="221448"/>
        </a:xfrm>
        <a:custGeom>
          <a:avLst/>
          <a:gdLst/>
          <a:ahLst/>
          <a:cxnLst/>
          <a:rect l="0" t="0" r="0" b="0"/>
          <a:pathLst>
            <a:path>
              <a:moveTo>
                <a:pt x="465316" y="0"/>
              </a:moveTo>
              <a:lnTo>
                <a:pt x="465316" y="150910"/>
              </a:lnTo>
              <a:lnTo>
                <a:pt x="0" y="150910"/>
              </a:lnTo>
              <a:lnTo>
                <a:pt x="0" y="221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16DE0-7715-4D3F-B03F-57994ED7403C}">
      <dsp:nvSpPr>
        <dsp:cNvPr id="0" name=""/>
        <dsp:cNvSpPr/>
      </dsp:nvSpPr>
      <dsp:spPr>
        <a:xfrm>
          <a:off x="1826604" y="1184003"/>
          <a:ext cx="881756" cy="197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28"/>
              </a:lnTo>
              <a:lnTo>
                <a:pt x="881756" y="127228"/>
              </a:lnTo>
              <a:lnTo>
                <a:pt x="881756" y="197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88F8A-90BA-47A7-9564-0648F3953ADB}">
      <dsp:nvSpPr>
        <dsp:cNvPr id="0" name=""/>
        <dsp:cNvSpPr/>
      </dsp:nvSpPr>
      <dsp:spPr>
        <a:xfrm>
          <a:off x="847095" y="1865275"/>
          <a:ext cx="465316" cy="22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10"/>
              </a:lnTo>
              <a:lnTo>
                <a:pt x="465316" y="150910"/>
              </a:lnTo>
              <a:lnTo>
                <a:pt x="465316" y="221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4F449-7B95-40C7-B925-AFD54CF34F98}">
      <dsp:nvSpPr>
        <dsp:cNvPr id="0" name=""/>
        <dsp:cNvSpPr/>
      </dsp:nvSpPr>
      <dsp:spPr>
        <a:xfrm>
          <a:off x="381779" y="1865275"/>
          <a:ext cx="465316" cy="221448"/>
        </a:xfrm>
        <a:custGeom>
          <a:avLst/>
          <a:gdLst/>
          <a:ahLst/>
          <a:cxnLst/>
          <a:rect l="0" t="0" r="0" b="0"/>
          <a:pathLst>
            <a:path>
              <a:moveTo>
                <a:pt x="465316" y="0"/>
              </a:moveTo>
              <a:lnTo>
                <a:pt x="465316" y="150910"/>
              </a:lnTo>
              <a:lnTo>
                <a:pt x="0" y="150910"/>
              </a:lnTo>
              <a:lnTo>
                <a:pt x="0" y="221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EB5A4-F039-48C7-A623-F4A7ECFB496A}">
      <dsp:nvSpPr>
        <dsp:cNvPr id="0" name=""/>
        <dsp:cNvSpPr/>
      </dsp:nvSpPr>
      <dsp:spPr>
        <a:xfrm>
          <a:off x="847095" y="1184003"/>
          <a:ext cx="979508" cy="197766"/>
        </a:xfrm>
        <a:custGeom>
          <a:avLst/>
          <a:gdLst/>
          <a:ahLst/>
          <a:cxnLst/>
          <a:rect l="0" t="0" r="0" b="0"/>
          <a:pathLst>
            <a:path>
              <a:moveTo>
                <a:pt x="979508" y="0"/>
              </a:moveTo>
              <a:lnTo>
                <a:pt x="979508" y="127228"/>
              </a:lnTo>
              <a:lnTo>
                <a:pt x="0" y="127228"/>
              </a:lnTo>
              <a:lnTo>
                <a:pt x="0" y="197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5DBD2-BF42-43D5-8077-50D9BCBB173C}">
      <dsp:nvSpPr>
        <dsp:cNvPr id="0" name=""/>
        <dsp:cNvSpPr/>
      </dsp:nvSpPr>
      <dsp:spPr>
        <a:xfrm>
          <a:off x="1445891" y="700497"/>
          <a:ext cx="761426" cy="48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62650-B518-4174-B6E4-423F03E7520C}">
      <dsp:nvSpPr>
        <dsp:cNvPr id="0" name=""/>
        <dsp:cNvSpPr/>
      </dsp:nvSpPr>
      <dsp:spPr>
        <a:xfrm>
          <a:off x="1530494" y="780869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Survey Respondents Demographics</a:t>
          </a:r>
          <a:endParaRPr lang="en-US" sz="600" kern="1200" dirty="0"/>
        </a:p>
      </dsp:txBody>
      <dsp:txXfrm>
        <a:off x="1544655" y="795030"/>
        <a:ext cx="733104" cy="455183"/>
      </dsp:txXfrm>
    </dsp:sp>
    <dsp:sp modelId="{500E69E7-0C28-4135-8E0F-49031FD5CB72}">
      <dsp:nvSpPr>
        <dsp:cNvPr id="0" name=""/>
        <dsp:cNvSpPr/>
      </dsp:nvSpPr>
      <dsp:spPr>
        <a:xfrm>
          <a:off x="466382" y="1381769"/>
          <a:ext cx="761426" cy="4835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81F43-2484-4C46-8C41-6EC8F0879A02}">
      <dsp:nvSpPr>
        <dsp:cNvPr id="0" name=""/>
        <dsp:cNvSpPr/>
      </dsp:nvSpPr>
      <dsp:spPr>
        <a:xfrm>
          <a:off x="550985" y="1462141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Current Transit Riders</a:t>
          </a:r>
          <a:endParaRPr lang="en-US" sz="600" kern="1200" dirty="0"/>
        </a:p>
      </dsp:txBody>
      <dsp:txXfrm>
        <a:off x="565146" y="1476302"/>
        <a:ext cx="733104" cy="455183"/>
      </dsp:txXfrm>
    </dsp:sp>
    <dsp:sp modelId="{1EFC13D6-D37F-499C-84BA-949240582B4B}">
      <dsp:nvSpPr>
        <dsp:cNvPr id="0" name=""/>
        <dsp:cNvSpPr/>
      </dsp:nvSpPr>
      <dsp:spPr>
        <a:xfrm>
          <a:off x="1066" y="2086723"/>
          <a:ext cx="761426" cy="4835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082CA-CCA4-4D06-B755-47BB553A66EA}">
      <dsp:nvSpPr>
        <dsp:cNvPr id="0" name=""/>
        <dsp:cNvSpPr/>
      </dsp:nvSpPr>
      <dsp:spPr>
        <a:xfrm>
          <a:off x="85669" y="2167096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Tell us about your typical transit trip.</a:t>
          </a:r>
          <a:endParaRPr lang="en-US" sz="600" kern="1200" dirty="0"/>
        </a:p>
      </dsp:txBody>
      <dsp:txXfrm>
        <a:off x="99830" y="2181257"/>
        <a:ext cx="733104" cy="455183"/>
      </dsp:txXfrm>
    </dsp:sp>
    <dsp:sp modelId="{33EF6223-87DC-4984-8671-9C00B1FC6632}">
      <dsp:nvSpPr>
        <dsp:cNvPr id="0" name=""/>
        <dsp:cNvSpPr/>
      </dsp:nvSpPr>
      <dsp:spPr>
        <a:xfrm>
          <a:off x="931698" y="2086723"/>
          <a:ext cx="761426" cy="4835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5B0B7-1678-4492-B72C-E0E45522AB46}">
      <dsp:nvSpPr>
        <dsp:cNvPr id="0" name=""/>
        <dsp:cNvSpPr/>
      </dsp:nvSpPr>
      <dsp:spPr>
        <a:xfrm>
          <a:off x="1016301" y="2167096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What improvements would make transit better for you?</a:t>
          </a:r>
          <a:endParaRPr lang="en-US" sz="600" kern="1200" dirty="0"/>
        </a:p>
      </dsp:txBody>
      <dsp:txXfrm>
        <a:off x="1030462" y="2181257"/>
        <a:ext cx="733104" cy="455183"/>
      </dsp:txXfrm>
    </dsp:sp>
    <dsp:sp modelId="{601D09CF-0D11-4039-AB4D-95C269E55915}">
      <dsp:nvSpPr>
        <dsp:cNvPr id="0" name=""/>
        <dsp:cNvSpPr/>
      </dsp:nvSpPr>
      <dsp:spPr>
        <a:xfrm>
          <a:off x="2327647" y="1381769"/>
          <a:ext cx="761426" cy="48350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66DE2-B77A-436A-8002-8473D7C644A7}">
      <dsp:nvSpPr>
        <dsp:cNvPr id="0" name=""/>
        <dsp:cNvSpPr/>
      </dsp:nvSpPr>
      <dsp:spPr>
        <a:xfrm>
          <a:off x="2412250" y="1462141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chemeClr val="tx1"/>
              </a:solidFill>
            </a:rPr>
            <a:t>Non-Transit Riders</a:t>
          </a:r>
          <a:endParaRPr lang="en-US" sz="700" b="1" kern="1200" dirty="0">
            <a:solidFill>
              <a:schemeClr val="tx1"/>
            </a:solidFill>
          </a:endParaRPr>
        </a:p>
      </dsp:txBody>
      <dsp:txXfrm>
        <a:off x="2426411" y="1476302"/>
        <a:ext cx="733104" cy="455183"/>
      </dsp:txXfrm>
    </dsp:sp>
    <dsp:sp modelId="{D4106F8C-5ECE-4D59-AAED-8117A1E2BDD3}">
      <dsp:nvSpPr>
        <dsp:cNvPr id="0" name=""/>
        <dsp:cNvSpPr/>
      </dsp:nvSpPr>
      <dsp:spPr>
        <a:xfrm>
          <a:off x="1862331" y="2086723"/>
          <a:ext cx="761426" cy="48350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C057B-E1F2-41E9-A804-C7B688710CCE}">
      <dsp:nvSpPr>
        <dsp:cNvPr id="0" name=""/>
        <dsp:cNvSpPr/>
      </dsp:nvSpPr>
      <dsp:spPr>
        <a:xfrm>
          <a:off x="1946934" y="2167096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Tell us about how you travel.</a:t>
          </a:r>
          <a:endParaRPr lang="en-US" sz="600" kern="1200" dirty="0"/>
        </a:p>
      </dsp:txBody>
      <dsp:txXfrm>
        <a:off x="1961095" y="2181257"/>
        <a:ext cx="733104" cy="455183"/>
      </dsp:txXfrm>
    </dsp:sp>
    <dsp:sp modelId="{FD58D529-9DE4-492E-B52C-FBD8EF91B260}">
      <dsp:nvSpPr>
        <dsp:cNvPr id="0" name=""/>
        <dsp:cNvSpPr/>
      </dsp:nvSpPr>
      <dsp:spPr>
        <a:xfrm>
          <a:off x="2792964" y="2086723"/>
          <a:ext cx="761426" cy="48350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5F810-0D81-4B34-8853-F61999383D53}">
      <dsp:nvSpPr>
        <dsp:cNvPr id="0" name=""/>
        <dsp:cNvSpPr/>
      </dsp:nvSpPr>
      <dsp:spPr>
        <a:xfrm>
          <a:off x="2877566" y="2167096"/>
          <a:ext cx="761426" cy="48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What would make you more likely to try transit?</a:t>
          </a:r>
          <a:endParaRPr lang="en-US" sz="600" kern="1200" dirty="0"/>
        </a:p>
      </dsp:txBody>
      <dsp:txXfrm>
        <a:off x="2891727" y="2181257"/>
        <a:ext cx="733104" cy="455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EE0CA-BDF2-4065-9E05-307A093F8947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0A65-8503-4F0D-94FD-BBEE98AC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24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4C8C2-029F-4955-AFE0-ACBFC2FBFA2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CC714-5583-489A-8A3E-0F902BF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3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2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7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00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0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4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3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6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  <a:custGeom>
            <a:avLst/>
            <a:gdLst>
              <a:gd name="connsiteX0" fmla="*/ 0 w 12204700"/>
              <a:gd name="connsiteY0" fmla="*/ 923167 h 6858000"/>
              <a:gd name="connsiteX1" fmla="*/ 7224797 w 12204700"/>
              <a:gd name="connsiteY1" fmla="*/ 923365 h 6858000"/>
              <a:gd name="connsiteX2" fmla="*/ 6666595 w 12204700"/>
              <a:gd name="connsiteY2" fmla="*/ 4105175 h 6858000"/>
              <a:gd name="connsiteX3" fmla="*/ 3080 w 12204700"/>
              <a:gd name="connsiteY3" fmla="*/ 4114800 h 6858000"/>
              <a:gd name="connsiteX4" fmla="*/ 5629 w 12204700"/>
              <a:gd name="connsiteY4" fmla="*/ 6854857 h 6858000"/>
              <a:gd name="connsiteX5" fmla="*/ 6395578 w 12204700"/>
              <a:gd name="connsiteY5" fmla="*/ 6858000 h 6858000"/>
              <a:gd name="connsiteX6" fmla="*/ 0 w 12204700"/>
              <a:gd name="connsiteY6" fmla="*/ 6858000 h 6858000"/>
              <a:gd name="connsiteX7" fmla="*/ 7607291 w 12204700"/>
              <a:gd name="connsiteY7" fmla="*/ 0 h 6858000"/>
              <a:gd name="connsiteX8" fmla="*/ 12204700 w 12204700"/>
              <a:gd name="connsiteY8" fmla="*/ 0 h 6858000"/>
              <a:gd name="connsiteX9" fmla="*/ 12204700 w 12204700"/>
              <a:gd name="connsiteY9" fmla="*/ 6858000 h 6858000"/>
              <a:gd name="connsiteX10" fmla="*/ 6395578 w 12204700"/>
              <a:gd name="connsiteY10" fmla="*/ 6858000 h 6858000"/>
              <a:gd name="connsiteX11" fmla="*/ 0 w 12204700"/>
              <a:gd name="connsiteY11" fmla="*/ 0 h 6858000"/>
              <a:gd name="connsiteX12" fmla="*/ 3276 w 12204700"/>
              <a:gd name="connsiteY12" fmla="*/ 0 h 6858000"/>
              <a:gd name="connsiteX13" fmla="*/ 2686 w 12204700"/>
              <a:gd name="connsiteY13" fmla="*/ 462663 h 6858000"/>
              <a:gd name="connsiteX14" fmla="*/ 0 w 12204700"/>
              <a:gd name="connsiteY14" fmla="*/ 882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4700" h="6858000">
                <a:moveTo>
                  <a:pt x="0" y="923167"/>
                </a:moveTo>
                <a:lnTo>
                  <a:pt x="7224797" y="923365"/>
                </a:lnTo>
                <a:lnTo>
                  <a:pt x="6666595" y="4105175"/>
                </a:lnTo>
                <a:lnTo>
                  <a:pt x="3080" y="4114800"/>
                </a:lnTo>
                <a:cubicBezTo>
                  <a:pt x="3929" y="5027105"/>
                  <a:pt x="4781" y="5939410"/>
                  <a:pt x="5629" y="6854857"/>
                </a:cubicBezTo>
                <a:lnTo>
                  <a:pt x="6395578" y="6858000"/>
                </a:lnTo>
                <a:lnTo>
                  <a:pt x="0" y="6858000"/>
                </a:lnTo>
                <a:close/>
                <a:moveTo>
                  <a:pt x="7607291" y="0"/>
                </a:moveTo>
                <a:lnTo>
                  <a:pt x="12204700" y="0"/>
                </a:lnTo>
                <a:lnTo>
                  <a:pt x="12204700" y="6858000"/>
                </a:lnTo>
                <a:lnTo>
                  <a:pt x="6395578" y="6858000"/>
                </a:lnTo>
                <a:close/>
                <a:moveTo>
                  <a:pt x="0" y="0"/>
                </a:moveTo>
                <a:lnTo>
                  <a:pt x="3276" y="0"/>
                </a:lnTo>
                <a:lnTo>
                  <a:pt x="2686" y="462663"/>
                </a:lnTo>
                <a:lnTo>
                  <a:pt x="0" y="8823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8520" y="4139145"/>
            <a:ext cx="5893862" cy="182878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spcBef>
                <a:spcPts val="200"/>
              </a:spcBef>
              <a:spcAft>
                <a:spcPts val="720"/>
              </a:spcAft>
              <a:defRPr sz="2600" i="1" cap="all" baseline="0">
                <a:solidFill>
                  <a:srgbClr val="0073C6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err="1" smtClean="0"/>
              <a:t>dgdfdg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771" y="3100745"/>
            <a:ext cx="5893863" cy="565701"/>
          </a:xfrm>
        </p:spPr>
        <p:txBody>
          <a:bodyPr>
            <a:noAutofit/>
          </a:bodyPr>
          <a:lstStyle>
            <a:lvl1pPr marL="0" indent="0" algn="l">
              <a:buNone/>
              <a:defRPr sz="2400" i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0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856" y="89553"/>
            <a:ext cx="1097280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664" y="1260954"/>
            <a:ext cx="10972800" cy="4556731"/>
          </a:xfrm>
        </p:spPr>
        <p:txBody>
          <a:bodyPr/>
          <a:lstStyle>
            <a:lvl1pPr>
              <a:defRPr>
                <a:solidFill>
                  <a:srgbClr val="0073C6"/>
                </a:solidFill>
              </a:defRPr>
            </a:lvl1pPr>
            <a:lvl2pPr>
              <a:defRPr>
                <a:solidFill>
                  <a:srgbClr val="00A3DD"/>
                </a:solidFill>
              </a:defRPr>
            </a:lvl2pPr>
            <a:lvl3pPr>
              <a:defRPr>
                <a:solidFill>
                  <a:srgbClr val="1F275C"/>
                </a:solidFill>
              </a:defRPr>
            </a:lvl3pPr>
            <a:lvl4pPr>
              <a:defRPr>
                <a:solidFill>
                  <a:srgbClr val="1F275C"/>
                </a:solidFill>
              </a:defRPr>
            </a:lvl4pPr>
            <a:lvl5pPr>
              <a:defRPr>
                <a:solidFill>
                  <a:srgbClr val="1F27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751" y="144877"/>
            <a:ext cx="1308879" cy="13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733800" y="0"/>
            <a:ext cx="8458200" cy="6537960"/>
          </a:xfr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 smtClean="0"/>
              <a:t>INSERT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2379" y="219456"/>
            <a:ext cx="3531421" cy="1512594"/>
          </a:xfrm>
        </p:spPr>
        <p:txBody>
          <a:bodyPr anchor="ctr"/>
          <a:lstStyle>
            <a:lvl1pPr>
              <a:defRPr sz="3000" b="1">
                <a:solidFill>
                  <a:srgbClr val="005696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2379" y="2095500"/>
            <a:ext cx="3531421" cy="1701800"/>
          </a:xfrm>
        </p:spPr>
        <p:txBody>
          <a:bodyPr/>
          <a:lstStyle>
            <a:lvl1pPr marL="225425" indent="-225425">
              <a:lnSpc>
                <a:spcPct val="100000"/>
              </a:lnSpc>
              <a:spcAft>
                <a:spcPts val="0"/>
              </a:spcAft>
              <a:defRPr sz="2500" i="1"/>
            </a:lvl1pPr>
            <a:lvl2pPr>
              <a:lnSpc>
                <a:spcPct val="100000"/>
              </a:lnSpc>
              <a:spcAft>
                <a:spcPts val="0"/>
              </a:spcAft>
              <a:defRPr sz="2200" i="1"/>
            </a:lvl2pPr>
            <a:lvl3pPr>
              <a:lnSpc>
                <a:spcPct val="100000"/>
              </a:lnSpc>
              <a:spcAft>
                <a:spcPts val="0"/>
              </a:spcAft>
              <a:defRPr sz="2000" i="1"/>
            </a:lvl3pPr>
            <a:lvl4pPr>
              <a:lnSpc>
                <a:spcPct val="100000"/>
              </a:lnSpc>
              <a:spcAft>
                <a:spcPts val="0"/>
              </a:spcAft>
              <a:defRPr i="1"/>
            </a:lvl4pPr>
            <a:lvl5pPr>
              <a:lnSpc>
                <a:spcPct val="100000"/>
              </a:lnSpc>
              <a:spcAft>
                <a:spcPts val="0"/>
              </a:spcAft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202379" y="4050098"/>
            <a:ext cx="3531421" cy="2287201"/>
          </a:xfrm>
        </p:spPr>
        <p:txBody>
          <a:bodyPr/>
          <a:lstStyle>
            <a:lvl1pPr marL="225425" indent="-225425">
              <a:lnSpc>
                <a:spcPct val="100000"/>
              </a:lnSpc>
              <a:spcAft>
                <a:spcPts val="0"/>
              </a:spcAft>
              <a:defRPr sz="2500"/>
            </a:lvl1pPr>
            <a:lvl2pPr>
              <a:lnSpc>
                <a:spcPct val="100000"/>
              </a:lnSpc>
              <a:spcAft>
                <a:spcPts val="0"/>
              </a:spcAft>
              <a:defRPr sz="2200"/>
            </a:lvl2pPr>
            <a:lvl3pPr>
              <a:lnSpc>
                <a:spcPct val="100000"/>
              </a:lnSpc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02379" y="1842701"/>
            <a:ext cx="100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Source</a:t>
            </a:r>
            <a:r>
              <a:rPr lang="en-US" sz="1200" u="sng" baseline="0" dirty="0" smtClean="0"/>
              <a:t> Data</a:t>
            </a:r>
          </a:p>
          <a:p>
            <a:endParaRPr lang="en-US" sz="1200" u="sng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2378" y="3773100"/>
            <a:ext cx="1245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Service Options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51395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left)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543" y="381000"/>
            <a:ext cx="5942765" cy="9302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Headline</a:t>
            </a:r>
            <a:br>
              <a:rPr lang="en-US" dirty="0" smtClean="0"/>
            </a:br>
            <a:r>
              <a:rPr lang="en-US" dirty="0" err="1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3640" y="1774376"/>
            <a:ext cx="5324168" cy="4305301"/>
          </a:xfrm>
        </p:spPr>
        <p:txBody>
          <a:bodyPr/>
          <a:lstStyle>
            <a:lvl1pPr marL="234950" indent="-234950">
              <a:spcAft>
                <a:spcPts val="0"/>
              </a:spcAft>
              <a:defRPr sz="1800"/>
            </a:lvl1pPr>
            <a:lvl2pPr marL="457200" indent="-222250">
              <a:spcAft>
                <a:spcPts val="0"/>
              </a:spcAft>
              <a:defRPr sz="1500"/>
            </a:lvl2pPr>
            <a:lvl3pPr marL="633413" indent="-176213">
              <a:spcAft>
                <a:spcPts val="0"/>
              </a:spcAft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92850" y="1262604"/>
            <a:ext cx="5314957" cy="4699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-14748" y="6400800"/>
            <a:ext cx="1469620" cy="471714"/>
          </a:xfrm>
          <a:custGeom>
            <a:avLst/>
            <a:gdLst>
              <a:gd name="connsiteX0" fmla="*/ 0 w 1469620"/>
              <a:gd name="connsiteY0" fmla="*/ 0 h 609600"/>
              <a:gd name="connsiteX1" fmla="*/ 1469620 w 1469620"/>
              <a:gd name="connsiteY1" fmla="*/ 0 h 609600"/>
              <a:gd name="connsiteX2" fmla="*/ 1362132 w 1469620"/>
              <a:gd name="connsiteY2" fmla="*/ 609600 h 609600"/>
              <a:gd name="connsiteX3" fmla="*/ 0 w 1469620"/>
              <a:gd name="connsiteY3" fmla="*/ 609600 h 609600"/>
              <a:gd name="connsiteX0" fmla="*/ 0 w 1469620"/>
              <a:gd name="connsiteY0" fmla="*/ 0 h 609600"/>
              <a:gd name="connsiteX1" fmla="*/ 1469620 w 1469620"/>
              <a:gd name="connsiteY1" fmla="*/ 0 h 609600"/>
              <a:gd name="connsiteX2" fmla="*/ 1383903 w 1469620"/>
              <a:gd name="connsiteY2" fmla="*/ 466876 h 609600"/>
              <a:gd name="connsiteX3" fmla="*/ 0 w 1469620"/>
              <a:gd name="connsiteY3" fmla="*/ 609600 h 609600"/>
              <a:gd name="connsiteX4" fmla="*/ 0 w 1469620"/>
              <a:gd name="connsiteY4" fmla="*/ 0 h 609600"/>
              <a:gd name="connsiteX0" fmla="*/ 0 w 1469620"/>
              <a:gd name="connsiteY0" fmla="*/ 0 h 471714"/>
              <a:gd name="connsiteX1" fmla="*/ 1469620 w 1469620"/>
              <a:gd name="connsiteY1" fmla="*/ 0 h 471714"/>
              <a:gd name="connsiteX2" fmla="*/ 1383903 w 1469620"/>
              <a:gd name="connsiteY2" fmla="*/ 466876 h 471714"/>
              <a:gd name="connsiteX3" fmla="*/ 2419 w 1469620"/>
              <a:gd name="connsiteY3" fmla="*/ 471714 h 471714"/>
              <a:gd name="connsiteX4" fmla="*/ 0 w 1469620"/>
              <a:gd name="connsiteY4" fmla="*/ 0 h 47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620" h="471714">
                <a:moveTo>
                  <a:pt x="0" y="0"/>
                </a:moveTo>
                <a:lnTo>
                  <a:pt x="1469620" y="0"/>
                </a:lnTo>
                <a:lnTo>
                  <a:pt x="1383903" y="466876"/>
                </a:lnTo>
                <a:lnTo>
                  <a:pt x="2419" y="471714"/>
                </a:lnTo>
                <a:cubicBezTo>
                  <a:pt x="1613" y="314476"/>
                  <a:pt x="806" y="157238"/>
                  <a:pt x="0" y="0"/>
                </a:cubicBezTo>
                <a:close/>
              </a:path>
            </a:pathLst>
          </a:custGeom>
          <a:solidFill>
            <a:srgbClr val="007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78"/>
          <p:cNvGrpSpPr>
            <a:grpSpLocks/>
          </p:cNvGrpSpPr>
          <p:nvPr userDrawn="1"/>
        </p:nvGrpSpPr>
        <p:grpSpPr bwMode="auto">
          <a:xfrm>
            <a:off x="261760" y="6507147"/>
            <a:ext cx="925220" cy="276092"/>
            <a:chOff x="762001" y="2743200"/>
            <a:chExt cx="2590799" cy="773641"/>
          </a:xfrm>
          <a:solidFill>
            <a:schemeClr val="bg1"/>
          </a:solidFill>
        </p:grpSpPr>
        <p:sp>
          <p:nvSpPr>
            <p:cNvPr id="16" name="Freeform 90"/>
            <p:cNvSpPr>
              <a:spLocks/>
            </p:cNvSpPr>
            <p:nvPr/>
          </p:nvSpPr>
          <p:spPr bwMode="auto">
            <a:xfrm>
              <a:off x="762001" y="2756694"/>
              <a:ext cx="727163" cy="746654"/>
            </a:xfrm>
            <a:custGeom>
              <a:avLst/>
              <a:gdLst>
                <a:gd name="T0" fmla="*/ 400314 w 970"/>
                <a:gd name="T1" fmla="*/ 337344 h 996"/>
                <a:gd name="T2" fmla="*/ 412309 w 970"/>
                <a:gd name="T3" fmla="*/ 337344 h 996"/>
                <a:gd name="T4" fmla="*/ 434798 w 970"/>
                <a:gd name="T5" fmla="*/ 332846 h 996"/>
                <a:gd name="T6" fmla="*/ 455789 w 970"/>
                <a:gd name="T7" fmla="*/ 325349 h 996"/>
                <a:gd name="T8" fmla="*/ 473780 w 970"/>
                <a:gd name="T9" fmla="*/ 314854 h 996"/>
                <a:gd name="T10" fmla="*/ 488773 w 970"/>
                <a:gd name="T11" fmla="*/ 301360 h 996"/>
                <a:gd name="T12" fmla="*/ 500768 w 970"/>
                <a:gd name="T13" fmla="*/ 284868 h 996"/>
                <a:gd name="T14" fmla="*/ 508264 w 970"/>
                <a:gd name="T15" fmla="*/ 266876 h 996"/>
                <a:gd name="T16" fmla="*/ 512762 w 970"/>
                <a:gd name="T17" fmla="*/ 245886 h 996"/>
                <a:gd name="T18" fmla="*/ 512762 w 970"/>
                <a:gd name="T19" fmla="*/ 233892 h 996"/>
                <a:gd name="T20" fmla="*/ 508264 w 970"/>
                <a:gd name="T21" fmla="*/ 200907 h 996"/>
                <a:gd name="T22" fmla="*/ 491772 w 970"/>
                <a:gd name="T23" fmla="*/ 178417 h 996"/>
                <a:gd name="T24" fmla="*/ 464785 w 970"/>
                <a:gd name="T25" fmla="*/ 164924 h 996"/>
                <a:gd name="T26" fmla="*/ 431800 w 970"/>
                <a:gd name="T27" fmla="*/ 160426 h 996"/>
                <a:gd name="T28" fmla="*/ 209903 w 970"/>
                <a:gd name="T29" fmla="*/ 746654 h 996"/>
                <a:gd name="T30" fmla="*/ 131939 w 970"/>
                <a:gd name="T31" fmla="*/ 0 h 996"/>
                <a:gd name="T32" fmla="*/ 449792 w 970"/>
                <a:gd name="T33" fmla="*/ 0 h 996"/>
                <a:gd name="T34" fmla="*/ 512762 w 970"/>
                <a:gd name="T35" fmla="*/ 4498 h 996"/>
                <a:gd name="T36" fmla="*/ 566737 w 970"/>
                <a:gd name="T37" fmla="*/ 16492 h 996"/>
                <a:gd name="T38" fmla="*/ 614715 w 970"/>
                <a:gd name="T39" fmla="*/ 35983 h 996"/>
                <a:gd name="T40" fmla="*/ 655196 w 970"/>
                <a:gd name="T41" fmla="*/ 62971 h 996"/>
                <a:gd name="T42" fmla="*/ 686682 w 970"/>
                <a:gd name="T43" fmla="*/ 94456 h 996"/>
                <a:gd name="T44" fmla="*/ 709171 w 970"/>
                <a:gd name="T45" fmla="*/ 133438 h 996"/>
                <a:gd name="T46" fmla="*/ 722665 w 970"/>
                <a:gd name="T47" fmla="*/ 176918 h 996"/>
                <a:gd name="T48" fmla="*/ 727163 w 970"/>
                <a:gd name="T49" fmla="*/ 226395 h 996"/>
                <a:gd name="T50" fmla="*/ 727163 w 970"/>
                <a:gd name="T51" fmla="*/ 250384 h 996"/>
                <a:gd name="T52" fmla="*/ 718167 w 970"/>
                <a:gd name="T53" fmla="*/ 296862 h 996"/>
                <a:gd name="T54" fmla="*/ 703174 w 970"/>
                <a:gd name="T55" fmla="*/ 335844 h 996"/>
                <a:gd name="T56" fmla="*/ 680685 w 970"/>
                <a:gd name="T57" fmla="*/ 371828 h 996"/>
                <a:gd name="T58" fmla="*/ 652198 w 970"/>
                <a:gd name="T59" fmla="*/ 401814 h 996"/>
                <a:gd name="T60" fmla="*/ 617714 w 970"/>
                <a:gd name="T61" fmla="*/ 427302 h 996"/>
                <a:gd name="T62" fmla="*/ 580231 w 970"/>
                <a:gd name="T63" fmla="*/ 448292 h 996"/>
                <a:gd name="T64" fmla="*/ 539750 w 970"/>
                <a:gd name="T65" fmla="*/ 463285 h 996"/>
                <a:gd name="T66" fmla="*/ 631207 w 970"/>
                <a:gd name="T67" fmla="*/ 746654 h 996"/>
                <a:gd name="T68" fmla="*/ 277371 w 970"/>
                <a:gd name="T69" fmla="*/ 367330 h 9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70" h="996">
                  <a:moveTo>
                    <a:pt x="376" y="450"/>
                  </a:moveTo>
                  <a:lnTo>
                    <a:pt x="534" y="450"/>
                  </a:lnTo>
                  <a:lnTo>
                    <a:pt x="550" y="450"/>
                  </a:lnTo>
                  <a:lnTo>
                    <a:pt x="566" y="448"/>
                  </a:lnTo>
                  <a:lnTo>
                    <a:pt x="580" y="444"/>
                  </a:lnTo>
                  <a:lnTo>
                    <a:pt x="594" y="440"/>
                  </a:lnTo>
                  <a:lnTo>
                    <a:pt x="608" y="434"/>
                  </a:lnTo>
                  <a:lnTo>
                    <a:pt x="620" y="428"/>
                  </a:lnTo>
                  <a:lnTo>
                    <a:pt x="632" y="420"/>
                  </a:lnTo>
                  <a:lnTo>
                    <a:pt x="642" y="412"/>
                  </a:lnTo>
                  <a:lnTo>
                    <a:pt x="652" y="402"/>
                  </a:lnTo>
                  <a:lnTo>
                    <a:pt x="660" y="392"/>
                  </a:lnTo>
                  <a:lnTo>
                    <a:pt x="668" y="380"/>
                  </a:lnTo>
                  <a:lnTo>
                    <a:pt x="674" y="368"/>
                  </a:lnTo>
                  <a:lnTo>
                    <a:pt x="678" y="356"/>
                  </a:lnTo>
                  <a:lnTo>
                    <a:pt x="682" y="342"/>
                  </a:lnTo>
                  <a:lnTo>
                    <a:pt x="684" y="328"/>
                  </a:lnTo>
                  <a:lnTo>
                    <a:pt x="684" y="312"/>
                  </a:lnTo>
                  <a:lnTo>
                    <a:pt x="682" y="288"/>
                  </a:lnTo>
                  <a:lnTo>
                    <a:pt x="678" y="268"/>
                  </a:lnTo>
                  <a:lnTo>
                    <a:pt x="668" y="252"/>
                  </a:lnTo>
                  <a:lnTo>
                    <a:pt x="656" y="238"/>
                  </a:lnTo>
                  <a:lnTo>
                    <a:pt x="640" y="228"/>
                  </a:lnTo>
                  <a:lnTo>
                    <a:pt x="620" y="220"/>
                  </a:lnTo>
                  <a:lnTo>
                    <a:pt x="600" y="216"/>
                  </a:lnTo>
                  <a:lnTo>
                    <a:pt x="576" y="214"/>
                  </a:lnTo>
                  <a:lnTo>
                    <a:pt x="418" y="214"/>
                  </a:lnTo>
                  <a:lnTo>
                    <a:pt x="280" y="996"/>
                  </a:lnTo>
                  <a:lnTo>
                    <a:pt x="0" y="996"/>
                  </a:lnTo>
                  <a:lnTo>
                    <a:pt x="176" y="0"/>
                  </a:lnTo>
                  <a:lnTo>
                    <a:pt x="600" y="0"/>
                  </a:lnTo>
                  <a:lnTo>
                    <a:pt x="644" y="2"/>
                  </a:lnTo>
                  <a:lnTo>
                    <a:pt x="684" y="6"/>
                  </a:lnTo>
                  <a:lnTo>
                    <a:pt x="722" y="12"/>
                  </a:lnTo>
                  <a:lnTo>
                    <a:pt x="756" y="22"/>
                  </a:lnTo>
                  <a:lnTo>
                    <a:pt x="790" y="34"/>
                  </a:lnTo>
                  <a:lnTo>
                    <a:pt x="820" y="48"/>
                  </a:lnTo>
                  <a:lnTo>
                    <a:pt x="848" y="64"/>
                  </a:lnTo>
                  <a:lnTo>
                    <a:pt x="874" y="84"/>
                  </a:lnTo>
                  <a:lnTo>
                    <a:pt x="896" y="104"/>
                  </a:lnTo>
                  <a:lnTo>
                    <a:pt x="916" y="126"/>
                  </a:lnTo>
                  <a:lnTo>
                    <a:pt x="932" y="152"/>
                  </a:lnTo>
                  <a:lnTo>
                    <a:pt x="946" y="178"/>
                  </a:lnTo>
                  <a:lnTo>
                    <a:pt x="956" y="206"/>
                  </a:lnTo>
                  <a:lnTo>
                    <a:pt x="964" y="236"/>
                  </a:lnTo>
                  <a:lnTo>
                    <a:pt x="970" y="268"/>
                  </a:lnTo>
                  <a:lnTo>
                    <a:pt x="970" y="302"/>
                  </a:lnTo>
                  <a:lnTo>
                    <a:pt x="970" y="334"/>
                  </a:lnTo>
                  <a:lnTo>
                    <a:pt x="966" y="366"/>
                  </a:lnTo>
                  <a:lnTo>
                    <a:pt x="958" y="396"/>
                  </a:lnTo>
                  <a:lnTo>
                    <a:pt x="948" y="422"/>
                  </a:lnTo>
                  <a:lnTo>
                    <a:pt x="938" y="448"/>
                  </a:lnTo>
                  <a:lnTo>
                    <a:pt x="924" y="474"/>
                  </a:lnTo>
                  <a:lnTo>
                    <a:pt x="908" y="496"/>
                  </a:lnTo>
                  <a:lnTo>
                    <a:pt x="890" y="516"/>
                  </a:lnTo>
                  <a:lnTo>
                    <a:pt x="870" y="536"/>
                  </a:lnTo>
                  <a:lnTo>
                    <a:pt x="848" y="554"/>
                  </a:lnTo>
                  <a:lnTo>
                    <a:pt x="824" y="570"/>
                  </a:lnTo>
                  <a:lnTo>
                    <a:pt x="800" y="584"/>
                  </a:lnTo>
                  <a:lnTo>
                    <a:pt x="774" y="598"/>
                  </a:lnTo>
                  <a:lnTo>
                    <a:pt x="748" y="608"/>
                  </a:lnTo>
                  <a:lnTo>
                    <a:pt x="720" y="618"/>
                  </a:lnTo>
                  <a:lnTo>
                    <a:pt x="690" y="626"/>
                  </a:lnTo>
                  <a:lnTo>
                    <a:pt x="842" y="996"/>
                  </a:lnTo>
                  <a:lnTo>
                    <a:pt x="576" y="996"/>
                  </a:lnTo>
                  <a:lnTo>
                    <a:pt x="370" y="490"/>
                  </a:lnTo>
                  <a:lnTo>
                    <a:pt x="376" y="4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91"/>
            <p:cNvSpPr>
              <a:spLocks/>
            </p:cNvSpPr>
            <p:nvPr/>
          </p:nvSpPr>
          <p:spPr bwMode="auto">
            <a:xfrm>
              <a:off x="762001" y="2756694"/>
              <a:ext cx="727163" cy="746654"/>
            </a:xfrm>
            <a:custGeom>
              <a:avLst/>
              <a:gdLst>
                <a:gd name="T0" fmla="*/ 400314 w 970"/>
                <a:gd name="T1" fmla="*/ 337344 h 996"/>
                <a:gd name="T2" fmla="*/ 412309 w 970"/>
                <a:gd name="T3" fmla="*/ 337344 h 996"/>
                <a:gd name="T4" fmla="*/ 434798 w 970"/>
                <a:gd name="T5" fmla="*/ 332846 h 996"/>
                <a:gd name="T6" fmla="*/ 455789 w 970"/>
                <a:gd name="T7" fmla="*/ 325349 h 996"/>
                <a:gd name="T8" fmla="*/ 473780 w 970"/>
                <a:gd name="T9" fmla="*/ 314854 h 996"/>
                <a:gd name="T10" fmla="*/ 488773 w 970"/>
                <a:gd name="T11" fmla="*/ 301360 h 996"/>
                <a:gd name="T12" fmla="*/ 500768 w 970"/>
                <a:gd name="T13" fmla="*/ 284868 h 996"/>
                <a:gd name="T14" fmla="*/ 508264 w 970"/>
                <a:gd name="T15" fmla="*/ 266876 h 996"/>
                <a:gd name="T16" fmla="*/ 512762 w 970"/>
                <a:gd name="T17" fmla="*/ 245886 h 996"/>
                <a:gd name="T18" fmla="*/ 512762 w 970"/>
                <a:gd name="T19" fmla="*/ 233892 h 996"/>
                <a:gd name="T20" fmla="*/ 508264 w 970"/>
                <a:gd name="T21" fmla="*/ 200907 h 996"/>
                <a:gd name="T22" fmla="*/ 491772 w 970"/>
                <a:gd name="T23" fmla="*/ 178417 h 996"/>
                <a:gd name="T24" fmla="*/ 464785 w 970"/>
                <a:gd name="T25" fmla="*/ 164924 h 996"/>
                <a:gd name="T26" fmla="*/ 431800 w 970"/>
                <a:gd name="T27" fmla="*/ 160426 h 996"/>
                <a:gd name="T28" fmla="*/ 209903 w 970"/>
                <a:gd name="T29" fmla="*/ 746654 h 996"/>
                <a:gd name="T30" fmla="*/ 131939 w 970"/>
                <a:gd name="T31" fmla="*/ 0 h 996"/>
                <a:gd name="T32" fmla="*/ 449792 w 970"/>
                <a:gd name="T33" fmla="*/ 0 h 996"/>
                <a:gd name="T34" fmla="*/ 512762 w 970"/>
                <a:gd name="T35" fmla="*/ 4498 h 996"/>
                <a:gd name="T36" fmla="*/ 566737 w 970"/>
                <a:gd name="T37" fmla="*/ 16492 h 996"/>
                <a:gd name="T38" fmla="*/ 614715 w 970"/>
                <a:gd name="T39" fmla="*/ 35983 h 996"/>
                <a:gd name="T40" fmla="*/ 655196 w 970"/>
                <a:gd name="T41" fmla="*/ 62971 h 996"/>
                <a:gd name="T42" fmla="*/ 686682 w 970"/>
                <a:gd name="T43" fmla="*/ 94456 h 996"/>
                <a:gd name="T44" fmla="*/ 709171 w 970"/>
                <a:gd name="T45" fmla="*/ 133438 h 996"/>
                <a:gd name="T46" fmla="*/ 722665 w 970"/>
                <a:gd name="T47" fmla="*/ 176918 h 996"/>
                <a:gd name="T48" fmla="*/ 727163 w 970"/>
                <a:gd name="T49" fmla="*/ 226395 h 996"/>
                <a:gd name="T50" fmla="*/ 727163 w 970"/>
                <a:gd name="T51" fmla="*/ 250384 h 996"/>
                <a:gd name="T52" fmla="*/ 718167 w 970"/>
                <a:gd name="T53" fmla="*/ 296862 h 996"/>
                <a:gd name="T54" fmla="*/ 703174 w 970"/>
                <a:gd name="T55" fmla="*/ 335844 h 996"/>
                <a:gd name="T56" fmla="*/ 680685 w 970"/>
                <a:gd name="T57" fmla="*/ 371828 h 996"/>
                <a:gd name="T58" fmla="*/ 652198 w 970"/>
                <a:gd name="T59" fmla="*/ 401814 h 996"/>
                <a:gd name="T60" fmla="*/ 617714 w 970"/>
                <a:gd name="T61" fmla="*/ 427302 h 996"/>
                <a:gd name="T62" fmla="*/ 580231 w 970"/>
                <a:gd name="T63" fmla="*/ 448292 h 996"/>
                <a:gd name="T64" fmla="*/ 539750 w 970"/>
                <a:gd name="T65" fmla="*/ 463285 h 996"/>
                <a:gd name="T66" fmla="*/ 631207 w 970"/>
                <a:gd name="T67" fmla="*/ 746654 h 996"/>
                <a:gd name="T68" fmla="*/ 277371 w 970"/>
                <a:gd name="T69" fmla="*/ 367330 h 9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70" h="996">
                  <a:moveTo>
                    <a:pt x="376" y="450"/>
                  </a:moveTo>
                  <a:lnTo>
                    <a:pt x="534" y="450"/>
                  </a:lnTo>
                  <a:lnTo>
                    <a:pt x="550" y="450"/>
                  </a:lnTo>
                  <a:lnTo>
                    <a:pt x="566" y="448"/>
                  </a:lnTo>
                  <a:lnTo>
                    <a:pt x="580" y="444"/>
                  </a:lnTo>
                  <a:lnTo>
                    <a:pt x="594" y="440"/>
                  </a:lnTo>
                  <a:lnTo>
                    <a:pt x="608" y="434"/>
                  </a:lnTo>
                  <a:lnTo>
                    <a:pt x="620" y="428"/>
                  </a:lnTo>
                  <a:lnTo>
                    <a:pt x="632" y="420"/>
                  </a:lnTo>
                  <a:lnTo>
                    <a:pt x="642" y="412"/>
                  </a:lnTo>
                  <a:lnTo>
                    <a:pt x="652" y="402"/>
                  </a:lnTo>
                  <a:lnTo>
                    <a:pt x="660" y="392"/>
                  </a:lnTo>
                  <a:lnTo>
                    <a:pt x="668" y="380"/>
                  </a:lnTo>
                  <a:lnTo>
                    <a:pt x="674" y="368"/>
                  </a:lnTo>
                  <a:lnTo>
                    <a:pt x="678" y="356"/>
                  </a:lnTo>
                  <a:lnTo>
                    <a:pt x="682" y="342"/>
                  </a:lnTo>
                  <a:lnTo>
                    <a:pt x="684" y="328"/>
                  </a:lnTo>
                  <a:lnTo>
                    <a:pt x="684" y="312"/>
                  </a:lnTo>
                  <a:lnTo>
                    <a:pt x="682" y="288"/>
                  </a:lnTo>
                  <a:lnTo>
                    <a:pt x="678" y="268"/>
                  </a:lnTo>
                  <a:lnTo>
                    <a:pt x="668" y="252"/>
                  </a:lnTo>
                  <a:lnTo>
                    <a:pt x="656" y="238"/>
                  </a:lnTo>
                  <a:lnTo>
                    <a:pt x="640" y="228"/>
                  </a:lnTo>
                  <a:lnTo>
                    <a:pt x="620" y="220"/>
                  </a:lnTo>
                  <a:lnTo>
                    <a:pt x="600" y="216"/>
                  </a:lnTo>
                  <a:lnTo>
                    <a:pt x="576" y="214"/>
                  </a:lnTo>
                  <a:lnTo>
                    <a:pt x="418" y="214"/>
                  </a:lnTo>
                  <a:lnTo>
                    <a:pt x="280" y="996"/>
                  </a:lnTo>
                  <a:lnTo>
                    <a:pt x="0" y="996"/>
                  </a:lnTo>
                  <a:lnTo>
                    <a:pt x="176" y="0"/>
                  </a:lnTo>
                  <a:lnTo>
                    <a:pt x="600" y="0"/>
                  </a:lnTo>
                  <a:lnTo>
                    <a:pt x="644" y="2"/>
                  </a:lnTo>
                  <a:lnTo>
                    <a:pt x="684" y="6"/>
                  </a:lnTo>
                  <a:lnTo>
                    <a:pt x="722" y="12"/>
                  </a:lnTo>
                  <a:lnTo>
                    <a:pt x="756" y="22"/>
                  </a:lnTo>
                  <a:lnTo>
                    <a:pt x="790" y="34"/>
                  </a:lnTo>
                  <a:lnTo>
                    <a:pt x="820" y="48"/>
                  </a:lnTo>
                  <a:lnTo>
                    <a:pt x="848" y="64"/>
                  </a:lnTo>
                  <a:lnTo>
                    <a:pt x="874" y="84"/>
                  </a:lnTo>
                  <a:lnTo>
                    <a:pt x="896" y="104"/>
                  </a:lnTo>
                  <a:lnTo>
                    <a:pt x="916" y="126"/>
                  </a:lnTo>
                  <a:lnTo>
                    <a:pt x="932" y="152"/>
                  </a:lnTo>
                  <a:lnTo>
                    <a:pt x="946" y="178"/>
                  </a:lnTo>
                  <a:lnTo>
                    <a:pt x="956" y="206"/>
                  </a:lnTo>
                  <a:lnTo>
                    <a:pt x="964" y="236"/>
                  </a:lnTo>
                  <a:lnTo>
                    <a:pt x="970" y="268"/>
                  </a:lnTo>
                  <a:lnTo>
                    <a:pt x="970" y="302"/>
                  </a:lnTo>
                  <a:lnTo>
                    <a:pt x="970" y="334"/>
                  </a:lnTo>
                  <a:lnTo>
                    <a:pt x="966" y="366"/>
                  </a:lnTo>
                  <a:lnTo>
                    <a:pt x="958" y="396"/>
                  </a:lnTo>
                  <a:lnTo>
                    <a:pt x="948" y="422"/>
                  </a:lnTo>
                  <a:lnTo>
                    <a:pt x="938" y="448"/>
                  </a:lnTo>
                  <a:lnTo>
                    <a:pt x="924" y="474"/>
                  </a:lnTo>
                  <a:lnTo>
                    <a:pt x="908" y="496"/>
                  </a:lnTo>
                  <a:lnTo>
                    <a:pt x="890" y="516"/>
                  </a:lnTo>
                  <a:lnTo>
                    <a:pt x="870" y="536"/>
                  </a:lnTo>
                  <a:lnTo>
                    <a:pt x="848" y="554"/>
                  </a:lnTo>
                  <a:lnTo>
                    <a:pt x="824" y="570"/>
                  </a:lnTo>
                  <a:lnTo>
                    <a:pt x="800" y="584"/>
                  </a:lnTo>
                  <a:lnTo>
                    <a:pt x="774" y="598"/>
                  </a:lnTo>
                  <a:lnTo>
                    <a:pt x="748" y="608"/>
                  </a:lnTo>
                  <a:lnTo>
                    <a:pt x="720" y="618"/>
                  </a:lnTo>
                  <a:lnTo>
                    <a:pt x="690" y="626"/>
                  </a:lnTo>
                  <a:lnTo>
                    <a:pt x="842" y="996"/>
                  </a:lnTo>
                  <a:lnTo>
                    <a:pt x="576" y="996"/>
                  </a:lnTo>
                  <a:lnTo>
                    <a:pt x="370" y="4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92"/>
            <p:cNvSpPr>
              <a:spLocks/>
            </p:cNvSpPr>
            <p:nvPr/>
          </p:nvSpPr>
          <p:spPr bwMode="auto">
            <a:xfrm>
              <a:off x="1435189" y="2743200"/>
              <a:ext cx="664192" cy="773641"/>
            </a:xfrm>
            <a:custGeom>
              <a:avLst/>
              <a:gdLst>
                <a:gd name="T0" fmla="*/ 133438 w 886"/>
                <a:gd name="T1" fmla="*/ 541249 h 1032"/>
                <a:gd name="T2" fmla="*/ 206904 w 886"/>
                <a:gd name="T3" fmla="*/ 575733 h 1032"/>
                <a:gd name="T4" fmla="*/ 284868 w 886"/>
                <a:gd name="T5" fmla="*/ 593724 h 1032"/>
                <a:gd name="T6" fmla="*/ 329847 w 886"/>
                <a:gd name="T7" fmla="*/ 593724 h 1032"/>
                <a:gd name="T8" fmla="*/ 374826 w 886"/>
                <a:gd name="T9" fmla="*/ 578731 h 1032"/>
                <a:gd name="T10" fmla="*/ 397316 w 886"/>
                <a:gd name="T11" fmla="*/ 548745 h 1032"/>
                <a:gd name="T12" fmla="*/ 398815 w 886"/>
                <a:gd name="T13" fmla="*/ 529254 h 1032"/>
                <a:gd name="T14" fmla="*/ 389819 w 886"/>
                <a:gd name="T15" fmla="*/ 511263 h 1032"/>
                <a:gd name="T16" fmla="*/ 364331 w 886"/>
                <a:gd name="T17" fmla="*/ 493271 h 1032"/>
                <a:gd name="T18" fmla="*/ 275872 w 886"/>
                <a:gd name="T19" fmla="*/ 461786 h 1032"/>
                <a:gd name="T20" fmla="*/ 206904 w 886"/>
                <a:gd name="T21" fmla="*/ 434798 h 1032"/>
                <a:gd name="T22" fmla="*/ 158926 w 886"/>
                <a:gd name="T23" fmla="*/ 407811 h 1032"/>
                <a:gd name="T24" fmla="*/ 118445 w 886"/>
                <a:gd name="T25" fmla="*/ 370328 h 1032"/>
                <a:gd name="T26" fmla="*/ 91458 w 886"/>
                <a:gd name="T27" fmla="*/ 317853 h 1032"/>
                <a:gd name="T28" fmla="*/ 80962 w 886"/>
                <a:gd name="T29" fmla="*/ 248885 h 1032"/>
                <a:gd name="T30" fmla="*/ 86960 w 886"/>
                <a:gd name="T31" fmla="*/ 197908 h 1032"/>
                <a:gd name="T32" fmla="*/ 113947 w 886"/>
                <a:gd name="T33" fmla="*/ 128940 h 1032"/>
                <a:gd name="T34" fmla="*/ 161925 w 886"/>
                <a:gd name="T35" fmla="*/ 71967 h 1032"/>
                <a:gd name="T36" fmla="*/ 230893 w 886"/>
                <a:gd name="T37" fmla="*/ 29986 h 1032"/>
                <a:gd name="T38" fmla="*/ 317853 w 886"/>
                <a:gd name="T39" fmla="*/ 4498 h 1032"/>
                <a:gd name="T40" fmla="*/ 386821 w 886"/>
                <a:gd name="T41" fmla="*/ 0 h 1032"/>
                <a:gd name="T42" fmla="*/ 500768 w 886"/>
                <a:gd name="T43" fmla="*/ 13494 h 1032"/>
                <a:gd name="T44" fmla="*/ 604220 w 886"/>
                <a:gd name="T45" fmla="*/ 46478 h 1032"/>
                <a:gd name="T46" fmla="*/ 569736 w 886"/>
                <a:gd name="T47" fmla="*/ 229394 h 1032"/>
                <a:gd name="T48" fmla="*/ 523257 w 886"/>
                <a:gd name="T49" fmla="*/ 206904 h 1032"/>
                <a:gd name="T50" fmla="*/ 452790 w 886"/>
                <a:gd name="T51" fmla="*/ 184414 h 1032"/>
                <a:gd name="T52" fmla="*/ 385321 w 886"/>
                <a:gd name="T53" fmla="*/ 178417 h 1032"/>
                <a:gd name="T54" fmla="*/ 350837 w 886"/>
                <a:gd name="T55" fmla="*/ 181416 h 1032"/>
                <a:gd name="T56" fmla="*/ 314854 w 886"/>
                <a:gd name="T57" fmla="*/ 202406 h 1032"/>
                <a:gd name="T58" fmla="*/ 302860 w 886"/>
                <a:gd name="T59" fmla="*/ 233891 h 1032"/>
                <a:gd name="T60" fmla="*/ 304359 w 886"/>
                <a:gd name="T61" fmla="*/ 247385 h 1032"/>
                <a:gd name="T62" fmla="*/ 316353 w 886"/>
                <a:gd name="T63" fmla="*/ 263878 h 1032"/>
                <a:gd name="T64" fmla="*/ 353836 w 886"/>
                <a:gd name="T65" fmla="*/ 284868 h 1032"/>
                <a:gd name="T66" fmla="*/ 419805 w 886"/>
                <a:gd name="T67" fmla="*/ 307357 h 1032"/>
                <a:gd name="T68" fmla="*/ 506765 w 886"/>
                <a:gd name="T69" fmla="*/ 340342 h 1032"/>
                <a:gd name="T70" fmla="*/ 553243 w 886"/>
                <a:gd name="T71" fmla="*/ 370328 h 1032"/>
                <a:gd name="T72" fmla="*/ 590726 w 886"/>
                <a:gd name="T73" fmla="*/ 412309 h 1032"/>
                <a:gd name="T74" fmla="*/ 614715 w 886"/>
                <a:gd name="T75" fmla="*/ 470782 h 1032"/>
                <a:gd name="T76" fmla="*/ 619213 w 886"/>
                <a:gd name="T77" fmla="*/ 521758 h 1032"/>
                <a:gd name="T78" fmla="*/ 608718 w 886"/>
                <a:gd name="T79" fmla="*/ 596723 h 1032"/>
                <a:gd name="T80" fmla="*/ 575733 w 886"/>
                <a:gd name="T81" fmla="*/ 664192 h 1032"/>
                <a:gd name="T82" fmla="*/ 520259 w 886"/>
                <a:gd name="T83" fmla="*/ 716667 h 1032"/>
                <a:gd name="T84" fmla="*/ 440796 w 886"/>
                <a:gd name="T85" fmla="*/ 754150 h 1032"/>
                <a:gd name="T86" fmla="*/ 338843 w 886"/>
                <a:gd name="T87" fmla="*/ 773641 h 1032"/>
                <a:gd name="T88" fmla="*/ 278871 w 886"/>
                <a:gd name="T89" fmla="*/ 773641 h 1032"/>
                <a:gd name="T90" fmla="*/ 214401 w 886"/>
                <a:gd name="T91" fmla="*/ 766144 h 1032"/>
                <a:gd name="T92" fmla="*/ 94456 w 886"/>
                <a:gd name="T93" fmla="*/ 727163 h 1032"/>
                <a:gd name="T94" fmla="*/ 0 w 886"/>
                <a:gd name="T95" fmla="*/ 671688 h 10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86" h="1032">
                  <a:moveTo>
                    <a:pt x="148" y="702"/>
                  </a:moveTo>
                  <a:lnTo>
                    <a:pt x="148" y="702"/>
                  </a:lnTo>
                  <a:lnTo>
                    <a:pt x="178" y="722"/>
                  </a:lnTo>
                  <a:lnTo>
                    <a:pt x="210" y="740"/>
                  </a:lnTo>
                  <a:lnTo>
                    <a:pt x="242" y="754"/>
                  </a:lnTo>
                  <a:lnTo>
                    <a:pt x="276" y="768"/>
                  </a:lnTo>
                  <a:lnTo>
                    <a:pt x="310" y="778"/>
                  </a:lnTo>
                  <a:lnTo>
                    <a:pt x="344" y="786"/>
                  </a:lnTo>
                  <a:lnTo>
                    <a:pt x="380" y="792"/>
                  </a:lnTo>
                  <a:lnTo>
                    <a:pt x="414" y="794"/>
                  </a:lnTo>
                  <a:lnTo>
                    <a:pt x="440" y="792"/>
                  </a:lnTo>
                  <a:lnTo>
                    <a:pt x="464" y="788"/>
                  </a:lnTo>
                  <a:lnTo>
                    <a:pt x="484" y="780"/>
                  </a:lnTo>
                  <a:lnTo>
                    <a:pt x="500" y="772"/>
                  </a:lnTo>
                  <a:lnTo>
                    <a:pt x="514" y="760"/>
                  </a:lnTo>
                  <a:lnTo>
                    <a:pt x="524" y="748"/>
                  </a:lnTo>
                  <a:lnTo>
                    <a:pt x="530" y="732"/>
                  </a:lnTo>
                  <a:lnTo>
                    <a:pt x="532" y="716"/>
                  </a:lnTo>
                  <a:lnTo>
                    <a:pt x="532" y="706"/>
                  </a:lnTo>
                  <a:lnTo>
                    <a:pt x="530" y="698"/>
                  </a:lnTo>
                  <a:lnTo>
                    <a:pt x="526" y="690"/>
                  </a:lnTo>
                  <a:lnTo>
                    <a:pt x="520" y="682"/>
                  </a:lnTo>
                  <a:lnTo>
                    <a:pt x="514" y="676"/>
                  </a:lnTo>
                  <a:lnTo>
                    <a:pt x="506" y="668"/>
                  </a:lnTo>
                  <a:lnTo>
                    <a:pt x="486" y="658"/>
                  </a:lnTo>
                  <a:lnTo>
                    <a:pt x="460" y="646"/>
                  </a:lnTo>
                  <a:lnTo>
                    <a:pt x="432" y="636"/>
                  </a:lnTo>
                  <a:lnTo>
                    <a:pt x="368" y="616"/>
                  </a:lnTo>
                  <a:lnTo>
                    <a:pt x="322" y="600"/>
                  </a:lnTo>
                  <a:lnTo>
                    <a:pt x="276" y="580"/>
                  </a:lnTo>
                  <a:lnTo>
                    <a:pt x="254" y="570"/>
                  </a:lnTo>
                  <a:lnTo>
                    <a:pt x="232" y="558"/>
                  </a:lnTo>
                  <a:lnTo>
                    <a:pt x="212" y="544"/>
                  </a:lnTo>
                  <a:lnTo>
                    <a:pt x="192" y="528"/>
                  </a:lnTo>
                  <a:lnTo>
                    <a:pt x="174" y="512"/>
                  </a:lnTo>
                  <a:lnTo>
                    <a:pt x="158" y="494"/>
                  </a:lnTo>
                  <a:lnTo>
                    <a:pt x="144" y="472"/>
                  </a:lnTo>
                  <a:lnTo>
                    <a:pt x="132" y="450"/>
                  </a:lnTo>
                  <a:lnTo>
                    <a:pt x="122" y="424"/>
                  </a:lnTo>
                  <a:lnTo>
                    <a:pt x="114" y="396"/>
                  </a:lnTo>
                  <a:lnTo>
                    <a:pt x="110" y="364"/>
                  </a:lnTo>
                  <a:lnTo>
                    <a:pt x="108" y="332"/>
                  </a:lnTo>
                  <a:lnTo>
                    <a:pt x="110" y="296"/>
                  </a:lnTo>
                  <a:lnTo>
                    <a:pt x="116" y="264"/>
                  </a:lnTo>
                  <a:lnTo>
                    <a:pt x="124" y="232"/>
                  </a:lnTo>
                  <a:lnTo>
                    <a:pt x="136" y="202"/>
                  </a:lnTo>
                  <a:lnTo>
                    <a:pt x="152" y="172"/>
                  </a:lnTo>
                  <a:lnTo>
                    <a:pt x="170" y="144"/>
                  </a:lnTo>
                  <a:lnTo>
                    <a:pt x="192" y="120"/>
                  </a:lnTo>
                  <a:lnTo>
                    <a:pt x="216" y="96"/>
                  </a:lnTo>
                  <a:lnTo>
                    <a:pt x="244" y="74"/>
                  </a:lnTo>
                  <a:lnTo>
                    <a:pt x="274" y="56"/>
                  </a:lnTo>
                  <a:lnTo>
                    <a:pt x="308" y="40"/>
                  </a:lnTo>
                  <a:lnTo>
                    <a:pt x="344" y="26"/>
                  </a:lnTo>
                  <a:lnTo>
                    <a:pt x="382" y="14"/>
                  </a:lnTo>
                  <a:lnTo>
                    <a:pt x="424" y="6"/>
                  </a:lnTo>
                  <a:lnTo>
                    <a:pt x="468" y="2"/>
                  </a:lnTo>
                  <a:lnTo>
                    <a:pt x="516" y="0"/>
                  </a:lnTo>
                  <a:lnTo>
                    <a:pt x="568" y="2"/>
                  </a:lnTo>
                  <a:lnTo>
                    <a:pt x="618" y="8"/>
                  </a:lnTo>
                  <a:lnTo>
                    <a:pt x="668" y="18"/>
                  </a:lnTo>
                  <a:lnTo>
                    <a:pt x="716" y="30"/>
                  </a:lnTo>
                  <a:lnTo>
                    <a:pt x="762" y="44"/>
                  </a:lnTo>
                  <a:lnTo>
                    <a:pt x="806" y="62"/>
                  </a:lnTo>
                  <a:lnTo>
                    <a:pt x="848" y="82"/>
                  </a:lnTo>
                  <a:lnTo>
                    <a:pt x="886" y="104"/>
                  </a:lnTo>
                  <a:lnTo>
                    <a:pt x="760" y="306"/>
                  </a:lnTo>
                  <a:lnTo>
                    <a:pt x="728" y="290"/>
                  </a:lnTo>
                  <a:lnTo>
                    <a:pt x="698" y="276"/>
                  </a:lnTo>
                  <a:lnTo>
                    <a:pt x="666" y="264"/>
                  </a:lnTo>
                  <a:lnTo>
                    <a:pt x="636" y="254"/>
                  </a:lnTo>
                  <a:lnTo>
                    <a:pt x="604" y="246"/>
                  </a:lnTo>
                  <a:lnTo>
                    <a:pt x="574" y="242"/>
                  </a:lnTo>
                  <a:lnTo>
                    <a:pt x="544" y="238"/>
                  </a:lnTo>
                  <a:lnTo>
                    <a:pt x="514" y="238"/>
                  </a:lnTo>
                  <a:lnTo>
                    <a:pt x="490" y="238"/>
                  </a:lnTo>
                  <a:lnTo>
                    <a:pt x="468" y="242"/>
                  </a:lnTo>
                  <a:lnTo>
                    <a:pt x="448" y="250"/>
                  </a:lnTo>
                  <a:lnTo>
                    <a:pt x="432" y="258"/>
                  </a:lnTo>
                  <a:lnTo>
                    <a:pt x="420" y="270"/>
                  </a:lnTo>
                  <a:lnTo>
                    <a:pt x="410" y="282"/>
                  </a:lnTo>
                  <a:lnTo>
                    <a:pt x="406" y="298"/>
                  </a:lnTo>
                  <a:lnTo>
                    <a:pt x="404" y="312"/>
                  </a:lnTo>
                  <a:lnTo>
                    <a:pt x="404" y="322"/>
                  </a:lnTo>
                  <a:lnTo>
                    <a:pt x="406" y="330"/>
                  </a:lnTo>
                  <a:lnTo>
                    <a:pt x="410" y="338"/>
                  </a:lnTo>
                  <a:lnTo>
                    <a:pt x="416" y="346"/>
                  </a:lnTo>
                  <a:lnTo>
                    <a:pt x="422" y="352"/>
                  </a:lnTo>
                  <a:lnTo>
                    <a:pt x="430" y="358"/>
                  </a:lnTo>
                  <a:lnTo>
                    <a:pt x="448" y="370"/>
                  </a:lnTo>
                  <a:lnTo>
                    <a:pt x="472" y="380"/>
                  </a:lnTo>
                  <a:lnTo>
                    <a:pt x="498" y="390"/>
                  </a:lnTo>
                  <a:lnTo>
                    <a:pt x="560" y="410"/>
                  </a:lnTo>
                  <a:lnTo>
                    <a:pt x="606" y="426"/>
                  </a:lnTo>
                  <a:lnTo>
                    <a:pt x="652" y="444"/>
                  </a:lnTo>
                  <a:lnTo>
                    <a:pt x="676" y="454"/>
                  </a:lnTo>
                  <a:lnTo>
                    <a:pt x="698" y="466"/>
                  </a:lnTo>
                  <a:lnTo>
                    <a:pt x="718" y="478"/>
                  </a:lnTo>
                  <a:lnTo>
                    <a:pt x="738" y="494"/>
                  </a:lnTo>
                  <a:lnTo>
                    <a:pt x="756" y="510"/>
                  </a:lnTo>
                  <a:lnTo>
                    <a:pt x="774" y="528"/>
                  </a:lnTo>
                  <a:lnTo>
                    <a:pt x="788" y="550"/>
                  </a:lnTo>
                  <a:lnTo>
                    <a:pt x="802" y="572"/>
                  </a:lnTo>
                  <a:lnTo>
                    <a:pt x="812" y="600"/>
                  </a:lnTo>
                  <a:lnTo>
                    <a:pt x="820" y="628"/>
                  </a:lnTo>
                  <a:lnTo>
                    <a:pt x="824" y="660"/>
                  </a:lnTo>
                  <a:lnTo>
                    <a:pt x="826" y="696"/>
                  </a:lnTo>
                  <a:lnTo>
                    <a:pt x="824" y="730"/>
                  </a:lnTo>
                  <a:lnTo>
                    <a:pt x="820" y="764"/>
                  </a:lnTo>
                  <a:lnTo>
                    <a:pt x="812" y="796"/>
                  </a:lnTo>
                  <a:lnTo>
                    <a:pt x="800" y="828"/>
                  </a:lnTo>
                  <a:lnTo>
                    <a:pt x="786" y="858"/>
                  </a:lnTo>
                  <a:lnTo>
                    <a:pt x="768" y="886"/>
                  </a:lnTo>
                  <a:lnTo>
                    <a:pt x="746" y="912"/>
                  </a:lnTo>
                  <a:lnTo>
                    <a:pt x="722" y="936"/>
                  </a:lnTo>
                  <a:lnTo>
                    <a:pt x="694" y="956"/>
                  </a:lnTo>
                  <a:lnTo>
                    <a:pt x="662" y="976"/>
                  </a:lnTo>
                  <a:lnTo>
                    <a:pt x="626" y="992"/>
                  </a:lnTo>
                  <a:lnTo>
                    <a:pt x="588" y="1006"/>
                  </a:lnTo>
                  <a:lnTo>
                    <a:pt x="546" y="1018"/>
                  </a:lnTo>
                  <a:lnTo>
                    <a:pt x="502" y="1026"/>
                  </a:lnTo>
                  <a:lnTo>
                    <a:pt x="452" y="1032"/>
                  </a:lnTo>
                  <a:lnTo>
                    <a:pt x="400" y="1032"/>
                  </a:lnTo>
                  <a:lnTo>
                    <a:pt x="372" y="1032"/>
                  </a:lnTo>
                  <a:lnTo>
                    <a:pt x="342" y="1030"/>
                  </a:lnTo>
                  <a:lnTo>
                    <a:pt x="314" y="1026"/>
                  </a:lnTo>
                  <a:lnTo>
                    <a:pt x="286" y="1022"/>
                  </a:lnTo>
                  <a:lnTo>
                    <a:pt x="230" y="1008"/>
                  </a:lnTo>
                  <a:lnTo>
                    <a:pt x="176" y="992"/>
                  </a:lnTo>
                  <a:lnTo>
                    <a:pt x="126" y="970"/>
                  </a:lnTo>
                  <a:lnTo>
                    <a:pt x="78" y="948"/>
                  </a:lnTo>
                  <a:lnTo>
                    <a:pt x="36" y="922"/>
                  </a:lnTo>
                  <a:lnTo>
                    <a:pt x="0" y="896"/>
                  </a:lnTo>
                  <a:lnTo>
                    <a:pt x="148" y="7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93"/>
            <p:cNvSpPr>
              <a:spLocks noEditPoints="1"/>
            </p:cNvSpPr>
            <p:nvPr/>
          </p:nvSpPr>
          <p:spPr bwMode="auto">
            <a:xfrm>
              <a:off x="2070894" y="2756694"/>
              <a:ext cx="1281906" cy="746654"/>
            </a:xfrm>
            <a:custGeom>
              <a:avLst/>
              <a:gdLst>
                <a:gd name="T0" fmla="*/ 218899 w 1710"/>
                <a:gd name="T1" fmla="*/ 574234 h 996"/>
                <a:gd name="T2" fmla="*/ 184415 w 1710"/>
                <a:gd name="T3" fmla="*/ 560740 h 996"/>
                <a:gd name="T4" fmla="*/ 167922 w 1710"/>
                <a:gd name="T5" fmla="*/ 533753 h 996"/>
                <a:gd name="T6" fmla="*/ 166423 w 1710"/>
                <a:gd name="T7" fmla="*/ 511263 h 996"/>
                <a:gd name="T8" fmla="*/ 179917 w 1710"/>
                <a:gd name="T9" fmla="*/ 484276 h 996"/>
                <a:gd name="T10" fmla="*/ 203906 w 1710"/>
                <a:gd name="T11" fmla="*/ 463285 h 996"/>
                <a:gd name="T12" fmla="*/ 259380 w 1710"/>
                <a:gd name="T13" fmla="*/ 506765 h 996"/>
                <a:gd name="T14" fmla="*/ 289366 w 1710"/>
                <a:gd name="T15" fmla="*/ 562239 h 996"/>
                <a:gd name="T16" fmla="*/ 232392 w 1710"/>
                <a:gd name="T17" fmla="*/ 574234 h 996"/>
                <a:gd name="T18" fmla="*/ 803628 w 1710"/>
                <a:gd name="T19" fmla="*/ 289366 h 996"/>
                <a:gd name="T20" fmla="*/ 572735 w 1710"/>
                <a:gd name="T21" fmla="*/ 410810 h 996"/>
                <a:gd name="T22" fmla="*/ 370328 w 1710"/>
                <a:gd name="T23" fmla="*/ 395817 h 996"/>
                <a:gd name="T24" fmla="*/ 292365 w 1710"/>
                <a:gd name="T25" fmla="*/ 307358 h 996"/>
                <a:gd name="T26" fmla="*/ 274373 w 1710"/>
                <a:gd name="T27" fmla="*/ 275872 h 996"/>
                <a:gd name="T28" fmla="*/ 271374 w 1710"/>
                <a:gd name="T29" fmla="*/ 259380 h 996"/>
                <a:gd name="T30" fmla="*/ 275872 w 1710"/>
                <a:gd name="T31" fmla="*/ 242887 h 996"/>
                <a:gd name="T32" fmla="*/ 287867 w 1710"/>
                <a:gd name="T33" fmla="*/ 232392 h 996"/>
                <a:gd name="T34" fmla="*/ 301360 w 1710"/>
                <a:gd name="T35" fmla="*/ 229394 h 996"/>
                <a:gd name="T36" fmla="*/ 331346 w 1710"/>
                <a:gd name="T37" fmla="*/ 238390 h 996"/>
                <a:gd name="T38" fmla="*/ 374826 w 1710"/>
                <a:gd name="T39" fmla="*/ 274373 h 996"/>
                <a:gd name="T40" fmla="*/ 473780 w 1710"/>
                <a:gd name="T41" fmla="*/ 170921 h 996"/>
                <a:gd name="T42" fmla="*/ 412309 w 1710"/>
                <a:gd name="T43" fmla="*/ 124442 h 996"/>
                <a:gd name="T44" fmla="*/ 358334 w 1710"/>
                <a:gd name="T45" fmla="*/ 103452 h 996"/>
                <a:gd name="T46" fmla="*/ 310356 w 1710"/>
                <a:gd name="T47" fmla="*/ 95956 h 996"/>
                <a:gd name="T48" fmla="*/ 275872 w 1710"/>
                <a:gd name="T49" fmla="*/ 95956 h 996"/>
                <a:gd name="T50" fmla="*/ 224896 w 1710"/>
                <a:gd name="T51" fmla="*/ 106451 h 996"/>
                <a:gd name="T52" fmla="*/ 178417 w 1710"/>
                <a:gd name="T53" fmla="*/ 127441 h 996"/>
                <a:gd name="T54" fmla="*/ 140935 w 1710"/>
                <a:gd name="T55" fmla="*/ 160426 h 996"/>
                <a:gd name="T56" fmla="*/ 115447 w 1710"/>
                <a:gd name="T57" fmla="*/ 202406 h 996"/>
                <a:gd name="T58" fmla="*/ 106451 w 1710"/>
                <a:gd name="T59" fmla="*/ 254882 h 996"/>
                <a:gd name="T60" fmla="*/ 107950 w 1710"/>
                <a:gd name="T61" fmla="*/ 281869 h 996"/>
                <a:gd name="T62" fmla="*/ 124442 w 1710"/>
                <a:gd name="T63" fmla="*/ 335844 h 996"/>
                <a:gd name="T64" fmla="*/ 122943 w 1710"/>
                <a:gd name="T65" fmla="*/ 368829 h 996"/>
                <a:gd name="T66" fmla="*/ 82462 w 1710"/>
                <a:gd name="T67" fmla="*/ 392818 h 996"/>
                <a:gd name="T68" fmla="*/ 47978 w 1710"/>
                <a:gd name="T69" fmla="*/ 424303 h 996"/>
                <a:gd name="T70" fmla="*/ 22490 w 1710"/>
                <a:gd name="T71" fmla="*/ 460287 h 996"/>
                <a:gd name="T72" fmla="*/ 5997 w 1710"/>
                <a:gd name="T73" fmla="*/ 500768 h 996"/>
                <a:gd name="T74" fmla="*/ 0 w 1710"/>
                <a:gd name="T75" fmla="*/ 545747 h 996"/>
                <a:gd name="T76" fmla="*/ 4498 w 1710"/>
                <a:gd name="T77" fmla="*/ 580231 h 996"/>
                <a:gd name="T78" fmla="*/ 23989 w 1710"/>
                <a:gd name="T79" fmla="*/ 628209 h 996"/>
                <a:gd name="T80" fmla="*/ 56974 w 1710"/>
                <a:gd name="T81" fmla="*/ 667191 h 996"/>
                <a:gd name="T82" fmla="*/ 104951 w 1710"/>
                <a:gd name="T83" fmla="*/ 695678 h 996"/>
                <a:gd name="T84" fmla="*/ 163424 w 1710"/>
                <a:gd name="T85" fmla="*/ 712170 h 996"/>
                <a:gd name="T86" fmla="*/ 208403 w 1710"/>
                <a:gd name="T87" fmla="*/ 715169 h 996"/>
                <a:gd name="T88" fmla="*/ 281869 w 1710"/>
                <a:gd name="T89" fmla="*/ 706173 h 996"/>
                <a:gd name="T90" fmla="*/ 361333 w 1710"/>
                <a:gd name="T91" fmla="*/ 682184 h 996"/>
                <a:gd name="T92" fmla="*/ 539750 w 1710"/>
                <a:gd name="T93" fmla="*/ 590726 h 996"/>
                <a:gd name="T94" fmla="*/ 772142 w 1710"/>
                <a:gd name="T95" fmla="*/ 467783 h 996"/>
                <a:gd name="T96" fmla="*/ 1149967 w 1710"/>
                <a:gd name="T97" fmla="*/ 746654 h 9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10" h="996">
                  <a:moveTo>
                    <a:pt x="310" y="766"/>
                  </a:moveTo>
                  <a:lnTo>
                    <a:pt x="310" y="766"/>
                  </a:lnTo>
                  <a:lnTo>
                    <a:pt x="292" y="766"/>
                  </a:lnTo>
                  <a:lnTo>
                    <a:pt x="274" y="762"/>
                  </a:lnTo>
                  <a:lnTo>
                    <a:pt x="258" y="756"/>
                  </a:lnTo>
                  <a:lnTo>
                    <a:pt x="246" y="748"/>
                  </a:lnTo>
                  <a:lnTo>
                    <a:pt x="236" y="738"/>
                  </a:lnTo>
                  <a:lnTo>
                    <a:pt x="228" y="726"/>
                  </a:lnTo>
                  <a:lnTo>
                    <a:pt x="224" y="712"/>
                  </a:lnTo>
                  <a:lnTo>
                    <a:pt x="222" y="696"/>
                  </a:lnTo>
                  <a:lnTo>
                    <a:pt x="222" y="682"/>
                  </a:lnTo>
                  <a:lnTo>
                    <a:pt x="226" y="668"/>
                  </a:lnTo>
                  <a:lnTo>
                    <a:pt x="232" y="656"/>
                  </a:lnTo>
                  <a:lnTo>
                    <a:pt x="240" y="646"/>
                  </a:lnTo>
                  <a:lnTo>
                    <a:pt x="250" y="636"/>
                  </a:lnTo>
                  <a:lnTo>
                    <a:pt x="260" y="626"/>
                  </a:lnTo>
                  <a:lnTo>
                    <a:pt x="272" y="618"/>
                  </a:lnTo>
                  <a:lnTo>
                    <a:pt x="286" y="610"/>
                  </a:lnTo>
                  <a:lnTo>
                    <a:pt x="346" y="676"/>
                  </a:lnTo>
                  <a:lnTo>
                    <a:pt x="410" y="738"/>
                  </a:lnTo>
                  <a:lnTo>
                    <a:pt x="386" y="750"/>
                  </a:lnTo>
                  <a:lnTo>
                    <a:pt x="360" y="760"/>
                  </a:lnTo>
                  <a:lnTo>
                    <a:pt x="336" y="764"/>
                  </a:lnTo>
                  <a:lnTo>
                    <a:pt x="310" y="766"/>
                  </a:lnTo>
                  <a:close/>
                  <a:moveTo>
                    <a:pt x="1432" y="0"/>
                  </a:moveTo>
                  <a:lnTo>
                    <a:pt x="1392" y="216"/>
                  </a:lnTo>
                  <a:lnTo>
                    <a:pt x="1072" y="386"/>
                  </a:lnTo>
                  <a:lnTo>
                    <a:pt x="1140" y="0"/>
                  </a:lnTo>
                  <a:lnTo>
                    <a:pt x="860" y="0"/>
                  </a:lnTo>
                  <a:lnTo>
                    <a:pt x="764" y="548"/>
                  </a:lnTo>
                  <a:lnTo>
                    <a:pt x="596" y="636"/>
                  </a:lnTo>
                  <a:lnTo>
                    <a:pt x="494" y="528"/>
                  </a:lnTo>
                  <a:lnTo>
                    <a:pt x="408" y="432"/>
                  </a:lnTo>
                  <a:lnTo>
                    <a:pt x="390" y="410"/>
                  </a:lnTo>
                  <a:lnTo>
                    <a:pt x="374" y="388"/>
                  </a:lnTo>
                  <a:lnTo>
                    <a:pt x="370" y="378"/>
                  </a:lnTo>
                  <a:lnTo>
                    <a:pt x="366" y="368"/>
                  </a:lnTo>
                  <a:lnTo>
                    <a:pt x="362" y="356"/>
                  </a:lnTo>
                  <a:lnTo>
                    <a:pt x="362" y="346"/>
                  </a:lnTo>
                  <a:lnTo>
                    <a:pt x="362" y="338"/>
                  </a:lnTo>
                  <a:lnTo>
                    <a:pt x="364" y="332"/>
                  </a:lnTo>
                  <a:lnTo>
                    <a:pt x="368" y="324"/>
                  </a:lnTo>
                  <a:lnTo>
                    <a:pt x="372" y="318"/>
                  </a:lnTo>
                  <a:lnTo>
                    <a:pt x="378" y="314"/>
                  </a:lnTo>
                  <a:lnTo>
                    <a:pt x="384" y="310"/>
                  </a:lnTo>
                  <a:lnTo>
                    <a:pt x="392" y="308"/>
                  </a:lnTo>
                  <a:lnTo>
                    <a:pt x="402" y="306"/>
                  </a:lnTo>
                  <a:lnTo>
                    <a:pt x="416" y="308"/>
                  </a:lnTo>
                  <a:lnTo>
                    <a:pt x="430" y="312"/>
                  </a:lnTo>
                  <a:lnTo>
                    <a:pt x="442" y="318"/>
                  </a:lnTo>
                  <a:lnTo>
                    <a:pt x="456" y="326"/>
                  </a:lnTo>
                  <a:lnTo>
                    <a:pt x="480" y="346"/>
                  </a:lnTo>
                  <a:lnTo>
                    <a:pt x="500" y="366"/>
                  </a:lnTo>
                  <a:lnTo>
                    <a:pt x="652" y="252"/>
                  </a:lnTo>
                  <a:lnTo>
                    <a:pt x="632" y="228"/>
                  </a:lnTo>
                  <a:lnTo>
                    <a:pt x="608" y="206"/>
                  </a:lnTo>
                  <a:lnTo>
                    <a:pt x="580" y="186"/>
                  </a:lnTo>
                  <a:lnTo>
                    <a:pt x="550" y="166"/>
                  </a:lnTo>
                  <a:lnTo>
                    <a:pt x="516" y="150"/>
                  </a:lnTo>
                  <a:lnTo>
                    <a:pt x="498" y="144"/>
                  </a:lnTo>
                  <a:lnTo>
                    <a:pt x="478" y="138"/>
                  </a:lnTo>
                  <a:lnTo>
                    <a:pt x="458" y="134"/>
                  </a:lnTo>
                  <a:lnTo>
                    <a:pt x="436" y="130"/>
                  </a:lnTo>
                  <a:lnTo>
                    <a:pt x="414" y="128"/>
                  </a:lnTo>
                  <a:lnTo>
                    <a:pt x="392" y="128"/>
                  </a:lnTo>
                  <a:lnTo>
                    <a:pt x="368" y="128"/>
                  </a:lnTo>
                  <a:lnTo>
                    <a:pt x="344" y="132"/>
                  </a:lnTo>
                  <a:lnTo>
                    <a:pt x="322" y="136"/>
                  </a:lnTo>
                  <a:lnTo>
                    <a:pt x="300" y="142"/>
                  </a:lnTo>
                  <a:lnTo>
                    <a:pt x="278" y="150"/>
                  </a:lnTo>
                  <a:lnTo>
                    <a:pt x="258" y="160"/>
                  </a:lnTo>
                  <a:lnTo>
                    <a:pt x="238" y="170"/>
                  </a:lnTo>
                  <a:lnTo>
                    <a:pt x="220" y="184"/>
                  </a:lnTo>
                  <a:lnTo>
                    <a:pt x="202" y="198"/>
                  </a:lnTo>
                  <a:lnTo>
                    <a:pt x="188" y="214"/>
                  </a:lnTo>
                  <a:lnTo>
                    <a:pt x="174" y="230"/>
                  </a:lnTo>
                  <a:lnTo>
                    <a:pt x="164" y="250"/>
                  </a:lnTo>
                  <a:lnTo>
                    <a:pt x="154" y="270"/>
                  </a:lnTo>
                  <a:lnTo>
                    <a:pt x="148" y="292"/>
                  </a:lnTo>
                  <a:lnTo>
                    <a:pt x="144" y="314"/>
                  </a:lnTo>
                  <a:lnTo>
                    <a:pt x="142" y="340"/>
                  </a:lnTo>
                  <a:lnTo>
                    <a:pt x="142" y="358"/>
                  </a:lnTo>
                  <a:lnTo>
                    <a:pt x="144" y="376"/>
                  </a:lnTo>
                  <a:lnTo>
                    <a:pt x="148" y="394"/>
                  </a:lnTo>
                  <a:lnTo>
                    <a:pt x="152" y="412"/>
                  </a:lnTo>
                  <a:lnTo>
                    <a:pt x="166" y="448"/>
                  </a:lnTo>
                  <a:lnTo>
                    <a:pt x="184" y="482"/>
                  </a:lnTo>
                  <a:lnTo>
                    <a:pt x="164" y="492"/>
                  </a:lnTo>
                  <a:lnTo>
                    <a:pt x="144" y="502"/>
                  </a:lnTo>
                  <a:lnTo>
                    <a:pt x="126" y="512"/>
                  </a:lnTo>
                  <a:lnTo>
                    <a:pt x="110" y="524"/>
                  </a:lnTo>
                  <a:lnTo>
                    <a:pt x="94" y="538"/>
                  </a:lnTo>
                  <a:lnTo>
                    <a:pt x="78" y="550"/>
                  </a:lnTo>
                  <a:lnTo>
                    <a:pt x="64" y="566"/>
                  </a:lnTo>
                  <a:lnTo>
                    <a:pt x="52" y="580"/>
                  </a:lnTo>
                  <a:lnTo>
                    <a:pt x="40" y="596"/>
                  </a:lnTo>
                  <a:lnTo>
                    <a:pt x="30" y="614"/>
                  </a:lnTo>
                  <a:lnTo>
                    <a:pt x="22" y="630"/>
                  </a:lnTo>
                  <a:lnTo>
                    <a:pt x="14" y="650"/>
                  </a:lnTo>
                  <a:lnTo>
                    <a:pt x="8" y="668"/>
                  </a:lnTo>
                  <a:lnTo>
                    <a:pt x="4" y="688"/>
                  </a:lnTo>
                  <a:lnTo>
                    <a:pt x="2" y="708"/>
                  </a:lnTo>
                  <a:lnTo>
                    <a:pt x="0" y="728"/>
                  </a:lnTo>
                  <a:lnTo>
                    <a:pt x="2" y="752"/>
                  </a:lnTo>
                  <a:lnTo>
                    <a:pt x="6" y="774"/>
                  </a:lnTo>
                  <a:lnTo>
                    <a:pt x="12" y="796"/>
                  </a:lnTo>
                  <a:lnTo>
                    <a:pt x="20" y="818"/>
                  </a:lnTo>
                  <a:lnTo>
                    <a:pt x="32" y="838"/>
                  </a:lnTo>
                  <a:lnTo>
                    <a:pt x="44" y="856"/>
                  </a:lnTo>
                  <a:lnTo>
                    <a:pt x="60" y="874"/>
                  </a:lnTo>
                  <a:lnTo>
                    <a:pt x="76" y="890"/>
                  </a:lnTo>
                  <a:lnTo>
                    <a:pt x="96" y="904"/>
                  </a:lnTo>
                  <a:lnTo>
                    <a:pt x="116" y="916"/>
                  </a:lnTo>
                  <a:lnTo>
                    <a:pt x="140" y="928"/>
                  </a:lnTo>
                  <a:lnTo>
                    <a:pt x="164" y="938"/>
                  </a:lnTo>
                  <a:lnTo>
                    <a:pt x="190" y="944"/>
                  </a:lnTo>
                  <a:lnTo>
                    <a:pt x="218" y="950"/>
                  </a:lnTo>
                  <a:lnTo>
                    <a:pt x="248" y="954"/>
                  </a:lnTo>
                  <a:lnTo>
                    <a:pt x="278" y="954"/>
                  </a:lnTo>
                  <a:lnTo>
                    <a:pt x="310" y="952"/>
                  </a:lnTo>
                  <a:lnTo>
                    <a:pt x="342" y="948"/>
                  </a:lnTo>
                  <a:lnTo>
                    <a:pt x="376" y="942"/>
                  </a:lnTo>
                  <a:lnTo>
                    <a:pt x="412" y="934"/>
                  </a:lnTo>
                  <a:lnTo>
                    <a:pt x="448" y="922"/>
                  </a:lnTo>
                  <a:lnTo>
                    <a:pt x="482" y="910"/>
                  </a:lnTo>
                  <a:lnTo>
                    <a:pt x="516" y="894"/>
                  </a:lnTo>
                  <a:lnTo>
                    <a:pt x="548" y="878"/>
                  </a:lnTo>
                  <a:lnTo>
                    <a:pt x="720" y="788"/>
                  </a:lnTo>
                  <a:lnTo>
                    <a:pt x="684" y="996"/>
                  </a:lnTo>
                  <a:lnTo>
                    <a:pt x="964" y="996"/>
                  </a:lnTo>
                  <a:lnTo>
                    <a:pt x="1030" y="624"/>
                  </a:lnTo>
                  <a:lnTo>
                    <a:pt x="1350" y="456"/>
                  </a:lnTo>
                  <a:lnTo>
                    <a:pt x="1254" y="996"/>
                  </a:lnTo>
                  <a:lnTo>
                    <a:pt x="1534" y="996"/>
                  </a:lnTo>
                  <a:lnTo>
                    <a:pt x="1710" y="0"/>
                  </a:lnTo>
                  <a:lnTo>
                    <a:pt x="14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713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94920" y="-9525"/>
            <a:ext cx="5797079" cy="6867525"/>
          </a:xfrm>
          <a:custGeom>
            <a:avLst/>
            <a:gdLst>
              <a:gd name="connsiteX0" fmla="*/ 0 w 6004561"/>
              <a:gd name="connsiteY0" fmla="*/ 0 h 6867525"/>
              <a:gd name="connsiteX1" fmla="*/ 6004561 w 6004561"/>
              <a:gd name="connsiteY1" fmla="*/ 0 h 6867525"/>
              <a:gd name="connsiteX2" fmla="*/ 6004561 w 6004561"/>
              <a:gd name="connsiteY2" fmla="*/ 6867525 h 6867525"/>
              <a:gd name="connsiteX3" fmla="*/ 207482 w 6004561"/>
              <a:gd name="connsiteY3" fmla="*/ 6867525 h 6867525"/>
              <a:gd name="connsiteX4" fmla="*/ 1416315 w 6004561"/>
              <a:gd name="connsiteY4" fmla="*/ 2941 h 6867525"/>
              <a:gd name="connsiteX5" fmla="*/ 0 w 6004561"/>
              <a:gd name="connsiteY5" fmla="*/ 2498 h 6867525"/>
              <a:gd name="connsiteX0" fmla="*/ 0 w 6004561"/>
              <a:gd name="connsiteY0" fmla="*/ 2498 h 6867525"/>
              <a:gd name="connsiteX1" fmla="*/ 6004561 w 6004561"/>
              <a:gd name="connsiteY1" fmla="*/ 0 h 6867525"/>
              <a:gd name="connsiteX2" fmla="*/ 6004561 w 6004561"/>
              <a:gd name="connsiteY2" fmla="*/ 6867525 h 6867525"/>
              <a:gd name="connsiteX3" fmla="*/ 207482 w 6004561"/>
              <a:gd name="connsiteY3" fmla="*/ 6867525 h 6867525"/>
              <a:gd name="connsiteX4" fmla="*/ 1416315 w 6004561"/>
              <a:gd name="connsiteY4" fmla="*/ 2941 h 6867525"/>
              <a:gd name="connsiteX5" fmla="*/ 0 w 6004561"/>
              <a:gd name="connsiteY5" fmla="*/ 2498 h 6867525"/>
              <a:gd name="connsiteX0" fmla="*/ 1208833 w 5797079"/>
              <a:gd name="connsiteY0" fmla="*/ 2941 h 6867525"/>
              <a:gd name="connsiteX1" fmla="*/ 5797079 w 5797079"/>
              <a:gd name="connsiteY1" fmla="*/ 0 h 6867525"/>
              <a:gd name="connsiteX2" fmla="*/ 5797079 w 5797079"/>
              <a:gd name="connsiteY2" fmla="*/ 6867525 h 6867525"/>
              <a:gd name="connsiteX3" fmla="*/ 0 w 5797079"/>
              <a:gd name="connsiteY3" fmla="*/ 6867525 h 6867525"/>
              <a:gd name="connsiteX4" fmla="*/ 1208833 w 5797079"/>
              <a:gd name="connsiteY4" fmla="*/ 2941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079" h="6867525">
                <a:moveTo>
                  <a:pt x="1208833" y="2941"/>
                </a:moveTo>
                <a:lnTo>
                  <a:pt x="5797079" y="0"/>
                </a:lnTo>
                <a:lnTo>
                  <a:pt x="5797079" y="6867525"/>
                </a:lnTo>
                <a:lnTo>
                  <a:pt x="0" y="6867525"/>
                </a:lnTo>
                <a:lnTo>
                  <a:pt x="1208833" y="29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772" y="1051586"/>
            <a:ext cx="6237169" cy="1905001"/>
          </a:xfrm>
        </p:spPr>
        <p:txBody>
          <a:bodyPr anchor="b" anchorCtr="0">
            <a:noAutofit/>
          </a:bodyPr>
          <a:lstStyle>
            <a:lvl1pPr algn="l">
              <a:defRPr sz="4000" i="1" cap="all" baseline="0">
                <a:solidFill>
                  <a:srgbClr val="00A3DD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772" y="3059269"/>
            <a:ext cx="6189044" cy="964904"/>
          </a:xfrm>
        </p:spPr>
        <p:txBody>
          <a:bodyPr>
            <a:noAutofit/>
          </a:bodyPr>
          <a:lstStyle>
            <a:lvl1pPr marL="0" indent="0" algn="l">
              <a:buNone/>
              <a:defRPr sz="2400" i="1" cap="all" baseline="0">
                <a:solidFill>
                  <a:srgbClr val="0073C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6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4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3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7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1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919A-3846-4C05-B228-AF0A1EFF09FE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330A8-7B4C-4B15-9092-BD47C6B4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6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685800" y="6154549"/>
            <a:ext cx="1208253" cy="360551"/>
            <a:chOff x="762001" y="2743200"/>
            <a:chExt cx="2590799" cy="773641"/>
          </a:xfrm>
          <a:solidFill>
            <a:srgbClr val="0073C6"/>
          </a:solidFill>
        </p:grpSpPr>
        <p:sp>
          <p:nvSpPr>
            <p:cNvPr id="9" name="Freeform 90"/>
            <p:cNvSpPr>
              <a:spLocks/>
            </p:cNvSpPr>
            <p:nvPr/>
          </p:nvSpPr>
          <p:spPr bwMode="auto">
            <a:xfrm>
              <a:off x="762001" y="2756694"/>
              <a:ext cx="727163" cy="746654"/>
            </a:xfrm>
            <a:custGeom>
              <a:avLst/>
              <a:gdLst>
                <a:gd name="T0" fmla="*/ 400314 w 970"/>
                <a:gd name="T1" fmla="*/ 337344 h 996"/>
                <a:gd name="T2" fmla="*/ 412309 w 970"/>
                <a:gd name="T3" fmla="*/ 337344 h 996"/>
                <a:gd name="T4" fmla="*/ 434798 w 970"/>
                <a:gd name="T5" fmla="*/ 332846 h 996"/>
                <a:gd name="T6" fmla="*/ 455789 w 970"/>
                <a:gd name="T7" fmla="*/ 325349 h 996"/>
                <a:gd name="T8" fmla="*/ 473780 w 970"/>
                <a:gd name="T9" fmla="*/ 314854 h 996"/>
                <a:gd name="T10" fmla="*/ 488773 w 970"/>
                <a:gd name="T11" fmla="*/ 301360 h 996"/>
                <a:gd name="T12" fmla="*/ 500768 w 970"/>
                <a:gd name="T13" fmla="*/ 284868 h 996"/>
                <a:gd name="T14" fmla="*/ 508264 w 970"/>
                <a:gd name="T15" fmla="*/ 266876 h 996"/>
                <a:gd name="T16" fmla="*/ 512762 w 970"/>
                <a:gd name="T17" fmla="*/ 245886 h 996"/>
                <a:gd name="T18" fmla="*/ 512762 w 970"/>
                <a:gd name="T19" fmla="*/ 233892 h 996"/>
                <a:gd name="T20" fmla="*/ 508264 w 970"/>
                <a:gd name="T21" fmla="*/ 200907 h 996"/>
                <a:gd name="T22" fmla="*/ 491772 w 970"/>
                <a:gd name="T23" fmla="*/ 178417 h 996"/>
                <a:gd name="T24" fmla="*/ 464785 w 970"/>
                <a:gd name="T25" fmla="*/ 164924 h 996"/>
                <a:gd name="T26" fmla="*/ 431800 w 970"/>
                <a:gd name="T27" fmla="*/ 160426 h 996"/>
                <a:gd name="T28" fmla="*/ 209903 w 970"/>
                <a:gd name="T29" fmla="*/ 746654 h 996"/>
                <a:gd name="T30" fmla="*/ 131939 w 970"/>
                <a:gd name="T31" fmla="*/ 0 h 996"/>
                <a:gd name="T32" fmla="*/ 449792 w 970"/>
                <a:gd name="T33" fmla="*/ 0 h 996"/>
                <a:gd name="T34" fmla="*/ 512762 w 970"/>
                <a:gd name="T35" fmla="*/ 4498 h 996"/>
                <a:gd name="T36" fmla="*/ 566737 w 970"/>
                <a:gd name="T37" fmla="*/ 16492 h 996"/>
                <a:gd name="T38" fmla="*/ 614715 w 970"/>
                <a:gd name="T39" fmla="*/ 35983 h 996"/>
                <a:gd name="T40" fmla="*/ 655196 w 970"/>
                <a:gd name="T41" fmla="*/ 62971 h 996"/>
                <a:gd name="T42" fmla="*/ 686682 w 970"/>
                <a:gd name="T43" fmla="*/ 94456 h 996"/>
                <a:gd name="T44" fmla="*/ 709171 w 970"/>
                <a:gd name="T45" fmla="*/ 133438 h 996"/>
                <a:gd name="T46" fmla="*/ 722665 w 970"/>
                <a:gd name="T47" fmla="*/ 176918 h 996"/>
                <a:gd name="T48" fmla="*/ 727163 w 970"/>
                <a:gd name="T49" fmla="*/ 226395 h 996"/>
                <a:gd name="T50" fmla="*/ 727163 w 970"/>
                <a:gd name="T51" fmla="*/ 250384 h 996"/>
                <a:gd name="T52" fmla="*/ 718167 w 970"/>
                <a:gd name="T53" fmla="*/ 296862 h 996"/>
                <a:gd name="T54" fmla="*/ 703174 w 970"/>
                <a:gd name="T55" fmla="*/ 335844 h 996"/>
                <a:gd name="T56" fmla="*/ 680685 w 970"/>
                <a:gd name="T57" fmla="*/ 371828 h 996"/>
                <a:gd name="T58" fmla="*/ 652198 w 970"/>
                <a:gd name="T59" fmla="*/ 401814 h 996"/>
                <a:gd name="T60" fmla="*/ 617714 w 970"/>
                <a:gd name="T61" fmla="*/ 427302 h 996"/>
                <a:gd name="T62" fmla="*/ 580231 w 970"/>
                <a:gd name="T63" fmla="*/ 448292 h 996"/>
                <a:gd name="T64" fmla="*/ 539750 w 970"/>
                <a:gd name="T65" fmla="*/ 463285 h 996"/>
                <a:gd name="T66" fmla="*/ 631207 w 970"/>
                <a:gd name="T67" fmla="*/ 746654 h 996"/>
                <a:gd name="T68" fmla="*/ 277371 w 970"/>
                <a:gd name="T69" fmla="*/ 367330 h 9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70" h="996">
                  <a:moveTo>
                    <a:pt x="376" y="450"/>
                  </a:moveTo>
                  <a:lnTo>
                    <a:pt x="534" y="450"/>
                  </a:lnTo>
                  <a:lnTo>
                    <a:pt x="550" y="450"/>
                  </a:lnTo>
                  <a:lnTo>
                    <a:pt x="566" y="448"/>
                  </a:lnTo>
                  <a:lnTo>
                    <a:pt x="580" y="444"/>
                  </a:lnTo>
                  <a:lnTo>
                    <a:pt x="594" y="440"/>
                  </a:lnTo>
                  <a:lnTo>
                    <a:pt x="608" y="434"/>
                  </a:lnTo>
                  <a:lnTo>
                    <a:pt x="620" y="428"/>
                  </a:lnTo>
                  <a:lnTo>
                    <a:pt x="632" y="420"/>
                  </a:lnTo>
                  <a:lnTo>
                    <a:pt x="642" y="412"/>
                  </a:lnTo>
                  <a:lnTo>
                    <a:pt x="652" y="402"/>
                  </a:lnTo>
                  <a:lnTo>
                    <a:pt x="660" y="392"/>
                  </a:lnTo>
                  <a:lnTo>
                    <a:pt x="668" y="380"/>
                  </a:lnTo>
                  <a:lnTo>
                    <a:pt x="674" y="368"/>
                  </a:lnTo>
                  <a:lnTo>
                    <a:pt x="678" y="356"/>
                  </a:lnTo>
                  <a:lnTo>
                    <a:pt x="682" y="342"/>
                  </a:lnTo>
                  <a:lnTo>
                    <a:pt x="684" y="328"/>
                  </a:lnTo>
                  <a:lnTo>
                    <a:pt x="684" y="312"/>
                  </a:lnTo>
                  <a:lnTo>
                    <a:pt x="682" y="288"/>
                  </a:lnTo>
                  <a:lnTo>
                    <a:pt x="678" y="268"/>
                  </a:lnTo>
                  <a:lnTo>
                    <a:pt x="668" y="252"/>
                  </a:lnTo>
                  <a:lnTo>
                    <a:pt x="656" y="238"/>
                  </a:lnTo>
                  <a:lnTo>
                    <a:pt x="640" y="228"/>
                  </a:lnTo>
                  <a:lnTo>
                    <a:pt x="620" y="220"/>
                  </a:lnTo>
                  <a:lnTo>
                    <a:pt x="600" y="216"/>
                  </a:lnTo>
                  <a:lnTo>
                    <a:pt x="576" y="214"/>
                  </a:lnTo>
                  <a:lnTo>
                    <a:pt x="418" y="214"/>
                  </a:lnTo>
                  <a:lnTo>
                    <a:pt x="280" y="996"/>
                  </a:lnTo>
                  <a:lnTo>
                    <a:pt x="0" y="996"/>
                  </a:lnTo>
                  <a:lnTo>
                    <a:pt x="176" y="0"/>
                  </a:lnTo>
                  <a:lnTo>
                    <a:pt x="600" y="0"/>
                  </a:lnTo>
                  <a:lnTo>
                    <a:pt x="644" y="2"/>
                  </a:lnTo>
                  <a:lnTo>
                    <a:pt x="684" y="6"/>
                  </a:lnTo>
                  <a:lnTo>
                    <a:pt x="722" y="12"/>
                  </a:lnTo>
                  <a:lnTo>
                    <a:pt x="756" y="22"/>
                  </a:lnTo>
                  <a:lnTo>
                    <a:pt x="790" y="34"/>
                  </a:lnTo>
                  <a:lnTo>
                    <a:pt x="820" y="48"/>
                  </a:lnTo>
                  <a:lnTo>
                    <a:pt x="848" y="64"/>
                  </a:lnTo>
                  <a:lnTo>
                    <a:pt x="874" y="84"/>
                  </a:lnTo>
                  <a:lnTo>
                    <a:pt x="896" y="104"/>
                  </a:lnTo>
                  <a:lnTo>
                    <a:pt x="916" y="126"/>
                  </a:lnTo>
                  <a:lnTo>
                    <a:pt x="932" y="152"/>
                  </a:lnTo>
                  <a:lnTo>
                    <a:pt x="946" y="178"/>
                  </a:lnTo>
                  <a:lnTo>
                    <a:pt x="956" y="206"/>
                  </a:lnTo>
                  <a:lnTo>
                    <a:pt x="964" y="236"/>
                  </a:lnTo>
                  <a:lnTo>
                    <a:pt x="970" y="268"/>
                  </a:lnTo>
                  <a:lnTo>
                    <a:pt x="970" y="302"/>
                  </a:lnTo>
                  <a:lnTo>
                    <a:pt x="970" y="334"/>
                  </a:lnTo>
                  <a:lnTo>
                    <a:pt x="966" y="366"/>
                  </a:lnTo>
                  <a:lnTo>
                    <a:pt x="958" y="396"/>
                  </a:lnTo>
                  <a:lnTo>
                    <a:pt x="948" y="422"/>
                  </a:lnTo>
                  <a:lnTo>
                    <a:pt x="938" y="448"/>
                  </a:lnTo>
                  <a:lnTo>
                    <a:pt x="924" y="474"/>
                  </a:lnTo>
                  <a:lnTo>
                    <a:pt x="908" y="496"/>
                  </a:lnTo>
                  <a:lnTo>
                    <a:pt x="890" y="516"/>
                  </a:lnTo>
                  <a:lnTo>
                    <a:pt x="870" y="536"/>
                  </a:lnTo>
                  <a:lnTo>
                    <a:pt x="848" y="554"/>
                  </a:lnTo>
                  <a:lnTo>
                    <a:pt x="824" y="570"/>
                  </a:lnTo>
                  <a:lnTo>
                    <a:pt x="800" y="584"/>
                  </a:lnTo>
                  <a:lnTo>
                    <a:pt x="774" y="598"/>
                  </a:lnTo>
                  <a:lnTo>
                    <a:pt x="748" y="608"/>
                  </a:lnTo>
                  <a:lnTo>
                    <a:pt x="720" y="618"/>
                  </a:lnTo>
                  <a:lnTo>
                    <a:pt x="690" y="626"/>
                  </a:lnTo>
                  <a:lnTo>
                    <a:pt x="842" y="996"/>
                  </a:lnTo>
                  <a:lnTo>
                    <a:pt x="576" y="996"/>
                  </a:lnTo>
                  <a:lnTo>
                    <a:pt x="370" y="490"/>
                  </a:lnTo>
                  <a:lnTo>
                    <a:pt x="376" y="4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91"/>
            <p:cNvSpPr>
              <a:spLocks/>
            </p:cNvSpPr>
            <p:nvPr/>
          </p:nvSpPr>
          <p:spPr bwMode="auto">
            <a:xfrm>
              <a:off x="762001" y="2756694"/>
              <a:ext cx="727163" cy="746654"/>
            </a:xfrm>
            <a:custGeom>
              <a:avLst/>
              <a:gdLst>
                <a:gd name="T0" fmla="*/ 400314 w 970"/>
                <a:gd name="T1" fmla="*/ 337344 h 996"/>
                <a:gd name="T2" fmla="*/ 412309 w 970"/>
                <a:gd name="T3" fmla="*/ 337344 h 996"/>
                <a:gd name="T4" fmla="*/ 434798 w 970"/>
                <a:gd name="T5" fmla="*/ 332846 h 996"/>
                <a:gd name="T6" fmla="*/ 455789 w 970"/>
                <a:gd name="T7" fmla="*/ 325349 h 996"/>
                <a:gd name="T8" fmla="*/ 473780 w 970"/>
                <a:gd name="T9" fmla="*/ 314854 h 996"/>
                <a:gd name="T10" fmla="*/ 488773 w 970"/>
                <a:gd name="T11" fmla="*/ 301360 h 996"/>
                <a:gd name="T12" fmla="*/ 500768 w 970"/>
                <a:gd name="T13" fmla="*/ 284868 h 996"/>
                <a:gd name="T14" fmla="*/ 508264 w 970"/>
                <a:gd name="T15" fmla="*/ 266876 h 996"/>
                <a:gd name="T16" fmla="*/ 512762 w 970"/>
                <a:gd name="T17" fmla="*/ 245886 h 996"/>
                <a:gd name="T18" fmla="*/ 512762 w 970"/>
                <a:gd name="T19" fmla="*/ 233892 h 996"/>
                <a:gd name="T20" fmla="*/ 508264 w 970"/>
                <a:gd name="T21" fmla="*/ 200907 h 996"/>
                <a:gd name="T22" fmla="*/ 491772 w 970"/>
                <a:gd name="T23" fmla="*/ 178417 h 996"/>
                <a:gd name="T24" fmla="*/ 464785 w 970"/>
                <a:gd name="T25" fmla="*/ 164924 h 996"/>
                <a:gd name="T26" fmla="*/ 431800 w 970"/>
                <a:gd name="T27" fmla="*/ 160426 h 996"/>
                <a:gd name="T28" fmla="*/ 209903 w 970"/>
                <a:gd name="T29" fmla="*/ 746654 h 996"/>
                <a:gd name="T30" fmla="*/ 131939 w 970"/>
                <a:gd name="T31" fmla="*/ 0 h 996"/>
                <a:gd name="T32" fmla="*/ 449792 w 970"/>
                <a:gd name="T33" fmla="*/ 0 h 996"/>
                <a:gd name="T34" fmla="*/ 512762 w 970"/>
                <a:gd name="T35" fmla="*/ 4498 h 996"/>
                <a:gd name="T36" fmla="*/ 566737 w 970"/>
                <a:gd name="T37" fmla="*/ 16492 h 996"/>
                <a:gd name="T38" fmla="*/ 614715 w 970"/>
                <a:gd name="T39" fmla="*/ 35983 h 996"/>
                <a:gd name="T40" fmla="*/ 655196 w 970"/>
                <a:gd name="T41" fmla="*/ 62971 h 996"/>
                <a:gd name="T42" fmla="*/ 686682 w 970"/>
                <a:gd name="T43" fmla="*/ 94456 h 996"/>
                <a:gd name="T44" fmla="*/ 709171 w 970"/>
                <a:gd name="T45" fmla="*/ 133438 h 996"/>
                <a:gd name="T46" fmla="*/ 722665 w 970"/>
                <a:gd name="T47" fmla="*/ 176918 h 996"/>
                <a:gd name="T48" fmla="*/ 727163 w 970"/>
                <a:gd name="T49" fmla="*/ 226395 h 996"/>
                <a:gd name="T50" fmla="*/ 727163 w 970"/>
                <a:gd name="T51" fmla="*/ 250384 h 996"/>
                <a:gd name="T52" fmla="*/ 718167 w 970"/>
                <a:gd name="T53" fmla="*/ 296862 h 996"/>
                <a:gd name="T54" fmla="*/ 703174 w 970"/>
                <a:gd name="T55" fmla="*/ 335844 h 996"/>
                <a:gd name="T56" fmla="*/ 680685 w 970"/>
                <a:gd name="T57" fmla="*/ 371828 h 996"/>
                <a:gd name="T58" fmla="*/ 652198 w 970"/>
                <a:gd name="T59" fmla="*/ 401814 h 996"/>
                <a:gd name="T60" fmla="*/ 617714 w 970"/>
                <a:gd name="T61" fmla="*/ 427302 h 996"/>
                <a:gd name="T62" fmla="*/ 580231 w 970"/>
                <a:gd name="T63" fmla="*/ 448292 h 996"/>
                <a:gd name="T64" fmla="*/ 539750 w 970"/>
                <a:gd name="T65" fmla="*/ 463285 h 996"/>
                <a:gd name="T66" fmla="*/ 631207 w 970"/>
                <a:gd name="T67" fmla="*/ 746654 h 996"/>
                <a:gd name="T68" fmla="*/ 277371 w 970"/>
                <a:gd name="T69" fmla="*/ 367330 h 9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70" h="996">
                  <a:moveTo>
                    <a:pt x="376" y="450"/>
                  </a:moveTo>
                  <a:lnTo>
                    <a:pt x="534" y="450"/>
                  </a:lnTo>
                  <a:lnTo>
                    <a:pt x="550" y="450"/>
                  </a:lnTo>
                  <a:lnTo>
                    <a:pt x="566" y="448"/>
                  </a:lnTo>
                  <a:lnTo>
                    <a:pt x="580" y="444"/>
                  </a:lnTo>
                  <a:lnTo>
                    <a:pt x="594" y="440"/>
                  </a:lnTo>
                  <a:lnTo>
                    <a:pt x="608" y="434"/>
                  </a:lnTo>
                  <a:lnTo>
                    <a:pt x="620" y="428"/>
                  </a:lnTo>
                  <a:lnTo>
                    <a:pt x="632" y="420"/>
                  </a:lnTo>
                  <a:lnTo>
                    <a:pt x="642" y="412"/>
                  </a:lnTo>
                  <a:lnTo>
                    <a:pt x="652" y="402"/>
                  </a:lnTo>
                  <a:lnTo>
                    <a:pt x="660" y="392"/>
                  </a:lnTo>
                  <a:lnTo>
                    <a:pt x="668" y="380"/>
                  </a:lnTo>
                  <a:lnTo>
                    <a:pt x="674" y="368"/>
                  </a:lnTo>
                  <a:lnTo>
                    <a:pt x="678" y="356"/>
                  </a:lnTo>
                  <a:lnTo>
                    <a:pt x="682" y="342"/>
                  </a:lnTo>
                  <a:lnTo>
                    <a:pt x="684" y="328"/>
                  </a:lnTo>
                  <a:lnTo>
                    <a:pt x="684" y="312"/>
                  </a:lnTo>
                  <a:lnTo>
                    <a:pt x="682" y="288"/>
                  </a:lnTo>
                  <a:lnTo>
                    <a:pt x="678" y="268"/>
                  </a:lnTo>
                  <a:lnTo>
                    <a:pt x="668" y="252"/>
                  </a:lnTo>
                  <a:lnTo>
                    <a:pt x="656" y="238"/>
                  </a:lnTo>
                  <a:lnTo>
                    <a:pt x="640" y="228"/>
                  </a:lnTo>
                  <a:lnTo>
                    <a:pt x="620" y="220"/>
                  </a:lnTo>
                  <a:lnTo>
                    <a:pt x="600" y="216"/>
                  </a:lnTo>
                  <a:lnTo>
                    <a:pt x="576" y="214"/>
                  </a:lnTo>
                  <a:lnTo>
                    <a:pt x="418" y="214"/>
                  </a:lnTo>
                  <a:lnTo>
                    <a:pt x="280" y="996"/>
                  </a:lnTo>
                  <a:lnTo>
                    <a:pt x="0" y="996"/>
                  </a:lnTo>
                  <a:lnTo>
                    <a:pt x="176" y="0"/>
                  </a:lnTo>
                  <a:lnTo>
                    <a:pt x="600" y="0"/>
                  </a:lnTo>
                  <a:lnTo>
                    <a:pt x="644" y="2"/>
                  </a:lnTo>
                  <a:lnTo>
                    <a:pt x="684" y="6"/>
                  </a:lnTo>
                  <a:lnTo>
                    <a:pt x="722" y="12"/>
                  </a:lnTo>
                  <a:lnTo>
                    <a:pt x="756" y="22"/>
                  </a:lnTo>
                  <a:lnTo>
                    <a:pt x="790" y="34"/>
                  </a:lnTo>
                  <a:lnTo>
                    <a:pt x="820" y="48"/>
                  </a:lnTo>
                  <a:lnTo>
                    <a:pt x="848" y="64"/>
                  </a:lnTo>
                  <a:lnTo>
                    <a:pt x="874" y="84"/>
                  </a:lnTo>
                  <a:lnTo>
                    <a:pt x="896" y="104"/>
                  </a:lnTo>
                  <a:lnTo>
                    <a:pt x="916" y="126"/>
                  </a:lnTo>
                  <a:lnTo>
                    <a:pt x="932" y="152"/>
                  </a:lnTo>
                  <a:lnTo>
                    <a:pt x="946" y="178"/>
                  </a:lnTo>
                  <a:lnTo>
                    <a:pt x="956" y="206"/>
                  </a:lnTo>
                  <a:lnTo>
                    <a:pt x="964" y="236"/>
                  </a:lnTo>
                  <a:lnTo>
                    <a:pt x="970" y="268"/>
                  </a:lnTo>
                  <a:lnTo>
                    <a:pt x="970" y="302"/>
                  </a:lnTo>
                  <a:lnTo>
                    <a:pt x="970" y="334"/>
                  </a:lnTo>
                  <a:lnTo>
                    <a:pt x="966" y="366"/>
                  </a:lnTo>
                  <a:lnTo>
                    <a:pt x="958" y="396"/>
                  </a:lnTo>
                  <a:lnTo>
                    <a:pt x="948" y="422"/>
                  </a:lnTo>
                  <a:lnTo>
                    <a:pt x="938" y="448"/>
                  </a:lnTo>
                  <a:lnTo>
                    <a:pt x="924" y="474"/>
                  </a:lnTo>
                  <a:lnTo>
                    <a:pt x="908" y="496"/>
                  </a:lnTo>
                  <a:lnTo>
                    <a:pt x="890" y="516"/>
                  </a:lnTo>
                  <a:lnTo>
                    <a:pt x="870" y="536"/>
                  </a:lnTo>
                  <a:lnTo>
                    <a:pt x="848" y="554"/>
                  </a:lnTo>
                  <a:lnTo>
                    <a:pt x="824" y="570"/>
                  </a:lnTo>
                  <a:lnTo>
                    <a:pt x="800" y="584"/>
                  </a:lnTo>
                  <a:lnTo>
                    <a:pt x="774" y="598"/>
                  </a:lnTo>
                  <a:lnTo>
                    <a:pt x="748" y="608"/>
                  </a:lnTo>
                  <a:lnTo>
                    <a:pt x="720" y="618"/>
                  </a:lnTo>
                  <a:lnTo>
                    <a:pt x="690" y="626"/>
                  </a:lnTo>
                  <a:lnTo>
                    <a:pt x="842" y="996"/>
                  </a:lnTo>
                  <a:lnTo>
                    <a:pt x="576" y="996"/>
                  </a:lnTo>
                  <a:lnTo>
                    <a:pt x="370" y="4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2"/>
            <p:cNvSpPr>
              <a:spLocks/>
            </p:cNvSpPr>
            <p:nvPr/>
          </p:nvSpPr>
          <p:spPr bwMode="auto">
            <a:xfrm>
              <a:off x="1435189" y="2743200"/>
              <a:ext cx="664192" cy="773641"/>
            </a:xfrm>
            <a:custGeom>
              <a:avLst/>
              <a:gdLst>
                <a:gd name="T0" fmla="*/ 133438 w 886"/>
                <a:gd name="T1" fmla="*/ 541249 h 1032"/>
                <a:gd name="T2" fmla="*/ 206904 w 886"/>
                <a:gd name="T3" fmla="*/ 575733 h 1032"/>
                <a:gd name="T4" fmla="*/ 284868 w 886"/>
                <a:gd name="T5" fmla="*/ 593724 h 1032"/>
                <a:gd name="T6" fmla="*/ 329847 w 886"/>
                <a:gd name="T7" fmla="*/ 593724 h 1032"/>
                <a:gd name="T8" fmla="*/ 374826 w 886"/>
                <a:gd name="T9" fmla="*/ 578731 h 1032"/>
                <a:gd name="T10" fmla="*/ 397316 w 886"/>
                <a:gd name="T11" fmla="*/ 548745 h 1032"/>
                <a:gd name="T12" fmla="*/ 398815 w 886"/>
                <a:gd name="T13" fmla="*/ 529254 h 1032"/>
                <a:gd name="T14" fmla="*/ 389819 w 886"/>
                <a:gd name="T15" fmla="*/ 511263 h 1032"/>
                <a:gd name="T16" fmla="*/ 364331 w 886"/>
                <a:gd name="T17" fmla="*/ 493271 h 1032"/>
                <a:gd name="T18" fmla="*/ 275872 w 886"/>
                <a:gd name="T19" fmla="*/ 461786 h 1032"/>
                <a:gd name="T20" fmla="*/ 206904 w 886"/>
                <a:gd name="T21" fmla="*/ 434798 h 1032"/>
                <a:gd name="T22" fmla="*/ 158926 w 886"/>
                <a:gd name="T23" fmla="*/ 407811 h 1032"/>
                <a:gd name="T24" fmla="*/ 118445 w 886"/>
                <a:gd name="T25" fmla="*/ 370328 h 1032"/>
                <a:gd name="T26" fmla="*/ 91458 w 886"/>
                <a:gd name="T27" fmla="*/ 317853 h 1032"/>
                <a:gd name="T28" fmla="*/ 80962 w 886"/>
                <a:gd name="T29" fmla="*/ 248885 h 1032"/>
                <a:gd name="T30" fmla="*/ 86960 w 886"/>
                <a:gd name="T31" fmla="*/ 197908 h 1032"/>
                <a:gd name="T32" fmla="*/ 113947 w 886"/>
                <a:gd name="T33" fmla="*/ 128940 h 1032"/>
                <a:gd name="T34" fmla="*/ 161925 w 886"/>
                <a:gd name="T35" fmla="*/ 71967 h 1032"/>
                <a:gd name="T36" fmla="*/ 230893 w 886"/>
                <a:gd name="T37" fmla="*/ 29986 h 1032"/>
                <a:gd name="T38" fmla="*/ 317853 w 886"/>
                <a:gd name="T39" fmla="*/ 4498 h 1032"/>
                <a:gd name="T40" fmla="*/ 386821 w 886"/>
                <a:gd name="T41" fmla="*/ 0 h 1032"/>
                <a:gd name="T42" fmla="*/ 500768 w 886"/>
                <a:gd name="T43" fmla="*/ 13494 h 1032"/>
                <a:gd name="T44" fmla="*/ 604220 w 886"/>
                <a:gd name="T45" fmla="*/ 46478 h 1032"/>
                <a:gd name="T46" fmla="*/ 569736 w 886"/>
                <a:gd name="T47" fmla="*/ 229394 h 1032"/>
                <a:gd name="T48" fmla="*/ 523257 w 886"/>
                <a:gd name="T49" fmla="*/ 206904 h 1032"/>
                <a:gd name="T50" fmla="*/ 452790 w 886"/>
                <a:gd name="T51" fmla="*/ 184414 h 1032"/>
                <a:gd name="T52" fmla="*/ 385321 w 886"/>
                <a:gd name="T53" fmla="*/ 178417 h 1032"/>
                <a:gd name="T54" fmla="*/ 350837 w 886"/>
                <a:gd name="T55" fmla="*/ 181416 h 1032"/>
                <a:gd name="T56" fmla="*/ 314854 w 886"/>
                <a:gd name="T57" fmla="*/ 202406 h 1032"/>
                <a:gd name="T58" fmla="*/ 302860 w 886"/>
                <a:gd name="T59" fmla="*/ 233891 h 1032"/>
                <a:gd name="T60" fmla="*/ 304359 w 886"/>
                <a:gd name="T61" fmla="*/ 247385 h 1032"/>
                <a:gd name="T62" fmla="*/ 316353 w 886"/>
                <a:gd name="T63" fmla="*/ 263878 h 1032"/>
                <a:gd name="T64" fmla="*/ 353836 w 886"/>
                <a:gd name="T65" fmla="*/ 284868 h 1032"/>
                <a:gd name="T66" fmla="*/ 419805 w 886"/>
                <a:gd name="T67" fmla="*/ 307357 h 1032"/>
                <a:gd name="T68" fmla="*/ 506765 w 886"/>
                <a:gd name="T69" fmla="*/ 340342 h 1032"/>
                <a:gd name="T70" fmla="*/ 553243 w 886"/>
                <a:gd name="T71" fmla="*/ 370328 h 1032"/>
                <a:gd name="T72" fmla="*/ 590726 w 886"/>
                <a:gd name="T73" fmla="*/ 412309 h 1032"/>
                <a:gd name="T74" fmla="*/ 614715 w 886"/>
                <a:gd name="T75" fmla="*/ 470782 h 1032"/>
                <a:gd name="T76" fmla="*/ 619213 w 886"/>
                <a:gd name="T77" fmla="*/ 521758 h 1032"/>
                <a:gd name="T78" fmla="*/ 608718 w 886"/>
                <a:gd name="T79" fmla="*/ 596723 h 1032"/>
                <a:gd name="T80" fmla="*/ 575733 w 886"/>
                <a:gd name="T81" fmla="*/ 664192 h 1032"/>
                <a:gd name="T82" fmla="*/ 520259 w 886"/>
                <a:gd name="T83" fmla="*/ 716667 h 1032"/>
                <a:gd name="T84" fmla="*/ 440796 w 886"/>
                <a:gd name="T85" fmla="*/ 754150 h 1032"/>
                <a:gd name="T86" fmla="*/ 338843 w 886"/>
                <a:gd name="T87" fmla="*/ 773641 h 1032"/>
                <a:gd name="T88" fmla="*/ 278871 w 886"/>
                <a:gd name="T89" fmla="*/ 773641 h 1032"/>
                <a:gd name="T90" fmla="*/ 214401 w 886"/>
                <a:gd name="T91" fmla="*/ 766144 h 1032"/>
                <a:gd name="T92" fmla="*/ 94456 w 886"/>
                <a:gd name="T93" fmla="*/ 727163 h 1032"/>
                <a:gd name="T94" fmla="*/ 0 w 886"/>
                <a:gd name="T95" fmla="*/ 671688 h 10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86" h="1032">
                  <a:moveTo>
                    <a:pt x="148" y="702"/>
                  </a:moveTo>
                  <a:lnTo>
                    <a:pt x="148" y="702"/>
                  </a:lnTo>
                  <a:lnTo>
                    <a:pt x="178" y="722"/>
                  </a:lnTo>
                  <a:lnTo>
                    <a:pt x="210" y="740"/>
                  </a:lnTo>
                  <a:lnTo>
                    <a:pt x="242" y="754"/>
                  </a:lnTo>
                  <a:lnTo>
                    <a:pt x="276" y="768"/>
                  </a:lnTo>
                  <a:lnTo>
                    <a:pt x="310" y="778"/>
                  </a:lnTo>
                  <a:lnTo>
                    <a:pt x="344" y="786"/>
                  </a:lnTo>
                  <a:lnTo>
                    <a:pt x="380" y="792"/>
                  </a:lnTo>
                  <a:lnTo>
                    <a:pt x="414" y="794"/>
                  </a:lnTo>
                  <a:lnTo>
                    <a:pt x="440" y="792"/>
                  </a:lnTo>
                  <a:lnTo>
                    <a:pt x="464" y="788"/>
                  </a:lnTo>
                  <a:lnTo>
                    <a:pt x="484" y="780"/>
                  </a:lnTo>
                  <a:lnTo>
                    <a:pt x="500" y="772"/>
                  </a:lnTo>
                  <a:lnTo>
                    <a:pt x="514" y="760"/>
                  </a:lnTo>
                  <a:lnTo>
                    <a:pt x="524" y="748"/>
                  </a:lnTo>
                  <a:lnTo>
                    <a:pt x="530" y="732"/>
                  </a:lnTo>
                  <a:lnTo>
                    <a:pt x="532" y="716"/>
                  </a:lnTo>
                  <a:lnTo>
                    <a:pt x="532" y="706"/>
                  </a:lnTo>
                  <a:lnTo>
                    <a:pt x="530" y="698"/>
                  </a:lnTo>
                  <a:lnTo>
                    <a:pt x="526" y="690"/>
                  </a:lnTo>
                  <a:lnTo>
                    <a:pt x="520" y="682"/>
                  </a:lnTo>
                  <a:lnTo>
                    <a:pt x="514" y="676"/>
                  </a:lnTo>
                  <a:lnTo>
                    <a:pt x="506" y="668"/>
                  </a:lnTo>
                  <a:lnTo>
                    <a:pt x="486" y="658"/>
                  </a:lnTo>
                  <a:lnTo>
                    <a:pt x="460" y="646"/>
                  </a:lnTo>
                  <a:lnTo>
                    <a:pt x="432" y="636"/>
                  </a:lnTo>
                  <a:lnTo>
                    <a:pt x="368" y="616"/>
                  </a:lnTo>
                  <a:lnTo>
                    <a:pt x="322" y="600"/>
                  </a:lnTo>
                  <a:lnTo>
                    <a:pt x="276" y="580"/>
                  </a:lnTo>
                  <a:lnTo>
                    <a:pt x="254" y="570"/>
                  </a:lnTo>
                  <a:lnTo>
                    <a:pt x="232" y="558"/>
                  </a:lnTo>
                  <a:lnTo>
                    <a:pt x="212" y="544"/>
                  </a:lnTo>
                  <a:lnTo>
                    <a:pt x="192" y="528"/>
                  </a:lnTo>
                  <a:lnTo>
                    <a:pt x="174" y="512"/>
                  </a:lnTo>
                  <a:lnTo>
                    <a:pt x="158" y="494"/>
                  </a:lnTo>
                  <a:lnTo>
                    <a:pt x="144" y="472"/>
                  </a:lnTo>
                  <a:lnTo>
                    <a:pt x="132" y="450"/>
                  </a:lnTo>
                  <a:lnTo>
                    <a:pt x="122" y="424"/>
                  </a:lnTo>
                  <a:lnTo>
                    <a:pt x="114" y="396"/>
                  </a:lnTo>
                  <a:lnTo>
                    <a:pt x="110" y="364"/>
                  </a:lnTo>
                  <a:lnTo>
                    <a:pt x="108" y="332"/>
                  </a:lnTo>
                  <a:lnTo>
                    <a:pt x="110" y="296"/>
                  </a:lnTo>
                  <a:lnTo>
                    <a:pt x="116" y="264"/>
                  </a:lnTo>
                  <a:lnTo>
                    <a:pt x="124" y="232"/>
                  </a:lnTo>
                  <a:lnTo>
                    <a:pt x="136" y="202"/>
                  </a:lnTo>
                  <a:lnTo>
                    <a:pt x="152" y="172"/>
                  </a:lnTo>
                  <a:lnTo>
                    <a:pt x="170" y="144"/>
                  </a:lnTo>
                  <a:lnTo>
                    <a:pt x="192" y="120"/>
                  </a:lnTo>
                  <a:lnTo>
                    <a:pt x="216" y="96"/>
                  </a:lnTo>
                  <a:lnTo>
                    <a:pt x="244" y="74"/>
                  </a:lnTo>
                  <a:lnTo>
                    <a:pt x="274" y="56"/>
                  </a:lnTo>
                  <a:lnTo>
                    <a:pt x="308" y="40"/>
                  </a:lnTo>
                  <a:lnTo>
                    <a:pt x="344" y="26"/>
                  </a:lnTo>
                  <a:lnTo>
                    <a:pt x="382" y="14"/>
                  </a:lnTo>
                  <a:lnTo>
                    <a:pt x="424" y="6"/>
                  </a:lnTo>
                  <a:lnTo>
                    <a:pt x="468" y="2"/>
                  </a:lnTo>
                  <a:lnTo>
                    <a:pt x="516" y="0"/>
                  </a:lnTo>
                  <a:lnTo>
                    <a:pt x="568" y="2"/>
                  </a:lnTo>
                  <a:lnTo>
                    <a:pt x="618" y="8"/>
                  </a:lnTo>
                  <a:lnTo>
                    <a:pt x="668" y="18"/>
                  </a:lnTo>
                  <a:lnTo>
                    <a:pt x="716" y="30"/>
                  </a:lnTo>
                  <a:lnTo>
                    <a:pt x="762" y="44"/>
                  </a:lnTo>
                  <a:lnTo>
                    <a:pt x="806" y="62"/>
                  </a:lnTo>
                  <a:lnTo>
                    <a:pt x="848" y="82"/>
                  </a:lnTo>
                  <a:lnTo>
                    <a:pt x="886" y="104"/>
                  </a:lnTo>
                  <a:lnTo>
                    <a:pt x="760" y="306"/>
                  </a:lnTo>
                  <a:lnTo>
                    <a:pt x="728" y="290"/>
                  </a:lnTo>
                  <a:lnTo>
                    <a:pt x="698" y="276"/>
                  </a:lnTo>
                  <a:lnTo>
                    <a:pt x="666" y="264"/>
                  </a:lnTo>
                  <a:lnTo>
                    <a:pt x="636" y="254"/>
                  </a:lnTo>
                  <a:lnTo>
                    <a:pt x="604" y="246"/>
                  </a:lnTo>
                  <a:lnTo>
                    <a:pt x="574" y="242"/>
                  </a:lnTo>
                  <a:lnTo>
                    <a:pt x="544" y="238"/>
                  </a:lnTo>
                  <a:lnTo>
                    <a:pt x="514" y="238"/>
                  </a:lnTo>
                  <a:lnTo>
                    <a:pt x="490" y="238"/>
                  </a:lnTo>
                  <a:lnTo>
                    <a:pt x="468" y="242"/>
                  </a:lnTo>
                  <a:lnTo>
                    <a:pt x="448" y="250"/>
                  </a:lnTo>
                  <a:lnTo>
                    <a:pt x="432" y="258"/>
                  </a:lnTo>
                  <a:lnTo>
                    <a:pt x="420" y="270"/>
                  </a:lnTo>
                  <a:lnTo>
                    <a:pt x="410" y="282"/>
                  </a:lnTo>
                  <a:lnTo>
                    <a:pt x="406" y="298"/>
                  </a:lnTo>
                  <a:lnTo>
                    <a:pt x="404" y="312"/>
                  </a:lnTo>
                  <a:lnTo>
                    <a:pt x="404" y="322"/>
                  </a:lnTo>
                  <a:lnTo>
                    <a:pt x="406" y="330"/>
                  </a:lnTo>
                  <a:lnTo>
                    <a:pt x="410" y="338"/>
                  </a:lnTo>
                  <a:lnTo>
                    <a:pt x="416" y="346"/>
                  </a:lnTo>
                  <a:lnTo>
                    <a:pt x="422" y="352"/>
                  </a:lnTo>
                  <a:lnTo>
                    <a:pt x="430" y="358"/>
                  </a:lnTo>
                  <a:lnTo>
                    <a:pt x="448" y="370"/>
                  </a:lnTo>
                  <a:lnTo>
                    <a:pt x="472" y="380"/>
                  </a:lnTo>
                  <a:lnTo>
                    <a:pt x="498" y="390"/>
                  </a:lnTo>
                  <a:lnTo>
                    <a:pt x="560" y="410"/>
                  </a:lnTo>
                  <a:lnTo>
                    <a:pt x="606" y="426"/>
                  </a:lnTo>
                  <a:lnTo>
                    <a:pt x="652" y="444"/>
                  </a:lnTo>
                  <a:lnTo>
                    <a:pt x="676" y="454"/>
                  </a:lnTo>
                  <a:lnTo>
                    <a:pt x="698" y="466"/>
                  </a:lnTo>
                  <a:lnTo>
                    <a:pt x="718" y="478"/>
                  </a:lnTo>
                  <a:lnTo>
                    <a:pt x="738" y="494"/>
                  </a:lnTo>
                  <a:lnTo>
                    <a:pt x="756" y="510"/>
                  </a:lnTo>
                  <a:lnTo>
                    <a:pt x="774" y="528"/>
                  </a:lnTo>
                  <a:lnTo>
                    <a:pt x="788" y="550"/>
                  </a:lnTo>
                  <a:lnTo>
                    <a:pt x="802" y="572"/>
                  </a:lnTo>
                  <a:lnTo>
                    <a:pt x="812" y="600"/>
                  </a:lnTo>
                  <a:lnTo>
                    <a:pt x="820" y="628"/>
                  </a:lnTo>
                  <a:lnTo>
                    <a:pt x="824" y="660"/>
                  </a:lnTo>
                  <a:lnTo>
                    <a:pt x="826" y="696"/>
                  </a:lnTo>
                  <a:lnTo>
                    <a:pt x="824" y="730"/>
                  </a:lnTo>
                  <a:lnTo>
                    <a:pt x="820" y="764"/>
                  </a:lnTo>
                  <a:lnTo>
                    <a:pt x="812" y="796"/>
                  </a:lnTo>
                  <a:lnTo>
                    <a:pt x="800" y="828"/>
                  </a:lnTo>
                  <a:lnTo>
                    <a:pt x="786" y="858"/>
                  </a:lnTo>
                  <a:lnTo>
                    <a:pt x="768" y="886"/>
                  </a:lnTo>
                  <a:lnTo>
                    <a:pt x="746" y="912"/>
                  </a:lnTo>
                  <a:lnTo>
                    <a:pt x="722" y="936"/>
                  </a:lnTo>
                  <a:lnTo>
                    <a:pt x="694" y="956"/>
                  </a:lnTo>
                  <a:lnTo>
                    <a:pt x="662" y="976"/>
                  </a:lnTo>
                  <a:lnTo>
                    <a:pt x="626" y="992"/>
                  </a:lnTo>
                  <a:lnTo>
                    <a:pt x="588" y="1006"/>
                  </a:lnTo>
                  <a:lnTo>
                    <a:pt x="546" y="1018"/>
                  </a:lnTo>
                  <a:lnTo>
                    <a:pt x="502" y="1026"/>
                  </a:lnTo>
                  <a:lnTo>
                    <a:pt x="452" y="1032"/>
                  </a:lnTo>
                  <a:lnTo>
                    <a:pt x="400" y="1032"/>
                  </a:lnTo>
                  <a:lnTo>
                    <a:pt x="372" y="1032"/>
                  </a:lnTo>
                  <a:lnTo>
                    <a:pt x="342" y="1030"/>
                  </a:lnTo>
                  <a:lnTo>
                    <a:pt x="314" y="1026"/>
                  </a:lnTo>
                  <a:lnTo>
                    <a:pt x="286" y="1022"/>
                  </a:lnTo>
                  <a:lnTo>
                    <a:pt x="230" y="1008"/>
                  </a:lnTo>
                  <a:lnTo>
                    <a:pt x="176" y="992"/>
                  </a:lnTo>
                  <a:lnTo>
                    <a:pt x="126" y="970"/>
                  </a:lnTo>
                  <a:lnTo>
                    <a:pt x="78" y="948"/>
                  </a:lnTo>
                  <a:lnTo>
                    <a:pt x="36" y="922"/>
                  </a:lnTo>
                  <a:lnTo>
                    <a:pt x="0" y="896"/>
                  </a:lnTo>
                  <a:lnTo>
                    <a:pt x="148" y="7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3"/>
            <p:cNvSpPr>
              <a:spLocks noEditPoints="1"/>
            </p:cNvSpPr>
            <p:nvPr/>
          </p:nvSpPr>
          <p:spPr bwMode="auto">
            <a:xfrm>
              <a:off x="2070894" y="2756694"/>
              <a:ext cx="1281906" cy="746654"/>
            </a:xfrm>
            <a:custGeom>
              <a:avLst/>
              <a:gdLst>
                <a:gd name="T0" fmla="*/ 218899 w 1710"/>
                <a:gd name="T1" fmla="*/ 574234 h 996"/>
                <a:gd name="T2" fmla="*/ 184415 w 1710"/>
                <a:gd name="T3" fmla="*/ 560740 h 996"/>
                <a:gd name="T4" fmla="*/ 167922 w 1710"/>
                <a:gd name="T5" fmla="*/ 533753 h 996"/>
                <a:gd name="T6" fmla="*/ 166423 w 1710"/>
                <a:gd name="T7" fmla="*/ 511263 h 996"/>
                <a:gd name="T8" fmla="*/ 179917 w 1710"/>
                <a:gd name="T9" fmla="*/ 484276 h 996"/>
                <a:gd name="T10" fmla="*/ 203906 w 1710"/>
                <a:gd name="T11" fmla="*/ 463285 h 996"/>
                <a:gd name="T12" fmla="*/ 259380 w 1710"/>
                <a:gd name="T13" fmla="*/ 506765 h 996"/>
                <a:gd name="T14" fmla="*/ 289366 w 1710"/>
                <a:gd name="T15" fmla="*/ 562239 h 996"/>
                <a:gd name="T16" fmla="*/ 232392 w 1710"/>
                <a:gd name="T17" fmla="*/ 574234 h 996"/>
                <a:gd name="T18" fmla="*/ 803628 w 1710"/>
                <a:gd name="T19" fmla="*/ 289366 h 996"/>
                <a:gd name="T20" fmla="*/ 572735 w 1710"/>
                <a:gd name="T21" fmla="*/ 410810 h 996"/>
                <a:gd name="T22" fmla="*/ 370328 w 1710"/>
                <a:gd name="T23" fmla="*/ 395817 h 996"/>
                <a:gd name="T24" fmla="*/ 292365 w 1710"/>
                <a:gd name="T25" fmla="*/ 307358 h 996"/>
                <a:gd name="T26" fmla="*/ 274373 w 1710"/>
                <a:gd name="T27" fmla="*/ 275872 h 996"/>
                <a:gd name="T28" fmla="*/ 271374 w 1710"/>
                <a:gd name="T29" fmla="*/ 259380 h 996"/>
                <a:gd name="T30" fmla="*/ 275872 w 1710"/>
                <a:gd name="T31" fmla="*/ 242887 h 996"/>
                <a:gd name="T32" fmla="*/ 287867 w 1710"/>
                <a:gd name="T33" fmla="*/ 232392 h 996"/>
                <a:gd name="T34" fmla="*/ 301360 w 1710"/>
                <a:gd name="T35" fmla="*/ 229394 h 996"/>
                <a:gd name="T36" fmla="*/ 331346 w 1710"/>
                <a:gd name="T37" fmla="*/ 238390 h 996"/>
                <a:gd name="T38" fmla="*/ 374826 w 1710"/>
                <a:gd name="T39" fmla="*/ 274373 h 996"/>
                <a:gd name="T40" fmla="*/ 473780 w 1710"/>
                <a:gd name="T41" fmla="*/ 170921 h 996"/>
                <a:gd name="T42" fmla="*/ 412309 w 1710"/>
                <a:gd name="T43" fmla="*/ 124442 h 996"/>
                <a:gd name="T44" fmla="*/ 358334 w 1710"/>
                <a:gd name="T45" fmla="*/ 103452 h 996"/>
                <a:gd name="T46" fmla="*/ 310356 w 1710"/>
                <a:gd name="T47" fmla="*/ 95956 h 996"/>
                <a:gd name="T48" fmla="*/ 275872 w 1710"/>
                <a:gd name="T49" fmla="*/ 95956 h 996"/>
                <a:gd name="T50" fmla="*/ 224896 w 1710"/>
                <a:gd name="T51" fmla="*/ 106451 h 996"/>
                <a:gd name="T52" fmla="*/ 178417 w 1710"/>
                <a:gd name="T53" fmla="*/ 127441 h 996"/>
                <a:gd name="T54" fmla="*/ 140935 w 1710"/>
                <a:gd name="T55" fmla="*/ 160426 h 996"/>
                <a:gd name="T56" fmla="*/ 115447 w 1710"/>
                <a:gd name="T57" fmla="*/ 202406 h 996"/>
                <a:gd name="T58" fmla="*/ 106451 w 1710"/>
                <a:gd name="T59" fmla="*/ 254882 h 996"/>
                <a:gd name="T60" fmla="*/ 107950 w 1710"/>
                <a:gd name="T61" fmla="*/ 281869 h 996"/>
                <a:gd name="T62" fmla="*/ 124442 w 1710"/>
                <a:gd name="T63" fmla="*/ 335844 h 996"/>
                <a:gd name="T64" fmla="*/ 122943 w 1710"/>
                <a:gd name="T65" fmla="*/ 368829 h 996"/>
                <a:gd name="T66" fmla="*/ 82462 w 1710"/>
                <a:gd name="T67" fmla="*/ 392818 h 996"/>
                <a:gd name="T68" fmla="*/ 47978 w 1710"/>
                <a:gd name="T69" fmla="*/ 424303 h 996"/>
                <a:gd name="T70" fmla="*/ 22490 w 1710"/>
                <a:gd name="T71" fmla="*/ 460287 h 996"/>
                <a:gd name="T72" fmla="*/ 5997 w 1710"/>
                <a:gd name="T73" fmla="*/ 500768 h 996"/>
                <a:gd name="T74" fmla="*/ 0 w 1710"/>
                <a:gd name="T75" fmla="*/ 545747 h 996"/>
                <a:gd name="T76" fmla="*/ 4498 w 1710"/>
                <a:gd name="T77" fmla="*/ 580231 h 996"/>
                <a:gd name="T78" fmla="*/ 23989 w 1710"/>
                <a:gd name="T79" fmla="*/ 628209 h 996"/>
                <a:gd name="T80" fmla="*/ 56974 w 1710"/>
                <a:gd name="T81" fmla="*/ 667191 h 996"/>
                <a:gd name="T82" fmla="*/ 104951 w 1710"/>
                <a:gd name="T83" fmla="*/ 695678 h 996"/>
                <a:gd name="T84" fmla="*/ 163424 w 1710"/>
                <a:gd name="T85" fmla="*/ 712170 h 996"/>
                <a:gd name="T86" fmla="*/ 208403 w 1710"/>
                <a:gd name="T87" fmla="*/ 715169 h 996"/>
                <a:gd name="T88" fmla="*/ 281869 w 1710"/>
                <a:gd name="T89" fmla="*/ 706173 h 996"/>
                <a:gd name="T90" fmla="*/ 361333 w 1710"/>
                <a:gd name="T91" fmla="*/ 682184 h 996"/>
                <a:gd name="T92" fmla="*/ 539750 w 1710"/>
                <a:gd name="T93" fmla="*/ 590726 h 996"/>
                <a:gd name="T94" fmla="*/ 772142 w 1710"/>
                <a:gd name="T95" fmla="*/ 467783 h 996"/>
                <a:gd name="T96" fmla="*/ 1149967 w 1710"/>
                <a:gd name="T97" fmla="*/ 746654 h 9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10" h="996">
                  <a:moveTo>
                    <a:pt x="310" y="766"/>
                  </a:moveTo>
                  <a:lnTo>
                    <a:pt x="310" y="766"/>
                  </a:lnTo>
                  <a:lnTo>
                    <a:pt x="292" y="766"/>
                  </a:lnTo>
                  <a:lnTo>
                    <a:pt x="274" y="762"/>
                  </a:lnTo>
                  <a:lnTo>
                    <a:pt x="258" y="756"/>
                  </a:lnTo>
                  <a:lnTo>
                    <a:pt x="246" y="748"/>
                  </a:lnTo>
                  <a:lnTo>
                    <a:pt x="236" y="738"/>
                  </a:lnTo>
                  <a:lnTo>
                    <a:pt x="228" y="726"/>
                  </a:lnTo>
                  <a:lnTo>
                    <a:pt x="224" y="712"/>
                  </a:lnTo>
                  <a:lnTo>
                    <a:pt x="222" y="696"/>
                  </a:lnTo>
                  <a:lnTo>
                    <a:pt x="222" y="682"/>
                  </a:lnTo>
                  <a:lnTo>
                    <a:pt x="226" y="668"/>
                  </a:lnTo>
                  <a:lnTo>
                    <a:pt x="232" y="656"/>
                  </a:lnTo>
                  <a:lnTo>
                    <a:pt x="240" y="646"/>
                  </a:lnTo>
                  <a:lnTo>
                    <a:pt x="250" y="636"/>
                  </a:lnTo>
                  <a:lnTo>
                    <a:pt x="260" y="626"/>
                  </a:lnTo>
                  <a:lnTo>
                    <a:pt x="272" y="618"/>
                  </a:lnTo>
                  <a:lnTo>
                    <a:pt x="286" y="610"/>
                  </a:lnTo>
                  <a:lnTo>
                    <a:pt x="346" y="676"/>
                  </a:lnTo>
                  <a:lnTo>
                    <a:pt x="410" y="738"/>
                  </a:lnTo>
                  <a:lnTo>
                    <a:pt x="386" y="750"/>
                  </a:lnTo>
                  <a:lnTo>
                    <a:pt x="360" y="760"/>
                  </a:lnTo>
                  <a:lnTo>
                    <a:pt x="336" y="764"/>
                  </a:lnTo>
                  <a:lnTo>
                    <a:pt x="310" y="766"/>
                  </a:lnTo>
                  <a:close/>
                  <a:moveTo>
                    <a:pt x="1432" y="0"/>
                  </a:moveTo>
                  <a:lnTo>
                    <a:pt x="1392" y="216"/>
                  </a:lnTo>
                  <a:lnTo>
                    <a:pt x="1072" y="386"/>
                  </a:lnTo>
                  <a:lnTo>
                    <a:pt x="1140" y="0"/>
                  </a:lnTo>
                  <a:lnTo>
                    <a:pt x="860" y="0"/>
                  </a:lnTo>
                  <a:lnTo>
                    <a:pt x="764" y="548"/>
                  </a:lnTo>
                  <a:lnTo>
                    <a:pt x="596" y="636"/>
                  </a:lnTo>
                  <a:lnTo>
                    <a:pt x="494" y="528"/>
                  </a:lnTo>
                  <a:lnTo>
                    <a:pt x="408" y="432"/>
                  </a:lnTo>
                  <a:lnTo>
                    <a:pt x="390" y="410"/>
                  </a:lnTo>
                  <a:lnTo>
                    <a:pt x="374" y="388"/>
                  </a:lnTo>
                  <a:lnTo>
                    <a:pt x="370" y="378"/>
                  </a:lnTo>
                  <a:lnTo>
                    <a:pt x="366" y="368"/>
                  </a:lnTo>
                  <a:lnTo>
                    <a:pt x="362" y="356"/>
                  </a:lnTo>
                  <a:lnTo>
                    <a:pt x="362" y="346"/>
                  </a:lnTo>
                  <a:lnTo>
                    <a:pt x="362" y="338"/>
                  </a:lnTo>
                  <a:lnTo>
                    <a:pt x="364" y="332"/>
                  </a:lnTo>
                  <a:lnTo>
                    <a:pt x="368" y="324"/>
                  </a:lnTo>
                  <a:lnTo>
                    <a:pt x="372" y="318"/>
                  </a:lnTo>
                  <a:lnTo>
                    <a:pt x="378" y="314"/>
                  </a:lnTo>
                  <a:lnTo>
                    <a:pt x="384" y="310"/>
                  </a:lnTo>
                  <a:lnTo>
                    <a:pt x="392" y="308"/>
                  </a:lnTo>
                  <a:lnTo>
                    <a:pt x="402" y="306"/>
                  </a:lnTo>
                  <a:lnTo>
                    <a:pt x="416" y="308"/>
                  </a:lnTo>
                  <a:lnTo>
                    <a:pt x="430" y="312"/>
                  </a:lnTo>
                  <a:lnTo>
                    <a:pt x="442" y="318"/>
                  </a:lnTo>
                  <a:lnTo>
                    <a:pt x="456" y="326"/>
                  </a:lnTo>
                  <a:lnTo>
                    <a:pt x="480" y="346"/>
                  </a:lnTo>
                  <a:lnTo>
                    <a:pt x="500" y="366"/>
                  </a:lnTo>
                  <a:lnTo>
                    <a:pt x="652" y="252"/>
                  </a:lnTo>
                  <a:lnTo>
                    <a:pt x="632" y="228"/>
                  </a:lnTo>
                  <a:lnTo>
                    <a:pt x="608" y="206"/>
                  </a:lnTo>
                  <a:lnTo>
                    <a:pt x="580" y="186"/>
                  </a:lnTo>
                  <a:lnTo>
                    <a:pt x="550" y="166"/>
                  </a:lnTo>
                  <a:lnTo>
                    <a:pt x="516" y="150"/>
                  </a:lnTo>
                  <a:lnTo>
                    <a:pt x="498" y="144"/>
                  </a:lnTo>
                  <a:lnTo>
                    <a:pt x="478" y="138"/>
                  </a:lnTo>
                  <a:lnTo>
                    <a:pt x="458" y="134"/>
                  </a:lnTo>
                  <a:lnTo>
                    <a:pt x="436" y="130"/>
                  </a:lnTo>
                  <a:lnTo>
                    <a:pt x="414" y="128"/>
                  </a:lnTo>
                  <a:lnTo>
                    <a:pt x="392" y="128"/>
                  </a:lnTo>
                  <a:lnTo>
                    <a:pt x="368" y="128"/>
                  </a:lnTo>
                  <a:lnTo>
                    <a:pt x="344" y="132"/>
                  </a:lnTo>
                  <a:lnTo>
                    <a:pt x="322" y="136"/>
                  </a:lnTo>
                  <a:lnTo>
                    <a:pt x="300" y="142"/>
                  </a:lnTo>
                  <a:lnTo>
                    <a:pt x="278" y="150"/>
                  </a:lnTo>
                  <a:lnTo>
                    <a:pt x="258" y="160"/>
                  </a:lnTo>
                  <a:lnTo>
                    <a:pt x="238" y="170"/>
                  </a:lnTo>
                  <a:lnTo>
                    <a:pt x="220" y="184"/>
                  </a:lnTo>
                  <a:lnTo>
                    <a:pt x="202" y="198"/>
                  </a:lnTo>
                  <a:lnTo>
                    <a:pt x="188" y="214"/>
                  </a:lnTo>
                  <a:lnTo>
                    <a:pt x="174" y="230"/>
                  </a:lnTo>
                  <a:lnTo>
                    <a:pt x="164" y="250"/>
                  </a:lnTo>
                  <a:lnTo>
                    <a:pt x="154" y="270"/>
                  </a:lnTo>
                  <a:lnTo>
                    <a:pt x="148" y="292"/>
                  </a:lnTo>
                  <a:lnTo>
                    <a:pt x="144" y="314"/>
                  </a:lnTo>
                  <a:lnTo>
                    <a:pt x="142" y="340"/>
                  </a:lnTo>
                  <a:lnTo>
                    <a:pt x="142" y="358"/>
                  </a:lnTo>
                  <a:lnTo>
                    <a:pt x="144" y="376"/>
                  </a:lnTo>
                  <a:lnTo>
                    <a:pt x="148" y="394"/>
                  </a:lnTo>
                  <a:lnTo>
                    <a:pt x="152" y="412"/>
                  </a:lnTo>
                  <a:lnTo>
                    <a:pt x="166" y="448"/>
                  </a:lnTo>
                  <a:lnTo>
                    <a:pt x="184" y="482"/>
                  </a:lnTo>
                  <a:lnTo>
                    <a:pt x="164" y="492"/>
                  </a:lnTo>
                  <a:lnTo>
                    <a:pt x="144" y="502"/>
                  </a:lnTo>
                  <a:lnTo>
                    <a:pt x="126" y="512"/>
                  </a:lnTo>
                  <a:lnTo>
                    <a:pt x="110" y="524"/>
                  </a:lnTo>
                  <a:lnTo>
                    <a:pt x="94" y="538"/>
                  </a:lnTo>
                  <a:lnTo>
                    <a:pt x="78" y="550"/>
                  </a:lnTo>
                  <a:lnTo>
                    <a:pt x="64" y="566"/>
                  </a:lnTo>
                  <a:lnTo>
                    <a:pt x="52" y="580"/>
                  </a:lnTo>
                  <a:lnTo>
                    <a:pt x="40" y="596"/>
                  </a:lnTo>
                  <a:lnTo>
                    <a:pt x="30" y="614"/>
                  </a:lnTo>
                  <a:lnTo>
                    <a:pt x="22" y="630"/>
                  </a:lnTo>
                  <a:lnTo>
                    <a:pt x="14" y="650"/>
                  </a:lnTo>
                  <a:lnTo>
                    <a:pt x="8" y="668"/>
                  </a:lnTo>
                  <a:lnTo>
                    <a:pt x="4" y="688"/>
                  </a:lnTo>
                  <a:lnTo>
                    <a:pt x="2" y="708"/>
                  </a:lnTo>
                  <a:lnTo>
                    <a:pt x="0" y="728"/>
                  </a:lnTo>
                  <a:lnTo>
                    <a:pt x="2" y="752"/>
                  </a:lnTo>
                  <a:lnTo>
                    <a:pt x="6" y="774"/>
                  </a:lnTo>
                  <a:lnTo>
                    <a:pt x="12" y="796"/>
                  </a:lnTo>
                  <a:lnTo>
                    <a:pt x="20" y="818"/>
                  </a:lnTo>
                  <a:lnTo>
                    <a:pt x="32" y="838"/>
                  </a:lnTo>
                  <a:lnTo>
                    <a:pt x="44" y="856"/>
                  </a:lnTo>
                  <a:lnTo>
                    <a:pt x="60" y="874"/>
                  </a:lnTo>
                  <a:lnTo>
                    <a:pt x="76" y="890"/>
                  </a:lnTo>
                  <a:lnTo>
                    <a:pt x="96" y="904"/>
                  </a:lnTo>
                  <a:lnTo>
                    <a:pt x="116" y="916"/>
                  </a:lnTo>
                  <a:lnTo>
                    <a:pt x="140" y="928"/>
                  </a:lnTo>
                  <a:lnTo>
                    <a:pt x="164" y="938"/>
                  </a:lnTo>
                  <a:lnTo>
                    <a:pt x="190" y="944"/>
                  </a:lnTo>
                  <a:lnTo>
                    <a:pt x="218" y="950"/>
                  </a:lnTo>
                  <a:lnTo>
                    <a:pt x="248" y="954"/>
                  </a:lnTo>
                  <a:lnTo>
                    <a:pt x="278" y="954"/>
                  </a:lnTo>
                  <a:lnTo>
                    <a:pt x="310" y="952"/>
                  </a:lnTo>
                  <a:lnTo>
                    <a:pt x="342" y="948"/>
                  </a:lnTo>
                  <a:lnTo>
                    <a:pt x="376" y="942"/>
                  </a:lnTo>
                  <a:lnTo>
                    <a:pt x="412" y="934"/>
                  </a:lnTo>
                  <a:lnTo>
                    <a:pt x="448" y="922"/>
                  </a:lnTo>
                  <a:lnTo>
                    <a:pt x="482" y="910"/>
                  </a:lnTo>
                  <a:lnTo>
                    <a:pt x="516" y="894"/>
                  </a:lnTo>
                  <a:lnTo>
                    <a:pt x="548" y="878"/>
                  </a:lnTo>
                  <a:lnTo>
                    <a:pt x="720" y="788"/>
                  </a:lnTo>
                  <a:lnTo>
                    <a:pt x="684" y="996"/>
                  </a:lnTo>
                  <a:lnTo>
                    <a:pt x="964" y="996"/>
                  </a:lnTo>
                  <a:lnTo>
                    <a:pt x="1030" y="624"/>
                  </a:lnTo>
                  <a:lnTo>
                    <a:pt x="1350" y="456"/>
                  </a:lnTo>
                  <a:lnTo>
                    <a:pt x="1254" y="996"/>
                  </a:lnTo>
                  <a:lnTo>
                    <a:pt x="1534" y="996"/>
                  </a:lnTo>
                  <a:lnTo>
                    <a:pt x="1710" y="0"/>
                  </a:lnTo>
                  <a:lnTo>
                    <a:pt x="14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520" y="4261065"/>
            <a:ext cx="5802755" cy="1237527"/>
          </a:xfrm>
        </p:spPr>
        <p:txBody>
          <a:bodyPr/>
          <a:lstStyle/>
          <a:p>
            <a:r>
              <a:rPr lang="en-US" sz="2000" dirty="0" smtClean="0"/>
              <a:t>Transit feasibility study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Recommendations and Service options</a:t>
            </a:r>
            <a:endParaRPr lang="en-US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5096" y="5612594"/>
            <a:ext cx="5893863" cy="565701"/>
          </a:xfrm>
        </p:spPr>
        <p:txBody>
          <a:bodyPr/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14, 2016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685800" y="547951"/>
            <a:ext cx="1582580" cy="1582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567212"/>
            <a:ext cx="1582581" cy="15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3733800" y="0"/>
            <a:ext cx="8458200" cy="653796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10" y="0"/>
            <a:ext cx="8460890" cy="65379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Service Options: Non-Fixed Route Service Areas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i="0" dirty="0" smtClean="0"/>
              <a:t>Survey and Public Meeting Results</a:t>
            </a:r>
          </a:p>
          <a:p>
            <a:r>
              <a:rPr lang="en-US" sz="2000" i="0" dirty="0" smtClean="0"/>
              <a:t>Latent Demand/Propensity</a:t>
            </a:r>
          </a:p>
          <a:p>
            <a:r>
              <a:rPr lang="en-US" sz="2000" i="0" dirty="0" smtClean="0"/>
              <a:t>Existing Conditions Analysis</a:t>
            </a:r>
          </a:p>
          <a:p>
            <a:endParaRPr lang="en-US" sz="2000" i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201034" y="4160750"/>
            <a:ext cx="3531421" cy="228720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en-US" sz="2200" dirty="0" smtClean="0"/>
              <a:t>Insufficient densities to warrant traditional fixed route service.</a:t>
            </a:r>
          </a:p>
          <a:p>
            <a:pPr>
              <a:spcAft>
                <a:spcPts val="0"/>
              </a:spcAft>
            </a:pPr>
            <a:r>
              <a:rPr lang="en-US" sz="2200" dirty="0" smtClean="0"/>
              <a:t>Requires additional analysis and outreach to identify service strategies.</a:t>
            </a:r>
          </a:p>
          <a:p>
            <a:pPr lvl="1"/>
            <a:r>
              <a:rPr lang="en-US" sz="1900" dirty="0" smtClean="0"/>
              <a:t>DRS, Carpools, Shuttles, Etc.</a:t>
            </a:r>
            <a:endParaRPr lang="en-US" sz="1900" dirty="0"/>
          </a:p>
          <a:p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7753611" y="1954216"/>
            <a:ext cx="2232692" cy="1089609"/>
          </a:xfrm>
          <a:prstGeom prst="ellipse">
            <a:avLst/>
          </a:prstGeom>
          <a:noFill/>
          <a:ln w="444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8692" y="2281980"/>
            <a:ext cx="2232692" cy="1089609"/>
          </a:xfrm>
          <a:prstGeom prst="ellipse">
            <a:avLst/>
          </a:prstGeom>
          <a:noFill/>
          <a:ln w="444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3733800" y="0"/>
            <a:ext cx="8458200" cy="65379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Mid-Term: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Atlanta Highway /Caterpillar Flexible Service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2380" y="2095500"/>
            <a:ext cx="3342678" cy="1701800"/>
          </a:xfrm>
        </p:spPr>
        <p:txBody>
          <a:bodyPr/>
          <a:lstStyle/>
          <a:p>
            <a:r>
              <a:rPr lang="en-US" sz="2000" dirty="0"/>
              <a:t>Existing Conditions Analysis</a:t>
            </a:r>
          </a:p>
          <a:p>
            <a:r>
              <a:rPr lang="en-US" sz="2000" dirty="0"/>
              <a:t>Ridership surveys</a:t>
            </a:r>
          </a:p>
          <a:p>
            <a:r>
              <a:rPr lang="en-US" sz="2000" dirty="0" smtClean="0"/>
              <a:t>Public/Stakeholder input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Growing population and employment density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Flexible pre-scheduled service within 1 mile of route and/or Demand Response van service</a:t>
            </a:r>
          </a:p>
          <a:p>
            <a:pPr lvl="1">
              <a:spcBef>
                <a:spcPts val="600"/>
              </a:spcBef>
            </a:pPr>
            <a:endParaRPr lang="en-US" sz="1700" dirty="0" smtClean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7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3733800" y="0"/>
            <a:ext cx="8458200" cy="65379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Mid-Term: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Eastside Hancock Industrial Park Flexible Service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2380" y="2095500"/>
            <a:ext cx="3342678" cy="1701800"/>
          </a:xfrm>
        </p:spPr>
        <p:txBody>
          <a:bodyPr/>
          <a:lstStyle/>
          <a:p>
            <a:r>
              <a:rPr lang="en-US" sz="2000" dirty="0"/>
              <a:t>Existing Conditions Analysis</a:t>
            </a:r>
          </a:p>
          <a:p>
            <a:r>
              <a:rPr lang="en-US" sz="2000" dirty="0"/>
              <a:t>Ridership surveys</a:t>
            </a:r>
          </a:p>
          <a:p>
            <a:r>
              <a:rPr lang="en-US" sz="2000" dirty="0" smtClean="0"/>
              <a:t>Public/Stakeholder input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202379" y="4050098"/>
            <a:ext cx="3531421" cy="228720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Growing population and employment density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Flexible pre-scheduled service within 1 mile of route and/or Demand Response van service</a:t>
            </a:r>
          </a:p>
          <a:p>
            <a:pPr>
              <a:spcBef>
                <a:spcPts val="600"/>
              </a:spcBef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649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503" y="95497"/>
            <a:ext cx="9134592" cy="930275"/>
          </a:xfrm>
        </p:spPr>
        <p:txBody>
          <a:bodyPr/>
          <a:lstStyle/>
          <a:p>
            <a:r>
              <a:rPr lang="en-US" sz="2800" b="1" dirty="0"/>
              <a:t>Non-Fixed Route Service Areas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57093" y="1303591"/>
            <a:ext cx="10496037" cy="5004004"/>
          </a:xfrm>
        </p:spPr>
        <p:txBody>
          <a:bodyPr>
            <a:normAutofit/>
          </a:bodyPr>
          <a:lstStyle/>
          <a:p>
            <a:pPr marL="234950" lvl="1" indent="0">
              <a:buNone/>
            </a:pPr>
            <a:endParaRPr lang="en-US" sz="1400" dirty="0" smtClean="0"/>
          </a:p>
          <a:p>
            <a:pPr marL="344488" lvl="1" indent="0">
              <a:spcBef>
                <a:spcPts val="600"/>
              </a:spcBef>
              <a:spcAft>
                <a:spcPts val="720"/>
              </a:spcAft>
              <a:buNone/>
            </a:pPr>
            <a:r>
              <a:rPr lang="en-US" sz="2000" dirty="0" smtClean="0"/>
              <a:t>Service options from vanpool to non-ADA demand response</a:t>
            </a:r>
          </a:p>
          <a:p>
            <a:pPr marL="344488" lvl="1" indent="0">
              <a:spcBef>
                <a:spcPts val="600"/>
              </a:spcBef>
              <a:spcAft>
                <a:spcPts val="720"/>
              </a:spcAft>
              <a:buNone/>
            </a:pPr>
            <a:endParaRPr lang="en-US" sz="2000" dirty="0" smtClean="0"/>
          </a:p>
          <a:p>
            <a:pPr marL="973137" lvl="2" indent="-342900">
              <a:spcBef>
                <a:spcPts val="600"/>
              </a:spcBef>
              <a:spcAft>
                <a:spcPts val="720"/>
              </a:spcAft>
            </a:pPr>
            <a:r>
              <a:rPr lang="en-US" sz="2000" dirty="0" smtClean="0"/>
              <a:t>Vanpool - $</a:t>
            </a:r>
            <a:r>
              <a:rPr lang="en-US" sz="2000" dirty="0" smtClean="0"/>
              <a:t>50,000/year </a:t>
            </a:r>
            <a:r>
              <a:rPr lang="en-US" sz="2000" dirty="0" smtClean="0"/>
              <a:t>operating plus vehicle </a:t>
            </a:r>
          </a:p>
          <a:p>
            <a:pPr marL="1593849" lvl="3">
              <a:spcBef>
                <a:spcPts val="600"/>
              </a:spcBef>
            </a:pPr>
            <a:r>
              <a:rPr lang="en-US" sz="2000" dirty="0" smtClean="0"/>
              <a:t>May require multiple vanpools to serve areas</a:t>
            </a:r>
          </a:p>
          <a:p>
            <a:pPr marL="1250949" lvl="3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973137" lvl="2" indent="-342900">
              <a:spcBef>
                <a:spcPts val="600"/>
              </a:spcBef>
              <a:spcAft>
                <a:spcPts val="720"/>
              </a:spcAft>
            </a:pPr>
            <a:r>
              <a:rPr lang="en-US" sz="2000" dirty="0" smtClean="0"/>
              <a:t>Non-ADA demand response – </a:t>
            </a:r>
            <a:r>
              <a:rPr lang="en-US" sz="2000" dirty="0" smtClean="0"/>
              <a:t>$</a:t>
            </a:r>
            <a:r>
              <a:rPr lang="en-US" sz="2000" dirty="0" smtClean="0"/>
              <a:t>150,000</a:t>
            </a:r>
            <a:r>
              <a:rPr lang="en-US" sz="2000" dirty="0"/>
              <a:t> </a:t>
            </a:r>
            <a:r>
              <a:rPr lang="en-US" sz="2000" dirty="0" smtClean="0"/>
              <a:t>vehicle</a:t>
            </a:r>
            <a:endParaRPr lang="en-US" sz="2000" dirty="0" smtClean="0"/>
          </a:p>
          <a:p>
            <a:pPr marL="1593849" lvl="3">
              <a:spcBef>
                <a:spcPts val="600"/>
              </a:spcBef>
            </a:pPr>
            <a:r>
              <a:rPr lang="en-US" sz="2000" dirty="0" smtClean="0"/>
              <a:t>Based on current DR fully-allocated costs</a:t>
            </a:r>
          </a:p>
          <a:p>
            <a:pPr marL="1593849" lvl="3">
              <a:spcBef>
                <a:spcPts val="600"/>
              </a:spcBef>
            </a:pPr>
            <a:endParaRPr lang="en-US" sz="2000" dirty="0"/>
          </a:p>
          <a:p>
            <a:pPr marL="973137" lvl="2" indent="-342900">
              <a:spcBef>
                <a:spcPts val="600"/>
              </a:spcBef>
              <a:spcAft>
                <a:spcPts val="720"/>
              </a:spcAft>
            </a:pPr>
            <a:r>
              <a:rPr lang="en-US" sz="2000" dirty="0"/>
              <a:t>T</a:t>
            </a:r>
            <a:r>
              <a:rPr lang="en-US" sz="2000" dirty="0" smtClean="0"/>
              <a:t>urn-key operations currently available</a:t>
            </a:r>
          </a:p>
          <a:p>
            <a:pPr marL="1593849" lvl="3">
              <a:spcBef>
                <a:spcPts val="600"/>
              </a:spcBef>
            </a:pPr>
            <a:r>
              <a:rPr lang="en-US" sz="2000" dirty="0" smtClean="0"/>
              <a:t>Service can be funded by Users</a:t>
            </a:r>
          </a:p>
          <a:p>
            <a:pPr marL="1593849" lvl="3">
              <a:spcBef>
                <a:spcPts val="600"/>
              </a:spcBef>
            </a:pPr>
            <a:r>
              <a:rPr lang="en-US" sz="2000" dirty="0" smtClean="0"/>
              <a:t>Schedule Determined by Users</a:t>
            </a:r>
          </a:p>
          <a:p>
            <a:pPr marL="1365249" lvl="3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234950" lvl="1" indent="0">
              <a:buNone/>
            </a:pP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8156"/>
            <a:ext cx="11999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://key-transportation.com/wp-content/uploads/2015/02/vehicle_class_c-cutaway_b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17" y="3957637"/>
            <a:ext cx="4368924" cy="29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Image result for passenger v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www.abcautocenterhawaii.net/wp-content/images/passenger-van-ren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88" y="1201206"/>
            <a:ext cx="3985053" cy="26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0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6278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772" y="1051586"/>
            <a:ext cx="6237169" cy="1297282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4068" y="6293922"/>
            <a:ext cx="45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856" y="-4470"/>
            <a:ext cx="10972800" cy="930275"/>
          </a:xfrm>
        </p:spPr>
        <p:txBody>
          <a:bodyPr/>
          <a:lstStyle/>
          <a:p>
            <a:r>
              <a:rPr lang="en-US" dirty="0" smtClean="0"/>
              <a:t>Study Purpose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6664" y="1150634"/>
            <a:ext cx="7983665" cy="5024698"/>
          </a:xfrm>
        </p:spPr>
        <p:txBody>
          <a:bodyPr/>
          <a:lstStyle/>
          <a:p>
            <a:r>
              <a:rPr lang="en-US" sz="2800" b="1" dirty="0" smtClean="0"/>
              <a:t>Help Transit Decision Makers: </a:t>
            </a:r>
          </a:p>
          <a:p>
            <a:pPr lvl="1"/>
            <a:r>
              <a:rPr lang="en-US" dirty="0"/>
              <a:t>Determine </a:t>
            </a:r>
            <a:r>
              <a:rPr lang="en-US" dirty="0" smtClean="0"/>
              <a:t>Ways </a:t>
            </a:r>
            <a:r>
              <a:rPr lang="en-US" dirty="0"/>
              <a:t>to </a:t>
            </a:r>
            <a:r>
              <a:rPr lang="en-US" dirty="0" smtClean="0"/>
              <a:t>Improve Multimodal Programs </a:t>
            </a:r>
            <a:endParaRPr lang="en-US" sz="1800" dirty="0"/>
          </a:p>
          <a:p>
            <a:pPr lvl="1"/>
            <a:r>
              <a:rPr lang="en-US" dirty="0"/>
              <a:t>Identify </a:t>
            </a:r>
            <a:r>
              <a:rPr lang="en-US" dirty="0" smtClean="0"/>
              <a:t>Near-term Funding Opportunities </a:t>
            </a:r>
          </a:p>
          <a:p>
            <a:pPr lvl="1"/>
            <a:r>
              <a:rPr lang="en-US" dirty="0" smtClean="0"/>
              <a:t>Identify Multimodal Projects </a:t>
            </a:r>
            <a:r>
              <a:rPr lang="en-US" dirty="0"/>
              <a:t>to </a:t>
            </a:r>
            <a:r>
              <a:rPr lang="en-US" dirty="0" smtClean="0"/>
              <a:t>Increase Transit Accessibility</a:t>
            </a:r>
            <a:endParaRPr lang="en-US" sz="1800" dirty="0"/>
          </a:p>
          <a:p>
            <a:pPr lvl="1"/>
            <a:r>
              <a:rPr lang="en-US" dirty="0"/>
              <a:t>Identify </a:t>
            </a:r>
            <a:r>
              <a:rPr lang="en-US" dirty="0" smtClean="0"/>
              <a:t>Transit Service Needs </a:t>
            </a:r>
            <a:endParaRPr lang="en-US" sz="1800" dirty="0"/>
          </a:p>
          <a:p>
            <a:pPr lvl="1"/>
            <a:r>
              <a:rPr lang="en-US" dirty="0"/>
              <a:t>Evaluate </a:t>
            </a:r>
            <a:r>
              <a:rPr lang="en-US" dirty="0" smtClean="0"/>
              <a:t>Long Term System Operational Improvements:</a:t>
            </a:r>
          </a:p>
          <a:p>
            <a:pPr lvl="2"/>
            <a:r>
              <a:rPr lang="en-US" dirty="0" smtClean="0"/>
              <a:t>Expansion </a:t>
            </a:r>
            <a:r>
              <a:rPr lang="en-US" dirty="0"/>
              <a:t>of </a:t>
            </a:r>
            <a:r>
              <a:rPr lang="en-US" dirty="0" smtClean="0"/>
              <a:t>Services</a:t>
            </a:r>
            <a:r>
              <a:rPr lang="en-US" dirty="0"/>
              <a:t>, or </a:t>
            </a:r>
            <a:endParaRPr lang="en-US" dirty="0" smtClean="0"/>
          </a:p>
          <a:p>
            <a:pPr lvl="2"/>
            <a:r>
              <a:rPr lang="en-US" dirty="0" smtClean="0"/>
              <a:t>Elimination </a:t>
            </a:r>
            <a:r>
              <a:rPr lang="en-US" dirty="0"/>
              <a:t>and/or </a:t>
            </a:r>
            <a:r>
              <a:rPr lang="en-US" dirty="0" smtClean="0"/>
              <a:t>Consolidation </a:t>
            </a:r>
            <a:r>
              <a:rPr lang="en-US" dirty="0"/>
              <a:t>of </a:t>
            </a:r>
            <a:r>
              <a:rPr lang="en-US" dirty="0" smtClean="0"/>
              <a:t>Redundant Infrastructure/services</a:t>
            </a:r>
            <a:endParaRPr lang="en-US" sz="1600" dirty="0"/>
          </a:p>
          <a:p>
            <a:pPr lvl="1"/>
            <a:r>
              <a:rPr lang="en-US" dirty="0"/>
              <a:t>Identify </a:t>
            </a:r>
            <a:r>
              <a:rPr lang="en-US" dirty="0" smtClean="0"/>
              <a:t>Long-term Operational </a:t>
            </a:r>
            <a:r>
              <a:rPr lang="en-US" dirty="0"/>
              <a:t>and </a:t>
            </a:r>
            <a:r>
              <a:rPr lang="en-US" dirty="0" smtClean="0"/>
              <a:t>Capital </a:t>
            </a:r>
            <a:r>
              <a:rPr lang="en-US" dirty="0"/>
              <a:t>F</a:t>
            </a:r>
            <a:r>
              <a:rPr lang="en-US" dirty="0" smtClean="0"/>
              <a:t>unding Options</a:t>
            </a:r>
            <a:endParaRPr lang="en-US" sz="1800" dirty="0"/>
          </a:p>
          <a:p>
            <a:pPr lvl="1"/>
            <a:endParaRPr lang="en-US" b="1" dirty="0" smtClean="0"/>
          </a:p>
          <a:p>
            <a:endParaRPr lang="en-US" sz="2800" b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38" y="2355621"/>
            <a:ext cx="3546092" cy="24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6" name="Content Placeholder 4"/>
          <p:cNvSpPr>
            <a:spLocks noGrp="1"/>
          </p:cNvSpPr>
          <p:nvPr>
            <p:ph idx="1"/>
          </p:nvPr>
        </p:nvSpPr>
        <p:spPr>
          <a:xfrm>
            <a:off x="596664" y="1380700"/>
            <a:ext cx="6205189" cy="4556731"/>
          </a:xfrm>
        </p:spPr>
        <p:txBody>
          <a:bodyPr/>
          <a:lstStyle/>
          <a:p>
            <a:r>
              <a:rPr lang="en-US" sz="3200" dirty="0"/>
              <a:t>Ensure Demand is Served </a:t>
            </a:r>
          </a:p>
          <a:p>
            <a:r>
              <a:rPr lang="en-US" sz="3200" dirty="0" smtClean="0"/>
              <a:t>Provide Multi-modal Options</a:t>
            </a:r>
          </a:p>
          <a:p>
            <a:r>
              <a:rPr lang="en-US" sz="3200" dirty="0" smtClean="0"/>
              <a:t>Implement System Efficiencies</a:t>
            </a:r>
          </a:p>
          <a:p>
            <a:r>
              <a:rPr lang="en-US" sz="3200" dirty="0" smtClean="0"/>
              <a:t>Be Fiscally Prudent</a:t>
            </a:r>
          </a:p>
          <a:p>
            <a:r>
              <a:rPr lang="en-US" sz="3200" dirty="0" smtClean="0"/>
              <a:t>Leverage Local Funding</a:t>
            </a:r>
          </a:p>
          <a:p>
            <a:r>
              <a:rPr lang="en-US" sz="3200" dirty="0" smtClean="0"/>
              <a:t>Establish Long Term Funding Source(s)</a:t>
            </a:r>
          </a:p>
          <a:p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06" y="1984671"/>
            <a:ext cx="4465050" cy="33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Participation Overview</a:t>
            </a:r>
            <a:endParaRPr lang="en-US" dirty="0"/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596664" y="1260954"/>
            <a:ext cx="5946026" cy="4878589"/>
          </a:xfrm>
        </p:spPr>
        <p:txBody>
          <a:bodyPr/>
          <a:lstStyle/>
          <a:p>
            <a:pPr lvl="0"/>
            <a:r>
              <a:rPr lang="en-US" sz="2000" dirty="0" smtClean="0"/>
              <a:t>Goals:</a:t>
            </a:r>
          </a:p>
          <a:p>
            <a:pPr lvl="1"/>
            <a:r>
              <a:rPr lang="en-US" sz="2000" dirty="0" smtClean="0"/>
              <a:t>Provide information </a:t>
            </a:r>
          </a:p>
          <a:p>
            <a:pPr lvl="1"/>
            <a:r>
              <a:rPr lang="en-US" sz="2000" dirty="0" smtClean="0"/>
              <a:t>Gather information: current travel behaviors, needs, issues, and opportunities</a:t>
            </a:r>
          </a:p>
          <a:p>
            <a:pPr lvl="0"/>
            <a:r>
              <a:rPr lang="en-US" sz="2000" dirty="0" smtClean="0"/>
              <a:t>Outreach Approach</a:t>
            </a:r>
          </a:p>
          <a:p>
            <a:pPr lvl="1"/>
            <a:r>
              <a:rPr lang="en-US" sz="2000" dirty="0" smtClean="0"/>
              <a:t>Two rounds of public meetings</a:t>
            </a:r>
          </a:p>
          <a:p>
            <a:pPr lvl="2"/>
            <a:r>
              <a:rPr lang="en-US" sz="1800" dirty="0" smtClean="0"/>
              <a:t>February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and March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1:00 PM – 6:30 PM Multimodal Transportation Center</a:t>
            </a:r>
          </a:p>
          <a:p>
            <a:pPr lvl="1"/>
            <a:r>
              <a:rPr lang="en-US" sz="2000" dirty="0" smtClean="0"/>
              <a:t>Public Survey</a:t>
            </a:r>
          </a:p>
          <a:p>
            <a:pPr lvl="2"/>
            <a:r>
              <a:rPr lang="en-US" sz="2000" dirty="0" smtClean="0"/>
              <a:t>Available online and paper copy</a:t>
            </a:r>
          </a:p>
          <a:p>
            <a:pPr lvl="1"/>
            <a:r>
              <a:rPr lang="en-US" sz="2000" dirty="0" smtClean="0"/>
              <a:t>Interactive Origin and Destination Exercises</a:t>
            </a:r>
          </a:p>
          <a:p>
            <a:pPr lvl="1"/>
            <a:r>
              <a:rPr lang="en-US" sz="2000" dirty="0" smtClean="0"/>
              <a:t>Separate Ridership </a:t>
            </a:r>
            <a:r>
              <a:rPr lang="en-US" sz="2000" dirty="0"/>
              <a:t>S</a:t>
            </a:r>
            <a:r>
              <a:rPr lang="en-US" sz="2000" dirty="0" smtClean="0"/>
              <a:t>urvey conducted on-board buses.</a:t>
            </a:r>
          </a:p>
          <a:p>
            <a:pPr lvl="1"/>
            <a:r>
              <a:rPr lang="en-US" sz="2000" dirty="0" smtClean="0"/>
              <a:t>Significant Focus on Advertising Participation Opportunities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6" y="89553"/>
            <a:ext cx="4256012" cy="6049990"/>
          </a:xfrm>
          <a:prstGeom prst="rect">
            <a:avLst/>
          </a:prstGeom>
          <a:ln w="12700">
            <a:solidFill>
              <a:srgbClr val="832F39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107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Survey Overview</a:t>
            </a:r>
            <a:endParaRPr lang="en-US" dirty="0"/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150406" y="1756611"/>
            <a:ext cx="4000489" cy="2971800"/>
          </a:xfrm>
        </p:spPr>
        <p:txBody>
          <a:bodyPr/>
          <a:lstStyle/>
          <a:p>
            <a:pPr lvl="1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7236747" y="-392662"/>
          <a:ext cx="3640060" cy="332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902747" y="1271046"/>
            <a:ext cx="668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1414" y="2656386"/>
          <a:ext cx="11064242" cy="3485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237"/>
                <a:gridCol w="1493001"/>
                <a:gridCol w="1493001"/>
                <a:gridCol w="1493001"/>
                <a:gridCol w="1493001"/>
                <a:gridCol w="1493001"/>
              </a:tblGrid>
              <a:tr h="42263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How important are the following improvements?  Classify each as extremely important to not important at all.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Answer Options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smtClean="0">
                          <a:effectLst/>
                        </a:rPr>
                        <a:t>Extremely Important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smtClean="0">
                          <a:effectLst/>
                        </a:rPr>
                        <a:t>Very Important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smtClean="0">
                          <a:effectLst/>
                        </a:rPr>
                        <a:t>Moderately Important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smtClean="0">
                          <a:effectLst/>
                        </a:rPr>
                        <a:t>Slightly Important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smtClean="0">
                          <a:effectLst/>
                        </a:rPr>
                        <a:t>Not at all Important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Service to new areas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92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39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Frequent service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125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45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Faster service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85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48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Earlier morning service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39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38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Later evening service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88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46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Increased evening service and on Saturdays and Sundays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103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35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34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Clean/well maintained vehicles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81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46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45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effectLst/>
                        </a:rPr>
                        <a:t>Wi-fi</a:t>
                      </a:r>
                      <a:r>
                        <a:rPr lang="en-US" sz="1400" b="0" u="none" strike="noStrike" dirty="0">
                          <a:effectLst/>
                        </a:rPr>
                        <a:t> available on-board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63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34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More information at bus stops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43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43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More information on the internet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49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49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Survey Overview</a:t>
            </a:r>
            <a:endParaRPr lang="en-US" dirty="0"/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150406" y="1756611"/>
            <a:ext cx="4000489" cy="2971800"/>
          </a:xfrm>
        </p:spPr>
        <p:txBody>
          <a:bodyPr/>
          <a:lstStyle/>
          <a:p>
            <a:pPr lvl="1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7236747" y="-392662"/>
          <a:ext cx="3640060" cy="332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817154" y="1273443"/>
            <a:ext cx="668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57642" y="2644645"/>
          <a:ext cx="7933960" cy="3130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7020"/>
                <a:gridCol w="1235034"/>
                <a:gridCol w="1151906"/>
              </a:tblGrid>
              <a:tr h="4346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What is the most important factor that would encourage you to use public transportation, such as Athens Transit? Select the two most important factors to you.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Answer Options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Response Percent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Response Count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11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u="none" strike="noStrike" dirty="0">
                          <a:effectLst/>
                        </a:rPr>
                        <a:t>Frequent service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55.6%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11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u="none" strike="noStrike" dirty="0">
                          <a:effectLst/>
                        </a:rPr>
                        <a:t>On-time service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29.1%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11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u="none" strike="noStrike" dirty="0">
                          <a:effectLst/>
                        </a:rPr>
                        <a:t>Additional/different routes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51.7%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11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u="none" strike="noStrike" dirty="0">
                          <a:effectLst/>
                        </a:rPr>
                        <a:t>Quick service/short travel time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30.5%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54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u="none" strike="noStrike" dirty="0">
                          <a:effectLst/>
                        </a:rPr>
                        <a:t>Service offered late in the evenings (for example, after 9:00 PM)</a:t>
                      </a:r>
                      <a:endParaRPr lang="en-US" sz="1400" b="1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20.5%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Service offered early in the mornings (for example, before 6:00 AM)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10.6%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Increased evening service and on Saturdays and Sundays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19.2%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11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u="none" strike="noStrike" dirty="0">
                          <a:effectLst/>
                        </a:rPr>
                        <a:t>Clean/well maintained vehicles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12.6%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11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u="none" strike="noStrike" dirty="0" err="1">
                          <a:effectLst/>
                        </a:rPr>
                        <a:t>Wi-fi</a:t>
                      </a:r>
                      <a:r>
                        <a:rPr lang="en-US" sz="1400" b="0" u="none" strike="noStrike" dirty="0">
                          <a:effectLst/>
                        </a:rPr>
                        <a:t> available on-board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6.0%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8407730" y="2628608"/>
          <a:ext cx="3985160" cy="305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395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/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55" y="21028"/>
            <a:ext cx="8460890" cy="65379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Survey Results: Aggregated Survey and Pin Responses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i="0" dirty="0" smtClean="0"/>
              <a:t>Aggregated data from Survey and Pin Exercise further demonstrates desired service targets.</a:t>
            </a:r>
            <a:endParaRPr lang="en-US" sz="2200" i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dirty="0" smtClean="0"/>
              <a:t>Locations and corridors of interest are generally consistent.</a:t>
            </a:r>
          </a:p>
          <a:p>
            <a:pPr>
              <a:spcAft>
                <a:spcPts val="0"/>
              </a:spcAft>
            </a:pPr>
            <a:r>
              <a:rPr lang="en-US" sz="2200" dirty="0" smtClean="0"/>
              <a:t>Hull and Watkinsville are exceptions</a:t>
            </a:r>
          </a:p>
          <a:p>
            <a:pPr>
              <a:spcAft>
                <a:spcPts val="0"/>
              </a:spcAft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 rot="552750">
            <a:off x="8297008" y="739254"/>
            <a:ext cx="617517" cy="1007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227056">
            <a:off x="5868190" y="3096955"/>
            <a:ext cx="617517" cy="1007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4489982" y="2107961"/>
            <a:ext cx="617517" cy="1825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4943584">
            <a:off x="8535483" y="1850045"/>
            <a:ext cx="1051364" cy="13982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722584">
            <a:off x="6967171" y="651380"/>
            <a:ext cx="617517" cy="1710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8523413">
            <a:off x="5723873" y="1257689"/>
            <a:ext cx="617517" cy="850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803200">
            <a:off x="6564397" y="4690190"/>
            <a:ext cx="617517" cy="6373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4943584">
            <a:off x="8903712" y="920457"/>
            <a:ext cx="639397" cy="645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4943584">
            <a:off x="8786480" y="3053622"/>
            <a:ext cx="639397" cy="645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0"/>
            <a:ext cx="8458200" cy="65379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2040 - Future Socioeconomic Conditions: Transit Supportive Areas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0" dirty="0"/>
              <a:t>Areas with high </a:t>
            </a:r>
            <a:r>
              <a:rPr lang="en-US" i="0" dirty="0" smtClean="0"/>
              <a:t>enough concentrations </a:t>
            </a:r>
            <a:r>
              <a:rPr lang="en-US" i="0" dirty="0"/>
              <a:t>of employment </a:t>
            </a:r>
            <a:r>
              <a:rPr lang="en-US" i="0" dirty="0" smtClean="0"/>
              <a:t>and/or population to support at least hourly bus service</a:t>
            </a:r>
            <a:endParaRPr lang="en-US" i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sz="2100" dirty="0" smtClean="0"/>
              <a:t>Transit supportive areas are currently served by transit</a:t>
            </a:r>
            <a:endParaRPr lang="en-US" sz="21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665" y="5668794"/>
            <a:ext cx="375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Transit Capacity and Quality of Service Manual, </a:t>
            </a:r>
            <a:endParaRPr lang="en-US" sz="120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Edition, Transit Cooperative Research Program, </a:t>
            </a:r>
            <a:endParaRPr lang="en-US" sz="120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Report </a:t>
            </a: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165, Transportation Research Board, </a:t>
            </a:r>
            <a:r>
              <a:rPr lang="en-US" sz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8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866270" y="3113727"/>
            <a:ext cx="9911364" cy="5050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720"/>
              </a:spcAft>
              <a:buFont typeface="Segoe UI" panose="020B0502040204020203" pitchFamily="34" charset="0"/>
              <a:buChar char="»"/>
              <a:defRPr sz="2500" kern="1200">
                <a:solidFill>
                  <a:srgbClr val="0073C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238" indent="-28575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Font typeface="Segoe UI" panose="020B0502040204020203" pitchFamily="34" charset="0"/>
              <a:buChar char="–"/>
              <a:defRPr sz="2200" kern="1200">
                <a:solidFill>
                  <a:srgbClr val="00A3D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-284163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sz="2000" i="1" kern="1200">
                <a:solidFill>
                  <a:srgbClr val="1F275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4125" indent="-3429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1F275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58938" indent="-28575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1F275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388663" y="1515290"/>
            <a:ext cx="11677131" cy="4702629"/>
          </a:xfrm>
        </p:spPr>
        <p:txBody>
          <a:bodyPr numCol="2"/>
          <a:lstStyle/>
          <a:p>
            <a:pPr>
              <a:spcBef>
                <a:spcPts val="1800"/>
              </a:spcBef>
              <a:buClr>
                <a:srgbClr val="005696"/>
              </a:buClr>
            </a:pPr>
            <a:r>
              <a:rPr lang="en-US" dirty="0" smtClean="0"/>
              <a:t>Draft options identify: </a:t>
            </a:r>
          </a:p>
          <a:p>
            <a:pPr lvl="1">
              <a:spcBef>
                <a:spcPts val="600"/>
              </a:spcBef>
              <a:buClr>
                <a:srgbClr val="005696"/>
              </a:buClr>
            </a:pPr>
            <a:r>
              <a:rPr lang="en-US" dirty="0" smtClean="0"/>
              <a:t>Short-Term</a:t>
            </a:r>
            <a:r>
              <a:rPr lang="en-US" dirty="0"/>
              <a:t>: 1-5 years</a:t>
            </a:r>
          </a:p>
          <a:p>
            <a:pPr lvl="1">
              <a:spcBef>
                <a:spcPts val="600"/>
              </a:spcBef>
              <a:buClr>
                <a:srgbClr val="005696"/>
              </a:buClr>
            </a:pPr>
            <a:r>
              <a:rPr lang="en-US" dirty="0"/>
              <a:t>Mid-Term: </a:t>
            </a:r>
            <a:r>
              <a:rPr lang="en-US" dirty="0" smtClean="0"/>
              <a:t>6-10 </a:t>
            </a:r>
            <a:r>
              <a:rPr lang="en-US" dirty="0"/>
              <a:t>years</a:t>
            </a:r>
          </a:p>
          <a:p>
            <a:pPr lvl="1">
              <a:spcBef>
                <a:spcPts val="600"/>
              </a:spcBef>
              <a:buClr>
                <a:srgbClr val="005696"/>
              </a:buClr>
            </a:pPr>
            <a:r>
              <a:rPr lang="en-US" dirty="0"/>
              <a:t>Long-Term: </a:t>
            </a:r>
            <a:r>
              <a:rPr lang="en-US" dirty="0" smtClean="0"/>
              <a:t>11-15 years</a:t>
            </a:r>
          </a:p>
          <a:p>
            <a:pPr lvl="1">
              <a:spcBef>
                <a:spcPts val="600"/>
              </a:spcBef>
              <a:buClr>
                <a:srgbClr val="005696"/>
              </a:buClr>
            </a:pPr>
            <a:r>
              <a:rPr lang="en-US" dirty="0" smtClean="0"/>
              <a:t>Elimination of underperforming </a:t>
            </a:r>
            <a:r>
              <a:rPr lang="en-US" dirty="0"/>
              <a:t> </a:t>
            </a:r>
            <a:r>
              <a:rPr lang="en-US" dirty="0" smtClean="0"/>
              <a:t>route segments</a:t>
            </a:r>
          </a:p>
          <a:p>
            <a:pPr lvl="1">
              <a:spcBef>
                <a:spcPts val="600"/>
              </a:spcBef>
              <a:buClr>
                <a:srgbClr val="005696"/>
              </a:buClr>
            </a:pPr>
            <a:r>
              <a:rPr lang="en-US" dirty="0" smtClean="0"/>
              <a:t>Expansion of service into new areas and along corridors</a:t>
            </a:r>
          </a:p>
          <a:p>
            <a:pPr lvl="1">
              <a:spcBef>
                <a:spcPts val="600"/>
              </a:spcBef>
              <a:buClr>
                <a:srgbClr val="005696"/>
              </a:buClr>
            </a:pPr>
            <a:r>
              <a:rPr lang="en-US" dirty="0"/>
              <a:t>Service </a:t>
            </a:r>
            <a:r>
              <a:rPr lang="en-US" dirty="0" smtClean="0"/>
              <a:t>frequency</a:t>
            </a:r>
          </a:p>
          <a:p>
            <a:pPr lvl="1">
              <a:spcBef>
                <a:spcPts val="600"/>
              </a:spcBef>
              <a:buClr>
                <a:srgbClr val="005696"/>
              </a:buClr>
            </a:pPr>
            <a:r>
              <a:rPr lang="en-US" dirty="0" smtClean="0"/>
              <a:t>Elimination of loops where feasible</a:t>
            </a:r>
            <a:endParaRPr lang="en-US" dirty="0"/>
          </a:p>
          <a:p>
            <a:pPr lvl="1">
              <a:spcBef>
                <a:spcPts val="600"/>
              </a:spcBef>
              <a:buClr>
                <a:srgbClr val="005696"/>
              </a:buClr>
            </a:pPr>
            <a:r>
              <a:rPr lang="en-US" dirty="0" smtClean="0"/>
              <a:t>Planning level cost estimates</a:t>
            </a:r>
          </a:p>
          <a:p>
            <a:pPr lvl="2">
              <a:spcBef>
                <a:spcPts val="600"/>
              </a:spcBef>
              <a:buClr>
                <a:srgbClr val="005696"/>
              </a:buClr>
            </a:pPr>
            <a:r>
              <a:rPr lang="en-US" sz="1800" dirty="0" smtClean="0"/>
              <a:t>Capital: Buses, stop amenities, ride guides, marketing materials, </a:t>
            </a:r>
            <a:r>
              <a:rPr lang="en-US" sz="1800" dirty="0"/>
              <a:t>increased </a:t>
            </a:r>
            <a:r>
              <a:rPr lang="en-US" sz="1800" dirty="0" smtClean="0"/>
              <a:t>maintenance, etc.</a:t>
            </a:r>
          </a:p>
          <a:p>
            <a:pPr lvl="2">
              <a:spcBef>
                <a:spcPts val="600"/>
              </a:spcBef>
              <a:buClr>
                <a:srgbClr val="005696"/>
              </a:buClr>
            </a:pPr>
            <a:r>
              <a:rPr lang="en-US" sz="1800" dirty="0" smtClean="0"/>
              <a:t>Operating: Expanded system operating cost, updates to website, stop notification system, mobile app, google bus, etc.</a:t>
            </a:r>
          </a:p>
          <a:p>
            <a:pPr lvl="2">
              <a:spcBef>
                <a:spcPts val="600"/>
              </a:spcBef>
              <a:buClr>
                <a:srgbClr val="005696"/>
              </a:buClr>
            </a:pPr>
            <a:r>
              <a:rPr lang="en-US" sz="1800" dirty="0" smtClean="0"/>
              <a:t>Staff: Drivers, route supervisors, and support staff salary and benefits.</a:t>
            </a:r>
          </a:p>
          <a:p>
            <a:pPr lvl="1">
              <a:buClr>
                <a:srgbClr val="005696"/>
              </a:buClr>
            </a:pPr>
            <a:endParaRPr lang="en-US" dirty="0" smtClean="0"/>
          </a:p>
          <a:p>
            <a:pPr lvl="1">
              <a:buClr>
                <a:srgbClr val="005696"/>
              </a:buClr>
            </a:pPr>
            <a:endParaRPr lang="en-US" sz="2400" dirty="0" smtClean="0"/>
          </a:p>
        </p:txBody>
      </p:sp>
      <p:sp>
        <p:nvSpPr>
          <p:cNvPr id="2" name="Right Brace 1"/>
          <p:cNvSpPr/>
          <p:nvPr/>
        </p:nvSpPr>
        <p:spPr>
          <a:xfrm>
            <a:off x="5878286" y="3451822"/>
            <a:ext cx="570016" cy="25691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46496" y="4570471"/>
            <a:ext cx="3275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Service changes impact existing and potential riders, existing bus stop improvements, and may require installation of new bus stop infrastructure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61180" y="120544"/>
            <a:ext cx="5168949" cy="930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69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800" b="1" dirty="0" smtClean="0"/>
              <a:t>DRAFT SERVICE </a:t>
            </a:r>
            <a:r>
              <a:rPr lang="en-US" sz="2800" b="1" u="sng" dirty="0" smtClean="0"/>
              <a:t>OPTIONS</a:t>
            </a:r>
            <a:endParaRPr lang="en-US" sz="2800" b="1" u="sng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28156"/>
            <a:ext cx="10607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860</Words>
  <Application>Microsoft Office PowerPoint</Application>
  <PresentationFormat>Widescreen</PresentationFormat>
  <Paragraphs>218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Microsoft Sans Serif</vt:lpstr>
      <vt:lpstr>Segoe UI</vt:lpstr>
      <vt:lpstr>Times New Roman</vt:lpstr>
      <vt:lpstr>Office Theme</vt:lpstr>
      <vt:lpstr>Transit feasibility study  Recommendations and Service options</vt:lpstr>
      <vt:lpstr>Study Purpose</vt:lpstr>
      <vt:lpstr>Goals and Objectives</vt:lpstr>
      <vt:lpstr>Public Participation Overview</vt:lpstr>
      <vt:lpstr>Public Survey Overview</vt:lpstr>
      <vt:lpstr>Public Survey Overview</vt:lpstr>
      <vt:lpstr>Survey Results: Aggregated Survey and Pin Responses</vt:lpstr>
      <vt:lpstr>2040 - Future Socioeconomic Conditions: Transit Supportive Areas</vt:lpstr>
      <vt:lpstr>PowerPoint Presentation</vt:lpstr>
      <vt:lpstr>Service Options: Non-Fixed Route Service Areas</vt:lpstr>
      <vt:lpstr>Mid-Term:  Atlanta Highway /Caterpillar Flexible Service</vt:lpstr>
      <vt:lpstr>Mid-Term:  Eastside Hancock Industrial Park Flexible Service</vt:lpstr>
      <vt:lpstr>Non-Fixed Route Service Areas</vt:lpstr>
      <vt:lpstr>Questions?</vt:lpstr>
    </vt:vector>
  </TitlesOfParts>
  <Company>Athens-Clarke County Unified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Butch McDuffie</dc:creator>
  <cp:lastModifiedBy>Butch McDuffie</cp:lastModifiedBy>
  <cp:revision>10</cp:revision>
  <dcterms:created xsi:type="dcterms:W3CDTF">2016-08-04T16:17:37Z</dcterms:created>
  <dcterms:modified xsi:type="dcterms:W3CDTF">2016-08-04T17:45:39Z</dcterms:modified>
</cp:coreProperties>
</file>