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34"/>
  </p:notesMasterIdLst>
  <p:sldIdLst>
    <p:sldId id="256" r:id="rId5"/>
    <p:sldId id="258" r:id="rId6"/>
    <p:sldId id="257" r:id="rId7"/>
    <p:sldId id="325" r:id="rId8"/>
    <p:sldId id="326" r:id="rId9"/>
    <p:sldId id="260" r:id="rId10"/>
    <p:sldId id="281" r:id="rId11"/>
    <p:sldId id="331" r:id="rId12"/>
    <p:sldId id="327" r:id="rId13"/>
    <p:sldId id="340" r:id="rId14"/>
    <p:sldId id="336" r:id="rId15"/>
    <p:sldId id="341" r:id="rId16"/>
    <p:sldId id="343" r:id="rId17"/>
    <p:sldId id="350" r:id="rId18"/>
    <p:sldId id="333" r:id="rId19"/>
    <p:sldId id="283" r:id="rId20"/>
    <p:sldId id="337" r:id="rId21"/>
    <p:sldId id="332" r:id="rId22"/>
    <p:sldId id="338" r:id="rId23"/>
    <p:sldId id="344" r:id="rId24"/>
    <p:sldId id="334" r:id="rId25"/>
    <p:sldId id="339" r:id="rId26"/>
    <p:sldId id="353" r:id="rId27"/>
    <p:sldId id="347" r:id="rId28"/>
    <p:sldId id="346" r:id="rId29"/>
    <p:sldId id="329" r:id="rId30"/>
    <p:sldId id="348" r:id="rId31"/>
    <p:sldId id="349" r:id="rId32"/>
    <p:sldId id="35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86EE54-987C-5992-7291-22752AA78310}" name="Coral Rogers" initials="CR" userId="S::coral.rogers@accgov.com::aad8e94c-f493-4cfc-9dc8-c20b13e5b19f" providerId="AD"/>
  <p188:author id="{35D1BD5C-9B15-1CD0-565D-B554E965BDF0}" name="Alejandra Calva" initials="AC" userId="S::alejandra.calva@accgov.com::aac96caa-3c02-44d3-be96-2071de5e1932" providerId="AD"/>
  <p188:author id="{93946C8C-3A30-4804-F693-1F481CE2BFD1}" name="Cameron McGlothen" initials="CM" userId="S::cameron.mcglothen@accgov.com::a6fe8298-2e28-4ba8-9fc5-5d90d3e7b1d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AB6DC"/>
    <a:srgbClr val="31872E"/>
    <a:srgbClr val="5AA2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9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E5B3F6-007E-4837-9CEC-09E1E6C71BFF}" type="datetimeFigureOut">
              <a:t>7/9/2025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20E455-FDBD-4C5B-BE4D-7824F5CD356C}" type="slidenum">
              <a:t>‹#›</a:t>
            </a:fld>
            <a:endParaRPr lang="en-US"/>
          </a:p>
        </p:txBody>
      </p:sp>
    </p:spTree>
    <p:extLst>
      <p:ext uri="{BB962C8B-B14F-4D97-AF65-F5344CB8AC3E}">
        <p14:creationId xmlns:p14="http://schemas.microsoft.com/office/powerpoint/2010/main" val="1574219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20E455-FDBD-4C5B-BE4D-7824F5CD356C}" type="slidenum">
              <a:rPr lang="en-US" smtClean="0"/>
              <a:t>5</a:t>
            </a:fld>
            <a:endParaRPr lang="en-US"/>
          </a:p>
        </p:txBody>
      </p:sp>
    </p:spTree>
    <p:extLst>
      <p:ext uri="{BB962C8B-B14F-4D97-AF65-F5344CB8AC3E}">
        <p14:creationId xmlns:p14="http://schemas.microsoft.com/office/powerpoint/2010/main" val="3001687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2E26822-3377-4B1E-A148-422A46BDEF77}" type="datetime1">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5676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518B29-C180-4617-8F04-39CBFC655A01}" type="datetime1">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9123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A767DB-56F8-4E04-93B2-547F1D857292}" type="datetime1">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92265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87628D-CF25-43C8-9137-13ACCCC97B44}" type="datetime1">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38080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7D50E3-3B36-4D90-AC5E-707D4D9FA98C}" type="datetime1">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09921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F8282C-E3AA-4151-A737-6CD2AE991FED}" type="datetime1">
              <a:rPr lang="en-US" smtClean="0"/>
              <a:t>7/9/2025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68337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28DEF3-C302-42E3-A265-590D20DF6AB7}" type="datetime1">
              <a:rPr lang="en-US" smtClean="0"/>
              <a:t>7/9/2025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32202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F320A1-97F5-4DF6-81B2-B09585CB3307}" type="datetime1">
              <a:rPr lang="en-US" smtClean="0"/>
              <a:t>7/9/2025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22118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01AB66-B05C-4826-8BAD-DE9015D85E89}" type="datetime1">
              <a:rPr lang="en-US" smtClean="0"/>
              <a:t>7/9/2025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16890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7C0034-F5E4-44DA-B64C-84474A423C4B}" type="datetime1">
              <a:rPr lang="en-US" smtClean="0"/>
              <a:t>7/9/2025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4457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B8F47E-3AC8-4E17-B663-5601F12593DF}" type="datetime1">
              <a:rPr lang="en-US" smtClean="0"/>
              <a:t>7/9/2025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91941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75AFF3-8422-458C-8604-E96F8D62C976}" type="datetime1">
              <a:rPr lang="en-US" smtClean="0"/>
              <a:t>7/9/2025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72820088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accgov.com/arp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7626" y="629709"/>
            <a:ext cx="8853053" cy="4814915"/>
          </a:xfrm>
        </p:spPr>
        <p:txBody>
          <a:bodyPr vert="horz" lIns="91440" tIns="45720" rIns="91440" bIns="45720" rtlCol="0" anchor="ctr">
            <a:noAutofit/>
          </a:bodyPr>
          <a:lstStyle/>
          <a:p>
            <a:r>
              <a:rPr lang="en-US" sz="7200" b="1" dirty="0">
                <a:solidFill>
                  <a:schemeClr val="accent2"/>
                </a:solidFill>
              </a:rPr>
              <a:t>Training on FY26 Reporting Process for CDBG, HOME, ARPA and CPP Contracts</a:t>
            </a:r>
            <a:endParaRPr lang="en-US" sz="7200" b="1" dirty="0">
              <a:solidFill>
                <a:schemeClr val="accent2"/>
              </a:solidFill>
              <a:cs typeface="Calibri Light"/>
            </a:endParaRPr>
          </a:p>
        </p:txBody>
      </p:sp>
      <p:sp>
        <p:nvSpPr>
          <p:cNvPr id="3" name="Subtitle 2"/>
          <p:cNvSpPr>
            <a:spLocks noGrp="1"/>
          </p:cNvSpPr>
          <p:nvPr>
            <p:ph type="subTitle" idx="1"/>
          </p:nvPr>
        </p:nvSpPr>
        <p:spPr>
          <a:xfrm>
            <a:off x="449263" y="5456597"/>
            <a:ext cx="11230494" cy="590304"/>
          </a:xfrm>
        </p:spPr>
        <p:txBody>
          <a:bodyPr vert="horz" lIns="91440" tIns="45720" rIns="91440" bIns="45720" rtlCol="0" anchor="t">
            <a:noAutofit/>
          </a:bodyPr>
          <a:lstStyle/>
          <a:p>
            <a:r>
              <a:rPr lang="en-US" sz="2100" dirty="0">
                <a:latin typeface="Calibri Light"/>
                <a:cs typeface="Calibri Light"/>
              </a:rPr>
              <a:t>Housing &amp; Community Development Department</a:t>
            </a:r>
            <a:endParaRPr lang="en-US" dirty="0"/>
          </a:p>
          <a:p>
            <a:r>
              <a:rPr lang="en-US" sz="2100" dirty="0">
                <a:latin typeface="Calibri Light"/>
                <a:cs typeface="Calibri Light"/>
              </a:rPr>
              <a:t>July 2025</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0708" y="5154346"/>
            <a:ext cx="1191925" cy="1178425"/>
          </a:xfrm>
          <a:prstGeom prst="rect">
            <a:avLst/>
          </a:prstGeom>
        </p:spPr>
      </p:pic>
      <p:sp>
        <p:nvSpPr>
          <p:cNvPr id="5" name="Slide Number Placeholder 4">
            <a:extLst>
              <a:ext uri="{FF2B5EF4-FFF2-40B4-BE49-F238E27FC236}">
                <a16:creationId xmlns:a16="http://schemas.microsoft.com/office/drawing/2014/main" id="{DB3FDA6E-0A65-49AB-B5C2-21C22D1CC557}"/>
              </a:ext>
            </a:extLst>
          </p:cNvPr>
          <p:cNvSpPr>
            <a:spLocks noGrp="1"/>
          </p:cNvSpPr>
          <p:nvPr>
            <p:ph type="sldNum" sz="quarter" idx="12"/>
          </p:nvPr>
        </p:nvSpPr>
        <p:spPr/>
        <p:txBody>
          <a:bodyPr/>
          <a:lstStyle/>
          <a:p>
            <a:fld id="{48F63A3B-78C7-47BE-AE5E-E10140E04643}" type="slidenum">
              <a:rPr lang="en-US" smtClean="0"/>
              <a:t>1</a:t>
            </a:fld>
            <a:endParaRPr lang="en-US"/>
          </a:p>
        </p:txBody>
      </p:sp>
      <p:sp>
        <p:nvSpPr>
          <p:cNvPr id="6" name="Star: 16 Points 5">
            <a:extLst>
              <a:ext uri="{FF2B5EF4-FFF2-40B4-BE49-F238E27FC236}">
                <a16:creationId xmlns:a16="http://schemas.microsoft.com/office/drawing/2014/main" id="{BEEC0022-5812-426D-A2DB-9AF302A7ED95}"/>
              </a:ext>
            </a:extLst>
          </p:cNvPr>
          <p:cNvSpPr/>
          <p:nvPr/>
        </p:nvSpPr>
        <p:spPr>
          <a:xfrm>
            <a:off x="316084" y="4605050"/>
            <a:ext cx="2148290" cy="1914311"/>
          </a:xfrm>
          <a:prstGeom prst="star16">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This meeting is being recorded!</a:t>
            </a:r>
          </a:p>
        </p:txBody>
      </p:sp>
    </p:spTree>
    <p:extLst>
      <p:ext uri="{BB962C8B-B14F-4D97-AF65-F5344CB8AC3E}">
        <p14:creationId xmlns:p14="http://schemas.microsoft.com/office/powerpoint/2010/main" val="3461285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18D8B3-CE18-4F43-08B2-67F2B4164ADE}"/>
              </a:ext>
            </a:extLst>
          </p:cNvPr>
          <p:cNvSpPr>
            <a:spLocks noGrp="1"/>
          </p:cNvSpPr>
          <p:nvPr>
            <p:ph type="title"/>
          </p:nvPr>
        </p:nvSpPr>
        <p:spPr>
          <a:xfrm>
            <a:off x="838200" y="365125"/>
            <a:ext cx="10776857" cy="1325563"/>
          </a:xfrm>
        </p:spPr>
        <p:txBody>
          <a:bodyPr>
            <a:normAutofit fontScale="90000"/>
          </a:bodyPr>
          <a:lstStyle/>
          <a:p>
            <a:r>
              <a:rPr lang="en-US" sz="5400" b="1">
                <a:cs typeface="Calibri Light" panose="020F0302020204030204"/>
              </a:rPr>
              <a:t>Performance Reports – Sample Dashboard</a:t>
            </a:r>
            <a:endParaRPr lang="en-US"/>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E3B8954-188C-409A-943B-0A033245B783}"/>
              </a:ext>
            </a:extLst>
          </p:cNvPr>
          <p:cNvSpPr>
            <a:spLocks noGrp="1"/>
          </p:cNvSpPr>
          <p:nvPr>
            <p:ph type="sldNum" sz="quarter" idx="12"/>
          </p:nvPr>
        </p:nvSpPr>
        <p:spPr/>
        <p:txBody>
          <a:bodyPr/>
          <a:lstStyle/>
          <a:p>
            <a:fld id="{48F63A3B-78C7-47BE-AE5E-E10140E04643}" type="slidenum">
              <a:rPr lang="en-US" smtClean="0"/>
              <a:t>10</a:t>
            </a:fld>
            <a:endParaRPr lang="en-US"/>
          </a:p>
        </p:txBody>
      </p:sp>
      <p:pic>
        <p:nvPicPr>
          <p:cNvPr id="5" name="Picture 4">
            <a:extLst>
              <a:ext uri="{FF2B5EF4-FFF2-40B4-BE49-F238E27FC236}">
                <a16:creationId xmlns:a16="http://schemas.microsoft.com/office/drawing/2014/main" id="{4CD168F8-4751-7971-27D2-908EC5046045}"/>
              </a:ext>
            </a:extLst>
          </p:cNvPr>
          <p:cNvPicPr>
            <a:picLocks noChangeAspect="1"/>
          </p:cNvPicPr>
          <p:nvPr/>
        </p:nvPicPr>
        <p:blipFill>
          <a:blip r:embed="rId2"/>
          <a:stretch>
            <a:fillRect/>
          </a:stretch>
        </p:blipFill>
        <p:spPr>
          <a:xfrm>
            <a:off x="2420710" y="1496783"/>
            <a:ext cx="7350580" cy="4855030"/>
          </a:xfrm>
          <a:prstGeom prst="rect">
            <a:avLst/>
          </a:prstGeom>
        </p:spPr>
      </p:pic>
    </p:spTree>
    <p:extLst>
      <p:ext uri="{BB962C8B-B14F-4D97-AF65-F5344CB8AC3E}">
        <p14:creationId xmlns:p14="http://schemas.microsoft.com/office/powerpoint/2010/main" val="963496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E3B8954-188C-409A-943B-0A033245B783}"/>
              </a:ext>
            </a:extLst>
          </p:cNvPr>
          <p:cNvSpPr>
            <a:spLocks noGrp="1"/>
          </p:cNvSpPr>
          <p:nvPr>
            <p:ph type="sldNum" sz="quarter" idx="12"/>
          </p:nvPr>
        </p:nvSpPr>
        <p:spPr/>
        <p:txBody>
          <a:bodyPr/>
          <a:lstStyle/>
          <a:p>
            <a:fld id="{48F63A3B-78C7-47BE-AE5E-E10140E04643}" type="slidenum">
              <a:rPr lang="en-US" smtClean="0"/>
              <a:t>11</a:t>
            </a:fld>
            <a:endParaRPr lang="en-US"/>
          </a:p>
        </p:txBody>
      </p:sp>
      <p:pic>
        <p:nvPicPr>
          <p:cNvPr id="11" name="Content Placeholder 4">
            <a:extLst>
              <a:ext uri="{FF2B5EF4-FFF2-40B4-BE49-F238E27FC236}">
                <a16:creationId xmlns:a16="http://schemas.microsoft.com/office/drawing/2014/main" id="{D409EFCA-AE01-4542-901D-5C12AD59574B}"/>
              </a:ext>
            </a:extLst>
          </p:cNvPr>
          <p:cNvPicPr>
            <a:picLocks noGrp="1" noChangeAspect="1"/>
          </p:cNvPicPr>
          <p:nvPr>
            <p:ph idx="1"/>
          </p:nvPr>
        </p:nvPicPr>
        <p:blipFill>
          <a:blip r:embed="rId2"/>
          <a:stretch>
            <a:fillRect/>
          </a:stretch>
        </p:blipFill>
        <p:spPr>
          <a:xfrm>
            <a:off x="8671892" y="1770120"/>
            <a:ext cx="3216459" cy="4563819"/>
          </a:xfrm>
          <a:ln>
            <a:solidFill>
              <a:schemeClr val="tx1"/>
            </a:solidFill>
          </a:ln>
        </p:spPr>
      </p:pic>
      <p:sp>
        <p:nvSpPr>
          <p:cNvPr id="12" name="TextBox 11">
            <a:extLst>
              <a:ext uri="{FF2B5EF4-FFF2-40B4-BE49-F238E27FC236}">
                <a16:creationId xmlns:a16="http://schemas.microsoft.com/office/drawing/2014/main" id="{602B81B4-35C5-4513-91A2-D79990245C09}"/>
              </a:ext>
            </a:extLst>
          </p:cNvPr>
          <p:cNvSpPr txBox="1"/>
          <p:nvPr/>
        </p:nvSpPr>
        <p:spPr>
          <a:xfrm>
            <a:off x="1101286" y="1810236"/>
            <a:ext cx="2831736" cy="4401205"/>
          </a:xfrm>
          <a:prstGeom prst="rect">
            <a:avLst/>
          </a:prstGeom>
          <a:noFill/>
        </p:spPr>
        <p:txBody>
          <a:bodyPr wrap="square" lIns="91440" tIns="45720" rIns="91440" bIns="45720" rtlCol="0" anchor="t">
            <a:spAutoFit/>
          </a:bodyPr>
          <a:lstStyle/>
          <a:p>
            <a:r>
              <a:rPr lang="en-US" sz="2000">
                <a:latin typeface="+mj-lt"/>
              </a:rPr>
              <a:t>Go to the link provided to you by your Grant Manager.</a:t>
            </a:r>
          </a:p>
          <a:p>
            <a:pPr marL="285750" indent="-285750">
              <a:buFont typeface="Arial" panose="020B0604020202020204" pitchFamily="34" charset="0"/>
              <a:buChar char="•"/>
            </a:pPr>
            <a:r>
              <a:rPr lang="en-US" sz="2000">
                <a:latin typeface="+mj-lt"/>
              </a:rPr>
              <a:t>Make sure you use correct link! (Check Title at top)</a:t>
            </a:r>
          </a:p>
          <a:p>
            <a:endParaRPr lang="en-US" sz="2000">
              <a:latin typeface="+mj-lt"/>
              <a:cs typeface="Calibri Light" panose="020F0302020204030204"/>
            </a:endParaRPr>
          </a:p>
          <a:p>
            <a:r>
              <a:rPr lang="en-US" sz="2000">
                <a:latin typeface="+mj-lt"/>
              </a:rPr>
              <a:t>Complete all required questions before hitting Submit. </a:t>
            </a:r>
          </a:p>
          <a:p>
            <a:endParaRPr lang="en-US" sz="2000">
              <a:latin typeface="+mj-lt"/>
            </a:endParaRPr>
          </a:p>
          <a:p>
            <a:r>
              <a:rPr lang="en-US" sz="2000">
                <a:latin typeface="+mj-lt"/>
              </a:rPr>
              <a:t>Log into Zoom Grants to complete steps on next slide.</a:t>
            </a:r>
          </a:p>
        </p:txBody>
      </p:sp>
      <p:sp>
        <p:nvSpPr>
          <p:cNvPr id="13" name="Oval 12">
            <a:extLst>
              <a:ext uri="{FF2B5EF4-FFF2-40B4-BE49-F238E27FC236}">
                <a16:creationId xmlns:a16="http://schemas.microsoft.com/office/drawing/2014/main" id="{678B1C2E-B99F-472F-A73E-049BDAD08F54}"/>
              </a:ext>
            </a:extLst>
          </p:cNvPr>
          <p:cNvSpPr/>
          <p:nvPr/>
        </p:nvSpPr>
        <p:spPr>
          <a:xfrm>
            <a:off x="336045" y="1918426"/>
            <a:ext cx="600075" cy="552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14" name="Oval 13">
            <a:extLst>
              <a:ext uri="{FF2B5EF4-FFF2-40B4-BE49-F238E27FC236}">
                <a16:creationId xmlns:a16="http://schemas.microsoft.com/office/drawing/2014/main" id="{65C00944-51F7-4263-A9E9-D7AB211B4468}"/>
              </a:ext>
            </a:extLst>
          </p:cNvPr>
          <p:cNvSpPr/>
          <p:nvPr/>
        </p:nvSpPr>
        <p:spPr>
          <a:xfrm>
            <a:off x="312449" y="3977889"/>
            <a:ext cx="600075" cy="552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15" name="Oval 14">
            <a:extLst>
              <a:ext uri="{FF2B5EF4-FFF2-40B4-BE49-F238E27FC236}">
                <a16:creationId xmlns:a16="http://schemas.microsoft.com/office/drawing/2014/main" id="{CC82947C-B1D3-4E2D-B3D0-45C01346153A}"/>
              </a:ext>
            </a:extLst>
          </p:cNvPr>
          <p:cNvSpPr/>
          <p:nvPr/>
        </p:nvSpPr>
        <p:spPr>
          <a:xfrm>
            <a:off x="328711" y="5122076"/>
            <a:ext cx="600075" cy="552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54" name="Title 1">
            <a:extLst>
              <a:ext uri="{FF2B5EF4-FFF2-40B4-BE49-F238E27FC236}">
                <a16:creationId xmlns:a16="http://schemas.microsoft.com/office/drawing/2014/main" id="{2B4A24BE-A068-40E5-BCC5-66BF0F576B24}"/>
              </a:ext>
            </a:extLst>
          </p:cNvPr>
          <p:cNvSpPr txBox="1">
            <a:spLocks/>
          </p:cNvSpPr>
          <p:nvPr/>
        </p:nvSpPr>
        <p:spPr>
          <a:xfrm>
            <a:off x="336042" y="27735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a:cs typeface="Calibri Light" panose="020F0302020204030204"/>
              </a:rPr>
              <a:t>Performance Reports – Survey 123</a:t>
            </a:r>
          </a:p>
        </p:txBody>
      </p:sp>
      <p:pic>
        <p:nvPicPr>
          <p:cNvPr id="3" name="Picture 2">
            <a:extLst>
              <a:ext uri="{FF2B5EF4-FFF2-40B4-BE49-F238E27FC236}">
                <a16:creationId xmlns:a16="http://schemas.microsoft.com/office/drawing/2014/main" id="{ED190F09-0B36-4B20-802D-DC3EFBD7168F}"/>
              </a:ext>
            </a:extLst>
          </p:cNvPr>
          <p:cNvPicPr>
            <a:picLocks noChangeAspect="1"/>
          </p:cNvPicPr>
          <p:nvPr/>
        </p:nvPicPr>
        <p:blipFill>
          <a:blip r:embed="rId3"/>
          <a:stretch>
            <a:fillRect/>
          </a:stretch>
        </p:blipFill>
        <p:spPr>
          <a:xfrm>
            <a:off x="4400374" y="2430049"/>
            <a:ext cx="3970917" cy="3729062"/>
          </a:xfrm>
          <a:prstGeom prst="rect">
            <a:avLst/>
          </a:prstGeom>
          <a:ln>
            <a:solidFill>
              <a:schemeClr val="bg1"/>
            </a:solidFill>
          </a:ln>
        </p:spPr>
      </p:pic>
      <p:cxnSp>
        <p:nvCxnSpPr>
          <p:cNvPr id="16" name="Straight Arrow Connector 15">
            <a:extLst>
              <a:ext uri="{FF2B5EF4-FFF2-40B4-BE49-F238E27FC236}">
                <a16:creationId xmlns:a16="http://schemas.microsoft.com/office/drawing/2014/main" id="{5C232131-3D91-46A3-A898-BD166AB3BDA4}"/>
              </a:ext>
            </a:extLst>
          </p:cNvPr>
          <p:cNvCxnSpPr>
            <a:cxnSpLocks/>
          </p:cNvCxnSpPr>
          <p:nvPr/>
        </p:nvCxnSpPr>
        <p:spPr>
          <a:xfrm>
            <a:off x="3954367" y="2593647"/>
            <a:ext cx="323293"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7AD65013-0CCE-4039-A2CE-CC5955F3FC79}"/>
              </a:ext>
            </a:extLst>
          </p:cNvPr>
          <p:cNvCxnSpPr>
            <a:cxnSpLocks/>
          </p:cNvCxnSpPr>
          <p:nvPr/>
        </p:nvCxnSpPr>
        <p:spPr>
          <a:xfrm flipV="1">
            <a:off x="3563532" y="1931388"/>
            <a:ext cx="4930473" cy="1241470"/>
          </a:xfrm>
          <a:prstGeom prst="bentConnector3">
            <a:avLst>
              <a:gd name="adj1" fmla="val 7322"/>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D4449492-6B05-43B3-87D7-E2793E5987F6}"/>
              </a:ext>
            </a:extLst>
          </p:cNvPr>
          <p:cNvPicPr>
            <a:picLocks noChangeAspect="1"/>
          </p:cNvPicPr>
          <p:nvPr/>
        </p:nvPicPr>
        <p:blipFill>
          <a:blip r:embed="rId4"/>
          <a:stretch>
            <a:fillRect/>
          </a:stretch>
        </p:blipFill>
        <p:spPr>
          <a:xfrm>
            <a:off x="4734142" y="6039481"/>
            <a:ext cx="3352240" cy="541168"/>
          </a:xfrm>
          <a:prstGeom prst="rect">
            <a:avLst/>
          </a:prstGeom>
        </p:spPr>
      </p:pic>
      <p:sp>
        <p:nvSpPr>
          <p:cNvPr id="41" name="Rectangle 40">
            <a:extLst>
              <a:ext uri="{FF2B5EF4-FFF2-40B4-BE49-F238E27FC236}">
                <a16:creationId xmlns:a16="http://schemas.microsoft.com/office/drawing/2014/main" id="{DE94F397-A22F-4FCF-AE5F-2EC43B633C20}"/>
              </a:ext>
            </a:extLst>
          </p:cNvPr>
          <p:cNvSpPr/>
          <p:nvPr/>
        </p:nvSpPr>
        <p:spPr>
          <a:xfrm>
            <a:off x="4400374" y="2280492"/>
            <a:ext cx="3970917" cy="44011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Left Brace 44">
            <a:extLst>
              <a:ext uri="{FF2B5EF4-FFF2-40B4-BE49-F238E27FC236}">
                <a16:creationId xmlns:a16="http://schemas.microsoft.com/office/drawing/2014/main" id="{72CB0D69-91FA-4164-942B-CA48DA1ACF06}"/>
              </a:ext>
            </a:extLst>
          </p:cNvPr>
          <p:cNvSpPr/>
          <p:nvPr/>
        </p:nvSpPr>
        <p:spPr>
          <a:xfrm>
            <a:off x="3848212" y="3685144"/>
            <a:ext cx="418578" cy="2624922"/>
          </a:xfrm>
          <a:prstGeom prst="leftBrace">
            <a:avLst>
              <a:gd name="adj1" fmla="val 8333"/>
              <a:gd name="adj2" fmla="val 28310"/>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14856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E3B8954-188C-409A-943B-0A033245B783}"/>
              </a:ext>
            </a:extLst>
          </p:cNvPr>
          <p:cNvSpPr>
            <a:spLocks noGrp="1"/>
          </p:cNvSpPr>
          <p:nvPr>
            <p:ph type="sldNum" sz="quarter" idx="12"/>
          </p:nvPr>
        </p:nvSpPr>
        <p:spPr/>
        <p:txBody>
          <a:bodyPr/>
          <a:lstStyle/>
          <a:p>
            <a:fld id="{48F63A3B-78C7-47BE-AE5E-E10140E04643}" type="slidenum">
              <a:rPr lang="en-US" smtClean="0"/>
              <a:t>12</a:t>
            </a:fld>
            <a:endParaRPr lang="en-US"/>
          </a:p>
        </p:txBody>
      </p:sp>
      <p:sp>
        <p:nvSpPr>
          <p:cNvPr id="12" name="TextBox 11">
            <a:extLst>
              <a:ext uri="{FF2B5EF4-FFF2-40B4-BE49-F238E27FC236}">
                <a16:creationId xmlns:a16="http://schemas.microsoft.com/office/drawing/2014/main" id="{602B81B4-35C5-4513-91A2-D79990245C09}"/>
              </a:ext>
            </a:extLst>
          </p:cNvPr>
          <p:cNvSpPr txBox="1"/>
          <p:nvPr/>
        </p:nvSpPr>
        <p:spPr>
          <a:xfrm>
            <a:off x="1075236" y="2165547"/>
            <a:ext cx="3878340" cy="2462213"/>
          </a:xfrm>
          <a:prstGeom prst="rect">
            <a:avLst/>
          </a:prstGeom>
          <a:noFill/>
        </p:spPr>
        <p:txBody>
          <a:bodyPr wrap="square" lIns="91440" tIns="45720" rIns="91440" bIns="45720" rtlCol="0" anchor="t">
            <a:spAutoFit/>
          </a:bodyPr>
          <a:lstStyle/>
          <a:p>
            <a:r>
              <a:rPr lang="en-US" sz="2200">
                <a:latin typeface="+mj-lt"/>
              </a:rPr>
              <a:t>Log into www.ZoomGrants.com  </a:t>
            </a:r>
          </a:p>
          <a:p>
            <a:pPr marL="285750" indent="-285750">
              <a:buFont typeface="Arial" panose="020B0604020202020204" pitchFamily="34" charset="0"/>
              <a:buChar char="•"/>
            </a:pPr>
            <a:r>
              <a:rPr lang="en-US" sz="2200">
                <a:latin typeface="+mj-lt"/>
              </a:rPr>
              <a:t>Don’t have a log in? Contact your Grant Manager.</a:t>
            </a:r>
          </a:p>
          <a:p>
            <a:endParaRPr lang="en-US" sz="2200">
              <a:latin typeface="+mj-lt"/>
            </a:endParaRPr>
          </a:p>
          <a:p>
            <a:r>
              <a:rPr lang="en-US" sz="2200">
                <a:latin typeface="+mj-lt"/>
              </a:rPr>
              <a:t>Select the program you will be reporting on.</a:t>
            </a:r>
          </a:p>
          <a:p>
            <a:endParaRPr lang="en-US" sz="2200">
              <a:latin typeface="+mj-lt"/>
            </a:endParaRPr>
          </a:p>
        </p:txBody>
      </p:sp>
      <p:sp>
        <p:nvSpPr>
          <p:cNvPr id="13" name="Oval 12">
            <a:extLst>
              <a:ext uri="{FF2B5EF4-FFF2-40B4-BE49-F238E27FC236}">
                <a16:creationId xmlns:a16="http://schemas.microsoft.com/office/drawing/2014/main" id="{678B1C2E-B99F-472F-A73E-049BDAD08F54}"/>
              </a:ext>
            </a:extLst>
          </p:cNvPr>
          <p:cNvSpPr/>
          <p:nvPr/>
        </p:nvSpPr>
        <p:spPr>
          <a:xfrm>
            <a:off x="506856" y="2296172"/>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14" name="Oval 13">
            <a:extLst>
              <a:ext uri="{FF2B5EF4-FFF2-40B4-BE49-F238E27FC236}">
                <a16:creationId xmlns:a16="http://schemas.microsoft.com/office/drawing/2014/main" id="{65C00944-51F7-4263-A9E9-D7AB211B4468}"/>
              </a:ext>
            </a:extLst>
          </p:cNvPr>
          <p:cNvSpPr/>
          <p:nvPr/>
        </p:nvSpPr>
        <p:spPr>
          <a:xfrm>
            <a:off x="506856" y="3581148"/>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54" name="Title 1">
            <a:extLst>
              <a:ext uri="{FF2B5EF4-FFF2-40B4-BE49-F238E27FC236}">
                <a16:creationId xmlns:a16="http://schemas.microsoft.com/office/drawing/2014/main" id="{2B4A24BE-A068-40E5-BCC5-66BF0F576B24}"/>
              </a:ext>
            </a:extLst>
          </p:cNvPr>
          <p:cNvSpPr txBox="1">
            <a:spLocks/>
          </p:cNvSpPr>
          <p:nvPr/>
        </p:nvSpPr>
        <p:spPr>
          <a:xfrm>
            <a:off x="336042" y="27735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a:cs typeface="Calibri Light" panose="020F0302020204030204"/>
              </a:rPr>
              <a:t>Performance Reports – Zoom Grants</a:t>
            </a:r>
          </a:p>
        </p:txBody>
      </p:sp>
      <p:sp>
        <p:nvSpPr>
          <p:cNvPr id="60" name="TextBox 59">
            <a:extLst>
              <a:ext uri="{FF2B5EF4-FFF2-40B4-BE49-F238E27FC236}">
                <a16:creationId xmlns:a16="http://schemas.microsoft.com/office/drawing/2014/main" id="{77BFC8F7-5A00-4A0C-89C0-102096ADE52B}"/>
              </a:ext>
            </a:extLst>
          </p:cNvPr>
          <p:cNvSpPr txBox="1"/>
          <p:nvPr/>
        </p:nvSpPr>
        <p:spPr>
          <a:xfrm>
            <a:off x="1659111" y="6047892"/>
            <a:ext cx="8158348" cy="400110"/>
          </a:xfrm>
          <a:prstGeom prst="rect">
            <a:avLst/>
          </a:prstGeom>
          <a:solidFill>
            <a:srgbClr val="FFC000"/>
          </a:solidFill>
        </p:spPr>
        <p:txBody>
          <a:bodyPr wrap="square" rtlCol="0">
            <a:spAutoFit/>
          </a:bodyPr>
          <a:lstStyle/>
          <a:p>
            <a:pPr algn="ctr"/>
            <a:r>
              <a:rPr lang="en-US" sz="2000" b="1"/>
              <a:t>Zoom Grants Demo at the end of this presentation – hang tight!</a:t>
            </a:r>
          </a:p>
        </p:txBody>
      </p:sp>
      <p:pic>
        <p:nvPicPr>
          <p:cNvPr id="3" name="Picture 2">
            <a:extLst>
              <a:ext uri="{FF2B5EF4-FFF2-40B4-BE49-F238E27FC236}">
                <a16:creationId xmlns:a16="http://schemas.microsoft.com/office/drawing/2014/main" id="{A1ED798E-78B1-4295-A551-DA7C9ACC613B}"/>
              </a:ext>
            </a:extLst>
          </p:cNvPr>
          <p:cNvPicPr>
            <a:picLocks noChangeAspect="1"/>
          </p:cNvPicPr>
          <p:nvPr/>
        </p:nvPicPr>
        <p:blipFill>
          <a:blip r:embed="rId2"/>
          <a:stretch>
            <a:fillRect/>
          </a:stretch>
        </p:blipFill>
        <p:spPr>
          <a:xfrm>
            <a:off x="5573188" y="1413480"/>
            <a:ext cx="6282770" cy="4224414"/>
          </a:xfrm>
          <a:prstGeom prst="rect">
            <a:avLst/>
          </a:prstGeom>
        </p:spPr>
      </p:pic>
      <p:cxnSp>
        <p:nvCxnSpPr>
          <p:cNvPr id="16" name="Straight Arrow Connector 15">
            <a:extLst>
              <a:ext uri="{FF2B5EF4-FFF2-40B4-BE49-F238E27FC236}">
                <a16:creationId xmlns:a16="http://schemas.microsoft.com/office/drawing/2014/main" id="{EF822415-38D5-4B4B-AC97-9263F1CC1076}"/>
              </a:ext>
            </a:extLst>
          </p:cNvPr>
          <p:cNvCxnSpPr>
            <a:cxnSpLocks/>
          </p:cNvCxnSpPr>
          <p:nvPr/>
        </p:nvCxnSpPr>
        <p:spPr>
          <a:xfrm>
            <a:off x="4836405" y="3800819"/>
            <a:ext cx="4021156" cy="743973"/>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344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E2C157-6FEF-63F5-BA74-7C0DD7BC8C5E}"/>
              </a:ext>
            </a:extLst>
          </p:cNvPr>
          <p:cNvSpPr>
            <a:spLocks noGrp="1"/>
          </p:cNvSpPr>
          <p:nvPr>
            <p:ph type="sldNum" sz="quarter" idx="12"/>
          </p:nvPr>
        </p:nvSpPr>
        <p:spPr/>
        <p:txBody>
          <a:bodyPr/>
          <a:lstStyle/>
          <a:p>
            <a:fld id="{48F63A3B-78C7-47BE-AE5E-E10140E04643}" type="slidenum">
              <a:rPr lang="en-US" dirty="0"/>
              <a:t>13</a:t>
            </a:fld>
            <a:endParaRPr lang="en-US"/>
          </a:p>
        </p:txBody>
      </p:sp>
      <p:pic>
        <p:nvPicPr>
          <p:cNvPr id="8" name="Content Placeholder 7">
            <a:extLst>
              <a:ext uri="{FF2B5EF4-FFF2-40B4-BE49-F238E27FC236}">
                <a16:creationId xmlns:a16="http://schemas.microsoft.com/office/drawing/2014/main" id="{52637396-D885-D223-19D3-1CD8D64AD0E9}"/>
              </a:ext>
            </a:extLst>
          </p:cNvPr>
          <p:cNvPicPr>
            <a:picLocks noGrp="1" noChangeAspect="1"/>
          </p:cNvPicPr>
          <p:nvPr>
            <p:ph idx="1"/>
          </p:nvPr>
        </p:nvPicPr>
        <p:blipFill>
          <a:blip r:embed="rId2"/>
          <a:stretch>
            <a:fillRect/>
          </a:stretch>
        </p:blipFill>
        <p:spPr>
          <a:xfrm>
            <a:off x="5365084" y="181881"/>
            <a:ext cx="6610776" cy="3240996"/>
          </a:xfrm>
        </p:spPr>
      </p:pic>
      <p:pic>
        <p:nvPicPr>
          <p:cNvPr id="11" name="Picture 10">
            <a:extLst>
              <a:ext uri="{FF2B5EF4-FFF2-40B4-BE49-F238E27FC236}">
                <a16:creationId xmlns:a16="http://schemas.microsoft.com/office/drawing/2014/main" id="{8ABE67BC-02BD-3DD7-989E-F1EFC7400371}"/>
              </a:ext>
            </a:extLst>
          </p:cNvPr>
          <p:cNvPicPr>
            <a:picLocks noChangeAspect="1"/>
          </p:cNvPicPr>
          <p:nvPr/>
        </p:nvPicPr>
        <p:blipFill>
          <a:blip r:embed="rId3"/>
          <a:stretch>
            <a:fillRect/>
          </a:stretch>
        </p:blipFill>
        <p:spPr>
          <a:xfrm>
            <a:off x="5370060" y="3418796"/>
            <a:ext cx="6600825" cy="3231696"/>
          </a:xfrm>
          <a:prstGeom prst="rect">
            <a:avLst/>
          </a:prstGeom>
        </p:spPr>
      </p:pic>
      <p:sp>
        <p:nvSpPr>
          <p:cNvPr id="12" name="TextBox 11">
            <a:extLst>
              <a:ext uri="{FF2B5EF4-FFF2-40B4-BE49-F238E27FC236}">
                <a16:creationId xmlns:a16="http://schemas.microsoft.com/office/drawing/2014/main" id="{75FE845C-969B-303E-50C1-BC5411269E43}"/>
              </a:ext>
            </a:extLst>
          </p:cNvPr>
          <p:cNvSpPr txBox="1"/>
          <p:nvPr/>
        </p:nvSpPr>
        <p:spPr>
          <a:xfrm>
            <a:off x="889479" y="243549"/>
            <a:ext cx="4079128" cy="48123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2325"/>
              </a:lnSpc>
            </a:pPr>
            <a:r>
              <a:rPr lang="en-US" sz="2200">
                <a:latin typeface="Calibri Light"/>
                <a:cs typeface="Segoe UI"/>
              </a:rPr>
              <a:t>Click on “Report” tab on the bottom row of Post-Decision blue tabs. ​</a:t>
            </a:r>
          </a:p>
          <a:p>
            <a:pPr>
              <a:lnSpc>
                <a:spcPts val="2325"/>
              </a:lnSpc>
            </a:pPr>
            <a:r>
              <a:rPr lang="en-US" sz="2200">
                <a:latin typeface="Calibri Light"/>
                <a:cs typeface="Segoe UI"/>
              </a:rPr>
              <a:t>​</a:t>
            </a:r>
          </a:p>
          <a:p>
            <a:pPr>
              <a:lnSpc>
                <a:spcPts val="2325"/>
              </a:lnSpc>
            </a:pPr>
            <a:r>
              <a:rPr lang="en-US" sz="2200">
                <a:latin typeface="Calibri Light"/>
                <a:cs typeface="Segoe UI"/>
              </a:rPr>
              <a:t>Click on the tab at the top with the Report Number you want to complete​. </a:t>
            </a:r>
          </a:p>
          <a:p>
            <a:pPr marL="342900" indent="-342900">
              <a:lnSpc>
                <a:spcPts val="2325"/>
              </a:lnSpc>
              <a:buFont typeface="Arial"/>
              <a:buChar char="•"/>
            </a:pPr>
            <a:r>
              <a:rPr lang="en-US" sz="2200">
                <a:latin typeface="Calibri Light"/>
                <a:cs typeface="Segoe UI"/>
              </a:rPr>
              <a:t>Use Due Date to confirm you're on the right one!</a:t>
            </a:r>
            <a:endParaRPr lang="en-US">
              <a:cs typeface="Calibri" panose="020F0502020204030204"/>
            </a:endParaRPr>
          </a:p>
          <a:p>
            <a:pPr>
              <a:lnSpc>
                <a:spcPts val="2325"/>
              </a:lnSpc>
            </a:pPr>
            <a:r>
              <a:rPr lang="en-US" sz="2200">
                <a:latin typeface="Calibri Light"/>
                <a:cs typeface="Segoe UI"/>
              </a:rPr>
              <a:t>​</a:t>
            </a:r>
          </a:p>
          <a:p>
            <a:pPr>
              <a:lnSpc>
                <a:spcPts val="2325"/>
              </a:lnSpc>
            </a:pPr>
            <a:r>
              <a:rPr lang="en-US" sz="2200">
                <a:latin typeface="Calibri Light"/>
                <a:cs typeface="Segoe UI"/>
              </a:rPr>
              <a:t>Fill out form with requested information and to certify you completed Survey123.</a:t>
            </a:r>
          </a:p>
          <a:p>
            <a:pPr>
              <a:lnSpc>
                <a:spcPts val="2325"/>
              </a:lnSpc>
            </a:pPr>
            <a:endParaRPr lang="en-US" sz="2200">
              <a:latin typeface="Calibri Light"/>
              <a:cs typeface="Segoe UI"/>
            </a:endParaRPr>
          </a:p>
          <a:p>
            <a:pPr>
              <a:lnSpc>
                <a:spcPts val="2325"/>
              </a:lnSpc>
            </a:pPr>
            <a:r>
              <a:rPr lang="en-US" sz="2200">
                <a:latin typeface="Calibri Light"/>
                <a:cs typeface="Segoe UI"/>
              </a:rPr>
              <a:t>Click on Submit button at the bottom of the screen.</a:t>
            </a:r>
          </a:p>
        </p:txBody>
      </p:sp>
      <p:sp>
        <p:nvSpPr>
          <p:cNvPr id="14" name="Oval 13">
            <a:extLst>
              <a:ext uri="{FF2B5EF4-FFF2-40B4-BE49-F238E27FC236}">
                <a16:creationId xmlns:a16="http://schemas.microsoft.com/office/drawing/2014/main" id="{C5E9BBFD-E6DB-A7C5-3A26-C02F2133D9B0}"/>
              </a:ext>
            </a:extLst>
          </p:cNvPr>
          <p:cNvSpPr/>
          <p:nvPr/>
        </p:nvSpPr>
        <p:spPr>
          <a:xfrm>
            <a:off x="255308" y="243943"/>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16" name="Oval 15">
            <a:extLst>
              <a:ext uri="{FF2B5EF4-FFF2-40B4-BE49-F238E27FC236}">
                <a16:creationId xmlns:a16="http://schemas.microsoft.com/office/drawing/2014/main" id="{79A71E39-A41E-FD93-D441-5ACF88A5EE06}"/>
              </a:ext>
            </a:extLst>
          </p:cNvPr>
          <p:cNvSpPr/>
          <p:nvPr/>
        </p:nvSpPr>
        <p:spPr>
          <a:xfrm>
            <a:off x="255308" y="149126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4</a:t>
            </a:r>
          </a:p>
        </p:txBody>
      </p:sp>
      <p:sp>
        <p:nvSpPr>
          <p:cNvPr id="18" name="Oval 17">
            <a:extLst>
              <a:ext uri="{FF2B5EF4-FFF2-40B4-BE49-F238E27FC236}">
                <a16:creationId xmlns:a16="http://schemas.microsoft.com/office/drawing/2014/main" id="{44DE25D6-8A1A-E325-43BB-77D57E6EF752}"/>
              </a:ext>
            </a:extLst>
          </p:cNvPr>
          <p:cNvSpPr/>
          <p:nvPr/>
        </p:nvSpPr>
        <p:spPr>
          <a:xfrm>
            <a:off x="255308" y="3248448"/>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5</a:t>
            </a:r>
          </a:p>
        </p:txBody>
      </p:sp>
      <p:cxnSp>
        <p:nvCxnSpPr>
          <p:cNvPr id="20" name="Straight Arrow Connector 19">
            <a:extLst>
              <a:ext uri="{FF2B5EF4-FFF2-40B4-BE49-F238E27FC236}">
                <a16:creationId xmlns:a16="http://schemas.microsoft.com/office/drawing/2014/main" id="{39DE541A-A594-077F-9DD7-1F0E0417A219}"/>
              </a:ext>
            </a:extLst>
          </p:cNvPr>
          <p:cNvCxnSpPr>
            <a:cxnSpLocks/>
          </p:cNvCxnSpPr>
          <p:nvPr/>
        </p:nvCxnSpPr>
        <p:spPr>
          <a:xfrm>
            <a:off x="4781320" y="701143"/>
            <a:ext cx="495982" cy="73105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0440D50-A0A9-64DD-F271-6B4E94CDB027}"/>
              </a:ext>
            </a:extLst>
          </p:cNvPr>
          <p:cNvCxnSpPr>
            <a:cxnSpLocks/>
          </p:cNvCxnSpPr>
          <p:nvPr/>
        </p:nvCxnSpPr>
        <p:spPr>
          <a:xfrm>
            <a:off x="4547657" y="1743785"/>
            <a:ext cx="729645" cy="54418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9175BAC-1C7B-3DE5-BBA2-2A8DB7D3FE93}"/>
              </a:ext>
            </a:extLst>
          </p:cNvPr>
          <p:cNvCxnSpPr>
            <a:cxnSpLocks/>
          </p:cNvCxnSpPr>
          <p:nvPr/>
        </p:nvCxnSpPr>
        <p:spPr>
          <a:xfrm>
            <a:off x="4406144" y="2703513"/>
            <a:ext cx="957940" cy="577471"/>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 name="Left Brace 2">
            <a:extLst>
              <a:ext uri="{FF2B5EF4-FFF2-40B4-BE49-F238E27FC236}">
                <a16:creationId xmlns:a16="http://schemas.microsoft.com/office/drawing/2014/main" id="{D95490B4-3E85-4CD7-BE5A-97FF00AFCA56}"/>
              </a:ext>
            </a:extLst>
          </p:cNvPr>
          <p:cNvSpPr/>
          <p:nvPr/>
        </p:nvSpPr>
        <p:spPr>
          <a:xfrm>
            <a:off x="4893862" y="3577016"/>
            <a:ext cx="470222" cy="2176385"/>
          </a:xfrm>
          <a:prstGeom prst="leftBrace">
            <a:avLst>
              <a:gd name="adj1" fmla="val 8333"/>
              <a:gd name="adj2" fmla="val 8584"/>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Oval 20">
            <a:extLst>
              <a:ext uri="{FF2B5EF4-FFF2-40B4-BE49-F238E27FC236}">
                <a16:creationId xmlns:a16="http://schemas.microsoft.com/office/drawing/2014/main" id="{C6FFF31E-5551-4E19-9056-661DD6EA9D0F}"/>
              </a:ext>
            </a:extLst>
          </p:cNvPr>
          <p:cNvSpPr/>
          <p:nvPr/>
        </p:nvSpPr>
        <p:spPr>
          <a:xfrm>
            <a:off x="255308" y="4404808"/>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6</a:t>
            </a:r>
          </a:p>
        </p:txBody>
      </p:sp>
    </p:spTree>
    <p:extLst>
      <p:ext uri="{BB962C8B-B14F-4D97-AF65-F5344CB8AC3E}">
        <p14:creationId xmlns:p14="http://schemas.microsoft.com/office/powerpoint/2010/main" val="2951920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F6F2-E899-17A0-7F73-01D47693C8B8}"/>
              </a:ext>
            </a:extLst>
          </p:cNvPr>
          <p:cNvSpPr>
            <a:spLocks noGrp="1"/>
          </p:cNvSpPr>
          <p:nvPr>
            <p:ph type="ctrTitle"/>
          </p:nvPr>
        </p:nvSpPr>
        <p:spPr>
          <a:xfrm>
            <a:off x="1524000" y="0"/>
            <a:ext cx="9144000" cy="6857999"/>
          </a:xfrm>
        </p:spPr>
        <p:txBody>
          <a:bodyPr anchor="ctr">
            <a:normAutofit/>
          </a:bodyPr>
          <a:lstStyle/>
          <a:p>
            <a:r>
              <a:rPr lang="en-US" b="1">
                <a:solidFill>
                  <a:srgbClr val="FFFFFF"/>
                </a:solidFill>
                <a:cs typeface="Calibri Light"/>
              </a:rPr>
              <a:t>Questions about Performance Reports?</a:t>
            </a:r>
            <a:endParaRPr lang="en-US" b="1">
              <a:solidFill>
                <a:srgbClr val="FFFFFF"/>
              </a:solidFill>
            </a:endParaRPr>
          </a:p>
        </p:txBody>
      </p:sp>
      <p:sp>
        <p:nvSpPr>
          <p:cNvPr id="3" name="Slide Number Placeholder 2">
            <a:extLst>
              <a:ext uri="{FF2B5EF4-FFF2-40B4-BE49-F238E27FC236}">
                <a16:creationId xmlns:a16="http://schemas.microsoft.com/office/drawing/2014/main" id="{76BF1DAA-5443-4E20-9111-4582357372B4}"/>
              </a:ext>
            </a:extLst>
          </p:cNvPr>
          <p:cNvSpPr>
            <a:spLocks noGrp="1"/>
          </p:cNvSpPr>
          <p:nvPr>
            <p:ph type="sldNum" sz="quarter" idx="12"/>
          </p:nvPr>
        </p:nvSpPr>
        <p:spPr/>
        <p:txBody>
          <a:bodyPr/>
          <a:lstStyle/>
          <a:p>
            <a:fld id="{48F63A3B-78C7-47BE-AE5E-E10140E04643}" type="slidenum">
              <a:rPr lang="en-US" smtClean="0"/>
              <a:t>14</a:t>
            </a:fld>
            <a:endParaRPr lang="en-US"/>
          </a:p>
        </p:txBody>
      </p:sp>
    </p:spTree>
    <p:extLst>
      <p:ext uri="{BB962C8B-B14F-4D97-AF65-F5344CB8AC3E}">
        <p14:creationId xmlns:p14="http://schemas.microsoft.com/office/powerpoint/2010/main" val="362346770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F6F2-E899-17A0-7F73-01D47693C8B8}"/>
              </a:ext>
            </a:extLst>
          </p:cNvPr>
          <p:cNvSpPr>
            <a:spLocks noGrp="1"/>
          </p:cNvSpPr>
          <p:nvPr>
            <p:ph type="ctrTitle"/>
          </p:nvPr>
        </p:nvSpPr>
        <p:spPr>
          <a:xfrm>
            <a:off x="1524000" y="0"/>
            <a:ext cx="9144000" cy="6857999"/>
          </a:xfrm>
        </p:spPr>
        <p:txBody>
          <a:bodyPr anchor="ctr">
            <a:normAutofit/>
          </a:bodyPr>
          <a:lstStyle/>
          <a:p>
            <a:r>
              <a:rPr lang="en-US" b="1">
                <a:solidFill>
                  <a:srgbClr val="FFFFFF"/>
                </a:solidFill>
                <a:cs typeface="Calibri Light"/>
              </a:rPr>
              <a:t>Financial Reports</a:t>
            </a:r>
            <a:endParaRPr lang="en-US" b="1">
              <a:solidFill>
                <a:srgbClr val="FFFFFF"/>
              </a:solidFill>
            </a:endParaRPr>
          </a:p>
        </p:txBody>
      </p:sp>
      <p:sp>
        <p:nvSpPr>
          <p:cNvPr id="3" name="Slide Number Placeholder 2">
            <a:extLst>
              <a:ext uri="{FF2B5EF4-FFF2-40B4-BE49-F238E27FC236}">
                <a16:creationId xmlns:a16="http://schemas.microsoft.com/office/drawing/2014/main" id="{76BF1DAA-5443-4E20-9111-4582357372B4}"/>
              </a:ext>
            </a:extLst>
          </p:cNvPr>
          <p:cNvSpPr>
            <a:spLocks noGrp="1"/>
          </p:cNvSpPr>
          <p:nvPr>
            <p:ph type="sldNum" sz="quarter" idx="12"/>
          </p:nvPr>
        </p:nvSpPr>
        <p:spPr/>
        <p:txBody>
          <a:bodyPr/>
          <a:lstStyle/>
          <a:p>
            <a:fld id="{48F63A3B-78C7-47BE-AE5E-E10140E04643}" type="slidenum">
              <a:rPr lang="en-US" smtClean="0"/>
              <a:t>15</a:t>
            </a:fld>
            <a:endParaRPr lang="en-US"/>
          </a:p>
        </p:txBody>
      </p:sp>
    </p:spTree>
    <p:extLst>
      <p:ext uri="{BB962C8B-B14F-4D97-AF65-F5344CB8AC3E}">
        <p14:creationId xmlns:p14="http://schemas.microsoft.com/office/powerpoint/2010/main" val="1727179119"/>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18D8B3-CE18-4F43-08B2-67F2B4164ADE}"/>
              </a:ext>
            </a:extLst>
          </p:cNvPr>
          <p:cNvSpPr>
            <a:spLocks noGrp="1"/>
          </p:cNvSpPr>
          <p:nvPr>
            <p:ph type="title"/>
          </p:nvPr>
        </p:nvSpPr>
        <p:spPr>
          <a:xfrm>
            <a:off x="838200" y="365125"/>
            <a:ext cx="10515600" cy="1325563"/>
          </a:xfrm>
        </p:spPr>
        <p:txBody>
          <a:bodyPr>
            <a:normAutofit/>
          </a:bodyPr>
          <a:lstStyle/>
          <a:p>
            <a:r>
              <a:rPr lang="en-US" sz="5400" b="1">
                <a:cs typeface="Calibri Light" panose="020F0302020204030204"/>
              </a:rPr>
              <a:t>Financial Reports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7E7073F-41A8-9F76-15D9-BBB159B81063}"/>
              </a:ext>
            </a:extLst>
          </p:cNvPr>
          <p:cNvSpPr>
            <a:spLocks noGrp="1"/>
          </p:cNvSpPr>
          <p:nvPr>
            <p:ph idx="1"/>
          </p:nvPr>
        </p:nvSpPr>
        <p:spPr>
          <a:xfrm>
            <a:off x="669036" y="1734833"/>
            <a:ext cx="11040364" cy="4928617"/>
          </a:xfrm>
        </p:spPr>
        <p:txBody>
          <a:bodyPr vert="horz" lIns="91440" tIns="45720" rIns="91440" bIns="45720" rtlCol="0" anchor="t">
            <a:normAutofit/>
          </a:bodyPr>
          <a:lstStyle/>
          <a:p>
            <a:pPr marL="0" indent="0">
              <a:lnSpc>
                <a:spcPct val="100000"/>
              </a:lnSpc>
              <a:buNone/>
            </a:pPr>
            <a:r>
              <a:rPr lang="en-US" sz="2000" b="1">
                <a:latin typeface="Calibri Light"/>
                <a:ea typeface="+mn-lt"/>
                <a:cs typeface="+mn-lt"/>
              </a:rPr>
              <a:t>What is a Reimbursement Request? </a:t>
            </a:r>
          </a:p>
          <a:p>
            <a:pPr>
              <a:lnSpc>
                <a:spcPct val="100000"/>
              </a:lnSpc>
            </a:pPr>
            <a:r>
              <a:rPr lang="en-US" sz="2000">
                <a:latin typeface="Calibri Light"/>
                <a:ea typeface="+mn-lt"/>
                <a:cs typeface="+mn-lt"/>
              </a:rPr>
              <a:t>A financial document submitted by an agency on a </a:t>
            </a:r>
            <a:r>
              <a:rPr lang="en-US" sz="2000" i="1">
                <a:latin typeface="Calibri Light"/>
                <a:ea typeface="+mn-lt"/>
                <a:cs typeface="+mn-lt"/>
              </a:rPr>
              <a:t>reimbursement-based contract</a:t>
            </a:r>
            <a:r>
              <a:rPr lang="en-US" sz="2000">
                <a:latin typeface="Calibri Light"/>
                <a:ea typeface="+mn-lt"/>
                <a:cs typeface="+mn-lt"/>
              </a:rPr>
              <a:t>, outlining all expenses for which they seek reimbursement.</a:t>
            </a:r>
          </a:p>
          <a:p>
            <a:pPr>
              <a:lnSpc>
                <a:spcPct val="100000"/>
              </a:lnSpc>
            </a:pPr>
            <a:r>
              <a:rPr lang="en-US" sz="2000">
                <a:latin typeface="Calibri Light"/>
                <a:ea typeface="+mn-lt"/>
                <a:cs typeface="+mn-lt"/>
              </a:rPr>
              <a:t>Payments c</a:t>
            </a:r>
            <a:r>
              <a:rPr lang="en-US" sz="2000" u="sng">
                <a:latin typeface="Calibri Light"/>
                <a:ea typeface="+mn-lt"/>
                <a:cs typeface="+mn-lt"/>
              </a:rPr>
              <a:t>annot be processed until the documents are accurate and complete</a:t>
            </a:r>
            <a:r>
              <a:rPr lang="en-US" sz="2000">
                <a:latin typeface="Calibri Light"/>
                <a:ea typeface="+mn-lt"/>
                <a:cs typeface="+mn-lt"/>
              </a:rPr>
              <a:t>.</a:t>
            </a:r>
          </a:p>
          <a:p>
            <a:pPr>
              <a:lnSpc>
                <a:spcPct val="100000"/>
              </a:lnSpc>
            </a:pPr>
            <a:endParaRPr lang="en-US" sz="2000">
              <a:latin typeface="Calibri Light"/>
              <a:ea typeface="+mn-lt"/>
              <a:cs typeface="+mn-lt"/>
            </a:endParaRPr>
          </a:p>
          <a:p>
            <a:pPr marL="0" indent="0">
              <a:lnSpc>
                <a:spcPct val="100000"/>
              </a:lnSpc>
              <a:buNone/>
            </a:pPr>
            <a:r>
              <a:rPr lang="en-US" sz="2000" b="1">
                <a:latin typeface="Calibri Light"/>
                <a:ea typeface="+mn-lt"/>
                <a:cs typeface="+mn-lt"/>
              </a:rPr>
              <a:t>What is an Expenditure Report?</a:t>
            </a:r>
          </a:p>
          <a:p>
            <a:pPr>
              <a:lnSpc>
                <a:spcPct val="100000"/>
              </a:lnSpc>
            </a:pPr>
            <a:r>
              <a:rPr lang="en-US" sz="2000">
                <a:latin typeface="Calibri Light"/>
                <a:ea typeface="+mn-lt"/>
                <a:cs typeface="+mn-lt"/>
              </a:rPr>
              <a:t>A financial document submitted by an agency on an </a:t>
            </a:r>
            <a:r>
              <a:rPr lang="en-US" sz="2000" i="1">
                <a:latin typeface="Calibri Light"/>
                <a:ea typeface="+mn-lt"/>
                <a:cs typeface="+mn-lt"/>
              </a:rPr>
              <a:t>advanced payment-based contract</a:t>
            </a:r>
            <a:r>
              <a:rPr lang="en-US" sz="2000">
                <a:latin typeface="Calibri Light"/>
                <a:ea typeface="+mn-lt"/>
                <a:cs typeface="+mn-lt"/>
              </a:rPr>
              <a:t>, outlining all expenses on which grant funding has been spent.</a:t>
            </a:r>
          </a:p>
          <a:p>
            <a:pPr>
              <a:lnSpc>
                <a:spcPct val="100000"/>
              </a:lnSpc>
            </a:pPr>
            <a:r>
              <a:rPr lang="en-US" sz="2000">
                <a:latin typeface="Calibri Light"/>
                <a:ea typeface="+mn-lt"/>
                <a:cs typeface="+mn-lt"/>
              </a:rPr>
              <a:t>If complete and accurate expenditure reports are not submitted on time,</a:t>
            </a:r>
            <a:r>
              <a:rPr lang="en-US" sz="2000" u="sng">
                <a:latin typeface="Calibri Light"/>
                <a:ea typeface="+mn-lt"/>
                <a:cs typeface="+mn-lt"/>
              </a:rPr>
              <a:t> agencies risk having next payments held back.</a:t>
            </a:r>
          </a:p>
        </p:txBody>
      </p:sp>
      <p:sp>
        <p:nvSpPr>
          <p:cNvPr id="4" name="Slide Number Placeholder 3">
            <a:extLst>
              <a:ext uri="{FF2B5EF4-FFF2-40B4-BE49-F238E27FC236}">
                <a16:creationId xmlns:a16="http://schemas.microsoft.com/office/drawing/2014/main" id="{4E3B8954-188C-409A-943B-0A033245B783}"/>
              </a:ext>
            </a:extLst>
          </p:cNvPr>
          <p:cNvSpPr>
            <a:spLocks noGrp="1"/>
          </p:cNvSpPr>
          <p:nvPr>
            <p:ph type="sldNum" sz="quarter" idx="12"/>
          </p:nvPr>
        </p:nvSpPr>
        <p:spPr/>
        <p:txBody>
          <a:bodyPr/>
          <a:lstStyle/>
          <a:p>
            <a:fld id="{48F63A3B-78C7-47BE-AE5E-E10140E04643}" type="slidenum">
              <a:rPr lang="en-US" smtClean="0"/>
              <a:t>16</a:t>
            </a:fld>
            <a:endParaRPr lang="en-US"/>
          </a:p>
        </p:txBody>
      </p:sp>
    </p:spTree>
    <p:extLst>
      <p:ext uri="{BB962C8B-B14F-4D97-AF65-F5344CB8AC3E}">
        <p14:creationId xmlns:p14="http://schemas.microsoft.com/office/powerpoint/2010/main" val="473622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18D8B3-CE18-4F43-08B2-67F2B4164ADE}"/>
              </a:ext>
            </a:extLst>
          </p:cNvPr>
          <p:cNvSpPr>
            <a:spLocks noGrp="1"/>
          </p:cNvSpPr>
          <p:nvPr>
            <p:ph type="title"/>
          </p:nvPr>
        </p:nvSpPr>
        <p:spPr>
          <a:xfrm>
            <a:off x="838200" y="365125"/>
            <a:ext cx="10515600" cy="1325563"/>
          </a:xfrm>
        </p:spPr>
        <p:txBody>
          <a:bodyPr>
            <a:normAutofit/>
          </a:bodyPr>
          <a:lstStyle/>
          <a:p>
            <a:r>
              <a:rPr lang="en-US" sz="5400" b="1">
                <a:cs typeface="Calibri Light" panose="020F0302020204030204"/>
              </a:rPr>
              <a:t>Financial Reports – Key Elements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7E7073F-41A8-9F76-15D9-BBB159B81063}"/>
              </a:ext>
            </a:extLst>
          </p:cNvPr>
          <p:cNvSpPr>
            <a:spLocks noGrp="1"/>
          </p:cNvSpPr>
          <p:nvPr>
            <p:ph idx="1"/>
          </p:nvPr>
        </p:nvSpPr>
        <p:spPr>
          <a:xfrm>
            <a:off x="838200" y="1915427"/>
            <a:ext cx="11040364" cy="4443337"/>
          </a:xfrm>
        </p:spPr>
        <p:txBody>
          <a:bodyPr vert="horz" lIns="91440" tIns="45720" rIns="91440" bIns="45720" rtlCol="0" anchor="t">
            <a:noAutofit/>
          </a:bodyPr>
          <a:lstStyle/>
          <a:p>
            <a:pPr marL="0" indent="0">
              <a:lnSpc>
                <a:spcPct val="100000"/>
              </a:lnSpc>
              <a:buNone/>
            </a:pPr>
            <a:r>
              <a:rPr lang="en-US" sz="2200" b="1" dirty="0">
                <a:latin typeface="Calibri Light"/>
                <a:ea typeface="+mn-lt"/>
                <a:cs typeface="+mn-lt"/>
              </a:rPr>
              <a:t>All Financial Reports must include:</a:t>
            </a:r>
          </a:p>
          <a:p>
            <a:pPr marL="457200" indent="-457200">
              <a:lnSpc>
                <a:spcPct val="100000"/>
              </a:lnSpc>
              <a:buFont typeface="+mj-lt"/>
              <a:buAutoNum type="arabicPeriod"/>
            </a:pPr>
            <a:r>
              <a:rPr lang="en-US" sz="2200" dirty="0">
                <a:latin typeface="Calibri Light"/>
                <a:ea typeface="+mn-lt"/>
                <a:cs typeface="+mn-lt"/>
              </a:rPr>
              <a:t>Reimbursement Request or Expenditure Report (known as “Invoice” in Zoom Grants)</a:t>
            </a:r>
          </a:p>
          <a:p>
            <a:pPr marL="457200" indent="-457200">
              <a:lnSpc>
                <a:spcPct val="100000"/>
              </a:lnSpc>
              <a:buFont typeface="+mj-lt"/>
              <a:buAutoNum type="arabicPeriod"/>
            </a:pPr>
            <a:r>
              <a:rPr lang="en-US" sz="2200" dirty="0">
                <a:latin typeface="Calibri Light"/>
                <a:ea typeface="+mn-lt"/>
                <a:cs typeface="+mn-lt"/>
              </a:rPr>
              <a:t>Schedule of Documentation (</a:t>
            </a:r>
            <a:r>
              <a:rPr lang="en-US" sz="2200" dirty="0" err="1">
                <a:latin typeface="Calibri Light"/>
                <a:ea typeface="+mn-lt"/>
                <a:cs typeface="+mn-lt"/>
              </a:rPr>
              <a:t>SoD</a:t>
            </a:r>
            <a:r>
              <a:rPr lang="en-US" sz="2200" dirty="0">
                <a:latin typeface="Calibri Light"/>
                <a:ea typeface="+mn-lt"/>
                <a:cs typeface="+mn-lt"/>
              </a:rPr>
              <a:t>)</a:t>
            </a:r>
          </a:p>
          <a:p>
            <a:pPr marL="457200" indent="-457200">
              <a:lnSpc>
                <a:spcPct val="100000"/>
              </a:lnSpc>
              <a:buFont typeface="+mj-lt"/>
              <a:buAutoNum type="arabicPeriod"/>
            </a:pPr>
            <a:r>
              <a:rPr lang="en-US" sz="2200" dirty="0">
                <a:latin typeface="Calibri Light"/>
                <a:ea typeface="+mn-lt"/>
                <a:cs typeface="+mn-lt"/>
              </a:rPr>
              <a:t>Supporting Documentation for </a:t>
            </a:r>
            <a:r>
              <a:rPr lang="en-US" sz="2200" i="1" dirty="0">
                <a:latin typeface="Calibri Light"/>
                <a:ea typeface="+mn-lt"/>
                <a:cs typeface="+mn-lt"/>
              </a:rPr>
              <a:t>every single eligible expense </a:t>
            </a:r>
            <a:r>
              <a:rPr lang="en-US" sz="2200" dirty="0">
                <a:latin typeface="Calibri Light"/>
                <a:ea typeface="+mn-lt"/>
                <a:cs typeface="+mn-lt"/>
              </a:rPr>
              <a:t>listed in the </a:t>
            </a:r>
            <a:r>
              <a:rPr lang="en-US" sz="2200" dirty="0" err="1">
                <a:latin typeface="Calibri Light"/>
                <a:ea typeface="+mn-lt"/>
                <a:cs typeface="+mn-lt"/>
              </a:rPr>
              <a:t>SoD</a:t>
            </a:r>
            <a:r>
              <a:rPr lang="en-US" sz="2200" dirty="0">
                <a:latin typeface="Calibri Light"/>
                <a:ea typeface="+mn-lt"/>
                <a:cs typeface="+mn-lt"/>
              </a:rPr>
              <a:t>. </a:t>
            </a:r>
          </a:p>
          <a:p>
            <a:pPr marL="914400" lvl="1" indent="-457200">
              <a:lnSpc>
                <a:spcPct val="100000"/>
              </a:lnSpc>
              <a:buFont typeface="+mj-lt"/>
              <a:buAutoNum type="arabicPeriod"/>
            </a:pPr>
            <a:r>
              <a:rPr lang="en-US" sz="1800" dirty="0">
                <a:latin typeface="Calibri Light"/>
                <a:ea typeface="+mn-lt"/>
                <a:cs typeface="+mn-lt"/>
              </a:rPr>
              <a:t>This includes Administrative costs such as a percentage of rent, insurance, etc. </a:t>
            </a:r>
          </a:p>
          <a:p>
            <a:pPr marL="457200" indent="-457200">
              <a:lnSpc>
                <a:spcPct val="100000"/>
              </a:lnSpc>
              <a:buAutoNum type="arabicPeriod"/>
            </a:pPr>
            <a:endParaRPr lang="en-US" sz="2200" dirty="0">
              <a:latin typeface="Calibri Light"/>
              <a:ea typeface="+mn-lt"/>
              <a:cs typeface="+mn-lt"/>
            </a:endParaRPr>
          </a:p>
          <a:p>
            <a:pPr marL="0" indent="0">
              <a:lnSpc>
                <a:spcPct val="100000"/>
              </a:lnSpc>
              <a:buNone/>
            </a:pPr>
            <a:r>
              <a:rPr lang="en-US" sz="2200" b="1" dirty="0">
                <a:ea typeface="+mn-lt"/>
                <a:cs typeface="+mn-lt"/>
              </a:rPr>
              <a:t>When are they due? </a:t>
            </a:r>
            <a:endParaRPr lang="en-US" sz="2200" dirty="0">
              <a:ea typeface="+mn-lt"/>
              <a:cs typeface="+mn-lt"/>
            </a:endParaRPr>
          </a:p>
          <a:p>
            <a:pPr marL="457200" indent="-457200">
              <a:lnSpc>
                <a:spcPct val="100000"/>
              </a:lnSpc>
            </a:pPr>
            <a:r>
              <a:rPr lang="en-US" sz="2200" dirty="0">
                <a:latin typeface="Calibri Light"/>
                <a:ea typeface="+mn-lt"/>
                <a:cs typeface="+mn-lt"/>
              </a:rPr>
              <a:t>A least once monthly for activities completed the month prior (check your contract!)</a:t>
            </a:r>
          </a:p>
          <a:p>
            <a:pPr marL="457200" indent="-457200">
              <a:lnSpc>
                <a:spcPct val="100000"/>
              </a:lnSpc>
            </a:pPr>
            <a:r>
              <a:rPr lang="en-US" sz="2200" u="sng" dirty="0">
                <a:latin typeface="Calibri Light"/>
                <a:ea typeface="+mn-lt"/>
                <a:cs typeface="+mn-lt"/>
              </a:rPr>
              <a:t>We cannot process Financial Reports without a current Performance Report.</a:t>
            </a:r>
            <a:endParaRPr lang="en-US" u="sng" dirty="0">
              <a:latin typeface="Calibri Light"/>
              <a:ea typeface="+mn-lt"/>
              <a:cs typeface="+mn-lt"/>
            </a:endParaRPr>
          </a:p>
        </p:txBody>
      </p:sp>
      <p:sp>
        <p:nvSpPr>
          <p:cNvPr id="4" name="Slide Number Placeholder 3">
            <a:extLst>
              <a:ext uri="{FF2B5EF4-FFF2-40B4-BE49-F238E27FC236}">
                <a16:creationId xmlns:a16="http://schemas.microsoft.com/office/drawing/2014/main" id="{4E3B8954-188C-409A-943B-0A033245B783}"/>
              </a:ext>
            </a:extLst>
          </p:cNvPr>
          <p:cNvSpPr>
            <a:spLocks noGrp="1"/>
          </p:cNvSpPr>
          <p:nvPr>
            <p:ph type="sldNum" sz="quarter" idx="12"/>
          </p:nvPr>
        </p:nvSpPr>
        <p:spPr/>
        <p:txBody>
          <a:bodyPr/>
          <a:lstStyle/>
          <a:p>
            <a:fld id="{48F63A3B-78C7-47BE-AE5E-E10140E04643}" type="slidenum">
              <a:rPr lang="en-US" smtClean="0"/>
              <a:t>17</a:t>
            </a:fld>
            <a:endParaRPr lang="en-US"/>
          </a:p>
        </p:txBody>
      </p:sp>
    </p:spTree>
    <p:extLst>
      <p:ext uri="{BB962C8B-B14F-4D97-AF65-F5344CB8AC3E}">
        <p14:creationId xmlns:p14="http://schemas.microsoft.com/office/powerpoint/2010/main" val="4227764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18D8B3-CE18-4F43-08B2-67F2B4164ADE}"/>
              </a:ext>
            </a:extLst>
          </p:cNvPr>
          <p:cNvSpPr>
            <a:spLocks noGrp="1"/>
          </p:cNvSpPr>
          <p:nvPr>
            <p:ph type="title"/>
          </p:nvPr>
        </p:nvSpPr>
        <p:spPr>
          <a:xfrm>
            <a:off x="838200" y="365125"/>
            <a:ext cx="10515600" cy="1325563"/>
          </a:xfrm>
        </p:spPr>
        <p:txBody>
          <a:bodyPr>
            <a:noAutofit/>
          </a:bodyPr>
          <a:lstStyle/>
          <a:p>
            <a:r>
              <a:rPr lang="en-US" b="1">
                <a:cs typeface="Calibri Light" panose="020F0302020204030204"/>
              </a:rPr>
              <a:t>1. Reimbursement Req., Expenditure Report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7E7073F-41A8-9F76-15D9-BBB159B81063}"/>
              </a:ext>
            </a:extLst>
          </p:cNvPr>
          <p:cNvSpPr>
            <a:spLocks noGrp="1"/>
          </p:cNvSpPr>
          <p:nvPr>
            <p:ph idx="1"/>
          </p:nvPr>
        </p:nvSpPr>
        <p:spPr>
          <a:xfrm>
            <a:off x="838200" y="1915427"/>
            <a:ext cx="10689771" cy="1689252"/>
          </a:xfrm>
        </p:spPr>
        <p:txBody>
          <a:bodyPr vert="horz" lIns="91440" tIns="45720" rIns="91440" bIns="45720" rtlCol="0" anchor="t">
            <a:noAutofit/>
          </a:bodyPr>
          <a:lstStyle/>
          <a:p>
            <a:pPr>
              <a:lnSpc>
                <a:spcPct val="100000"/>
              </a:lnSpc>
            </a:pPr>
            <a:r>
              <a:rPr lang="en-US" sz="2200">
                <a:latin typeface="Calibri Light"/>
                <a:ea typeface="+mn-lt"/>
                <a:cs typeface="+mn-lt"/>
              </a:rPr>
              <a:t>Overview of your contracted line-item budget, expenses to date &amp; balance </a:t>
            </a:r>
            <a:endParaRPr lang="en-US"/>
          </a:p>
        </p:txBody>
      </p:sp>
      <p:sp>
        <p:nvSpPr>
          <p:cNvPr id="4" name="Slide Number Placeholder 3">
            <a:extLst>
              <a:ext uri="{FF2B5EF4-FFF2-40B4-BE49-F238E27FC236}">
                <a16:creationId xmlns:a16="http://schemas.microsoft.com/office/drawing/2014/main" id="{4E3B8954-188C-409A-943B-0A033245B783}"/>
              </a:ext>
            </a:extLst>
          </p:cNvPr>
          <p:cNvSpPr>
            <a:spLocks noGrp="1"/>
          </p:cNvSpPr>
          <p:nvPr>
            <p:ph type="sldNum" sz="quarter" idx="12"/>
          </p:nvPr>
        </p:nvSpPr>
        <p:spPr/>
        <p:txBody>
          <a:bodyPr/>
          <a:lstStyle/>
          <a:p>
            <a:fld id="{48F63A3B-78C7-47BE-AE5E-E10140E04643}" type="slidenum">
              <a:rPr lang="en-US" smtClean="0"/>
              <a:t>18</a:t>
            </a:fld>
            <a:endParaRPr lang="en-US"/>
          </a:p>
        </p:txBody>
      </p:sp>
      <p:pic>
        <p:nvPicPr>
          <p:cNvPr id="6" name="Picture 5">
            <a:extLst>
              <a:ext uri="{FF2B5EF4-FFF2-40B4-BE49-F238E27FC236}">
                <a16:creationId xmlns:a16="http://schemas.microsoft.com/office/drawing/2014/main" id="{7C2B8102-15B7-44FD-A073-ED1973B692F4}"/>
              </a:ext>
            </a:extLst>
          </p:cNvPr>
          <p:cNvPicPr>
            <a:picLocks noChangeAspect="1"/>
          </p:cNvPicPr>
          <p:nvPr/>
        </p:nvPicPr>
        <p:blipFill>
          <a:blip r:embed="rId2"/>
          <a:stretch>
            <a:fillRect/>
          </a:stretch>
        </p:blipFill>
        <p:spPr>
          <a:xfrm>
            <a:off x="1028782" y="2549391"/>
            <a:ext cx="4989930" cy="3486299"/>
          </a:xfrm>
          <a:prstGeom prst="rect">
            <a:avLst/>
          </a:prstGeom>
        </p:spPr>
      </p:pic>
      <p:sp>
        <p:nvSpPr>
          <p:cNvPr id="7" name="TextBox 6">
            <a:extLst>
              <a:ext uri="{FF2B5EF4-FFF2-40B4-BE49-F238E27FC236}">
                <a16:creationId xmlns:a16="http://schemas.microsoft.com/office/drawing/2014/main" id="{CCF81187-B534-F1B7-62E7-687F64F52334}"/>
              </a:ext>
            </a:extLst>
          </p:cNvPr>
          <p:cNvSpPr txBox="1"/>
          <p:nvPr/>
        </p:nvSpPr>
        <p:spPr>
          <a:xfrm>
            <a:off x="7216625" y="6161010"/>
            <a:ext cx="3418114" cy="380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Calibri"/>
              </a:rPr>
              <a:t>New Zoom Grants "Invoice"</a:t>
            </a:r>
          </a:p>
        </p:txBody>
      </p:sp>
      <p:sp>
        <p:nvSpPr>
          <p:cNvPr id="9" name="TextBox 8">
            <a:extLst>
              <a:ext uri="{FF2B5EF4-FFF2-40B4-BE49-F238E27FC236}">
                <a16:creationId xmlns:a16="http://schemas.microsoft.com/office/drawing/2014/main" id="{D7AAD42C-378A-EA66-3C9B-07C0076AC04B}"/>
              </a:ext>
            </a:extLst>
          </p:cNvPr>
          <p:cNvSpPr txBox="1"/>
          <p:nvPr/>
        </p:nvSpPr>
        <p:spPr>
          <a:xfrm>
            <a:off x="1502229" y="6150427"/>
            <a:ext cx="3418114" cy="380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Calibri"/>
              </a:rPr>
              <a:t>Previous Form</a:t>
            </a:r>
          </a:p>
        </p:txBody>
      </p:sp>
      <p:cxnSp>
        <p:nvCxnSpPr>
          <p:cNvPr id="11" name="Straight Arrow Connector 10">
            <a:extLst>
              <a:ext uri="{FF2B5EF4-FFF2-40B4-BE49-F238E27FC236}">
                <a16:creationId xmlns:a16="http://schemas.microsoft.com/office/drawing/2014/main" id="{49BD1D5F-EBF2-188F-7A00-1FD4CD030E58}"/>
              </a:ext>
            </a:extLst>
          </p:cNvPr>
          <p:cNvCxnSpPr/>
          <p:nvPr/>
        </p:nvCxnSpPr>
        <p:spPr>
          <a:xfrm flipV="1">
            <a:off x="5940425" y="2991909"/>
            <a:ext cx="872066" cy="1054099"/>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AFD1141-7CE8-AEC1-CF60-52FE32A39F0C}"/>
              </a:ext>
            </a:extLst>
          </p:cNvPr>
          <p:cNvCxnSpPr>
            <a:cxnSpLocks/>
          </p:cNvCxnSpPr>
          <p:nvPr/>
        </p:nvCxnSpPr>
        <p:spPr>
          <a:xfrm>
            <a:off x="5929841" y="4935007"/>
            <a:ext cx="893232" cy="59690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F6FEAE3-ED16-A40F-1C0F-F7DBC1EDB239}"/>
              </a:ext>
            </a:extLst>
          </p:cNvPr>
          <p:cNvCxnSpPr>
            <a:cxnSpLocks/>
          </p:cNvCxnSpPr>
          <p:nvPr/>
        </p:nvCxnSpPr>
        <p:spPr>
          <a:xfrm>
            <a:off x="5919257" y="5633506"/>
            <a:ext cx="914398" cy="34290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27E4D9E9-ABDA-15F4-1C20-DC9794A3ED6C}"/>
              </a:ext>
            </a:extLst>
          </p:cNvPr>
          <p:cNvPicPr>
            <a:picLocks noChangeAspect="1"/>
          </p:cNvPicPr>
          <p:nvPr/>
        </p:nvPicPr>
        <p:blipFill>
          <a:blip r:embed="rId3"/>
          <a:stretch>
            <a:fillRect/>
          </a:stretch>
        </p:blipFill>
        <p:spPr>
          <a:xfrm>
            <a:off x="6863292" y="2476499"/>
            <a:ext cx="4497916" cy="3630083"/>
          </a:xfrm>
          <a:prstGeom prst="rect">
            <a:avLst/>
          </a:prstGeom>
        </p:spPr>
      </p:pic>
    </p:spTree>
    <p:extLst>
      <p:ext uri="{BB962C8B-B14F-4D97-AF65-F5344CB8AC3E}">
        <p14:creationId xmlns:p14="http://schemas.microsoft.com/office/powerpoint/2010/main" val="281752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18D8B3-CE18-4F43-08B2-67F2B4164ADE}"/>
              </a:ext>
            </a:extLst>
          </p:cNvPr>
          <p:cNvSpPr>
            <a:spLocks noGrp="1"/>
          </p:cNvSpPr>
          <p:nvPr>
            <p:ph type="title"/>
          </p:nvPr>
        </p:nvSpPr>
        <p:spPr>
          <a:xfrm>
            <a:off x="838200" y="365125"/>
            <a:ext cx="10515600" cy="1325563"/>
          </a:xfrm>
        </p:spPr>
        <p:txBody>
          <a:bodyPr>
            <a:normAutofit/>
          </a:bodyPr>
          <a:lstStyle/>
          <a:p>
            <a:r>
              <a:rPr lang="en-US" sz="5400" b="1">
                <a:cs typeface="Calibri Light" panose="020F0302020204030204"/>
              </a:rPr>
              <a:t>2. </a:t>
            </a:r>
            <a:r>
              <a:rPr lang="en-US" sz="5400" b="1" err="1">
                <a:cs typeface="Calibri Light" panose="020F0302020204030204"/>
              </a:rPr>
              <a:t>SoD</a:t>
            </a:r>
            <a:endParaRPr lang="en-US" sz="5400" b="1">
              <a:cs typeface="Calibri Light" panose="020F0302020204030204"/>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7E7073F-41A8-9F76-15D9-BBB159B81063}"/>
              </a:ext>
            </a:extLst>
          </p:cNvPr>
          <p:cNvSpPr>
            <a:spLocks noGrp="1"/>
          </p:cNvSpPr>
          <p:nvPr>
            <p:ph idx="1"/>
          </p:nvPr>
        </p:nvSpPr>
        <p:spPr>
          <a:xfrm>
            <a:off x="753617" y="1832300"/>
            <a:ext cx="6335951" cy="4711004"/>
          </a:xfrm>
        </p:spPr>
        <p:txBody>
          <a:bodyPr vert="horz" lIns="91440" tIns="45720" rIns="91440" bIns="45720" rtlCol="0" anchor="t">
            <a:noAutofit/>
          </a:bodyPr>
          <a:lstStyle/>
          <a:p>
            <a:pPr>
              <a:lnSpc>
                <a:spcPct val="100000"/>
              </a:lnSpc>
            </a:pPr>
            <a:r>
              <a:rPr lang="en-US" sz="2200">
                <a:latin typeface="Calibri Light"/>
                <a:ea typeface="+mn-lt"/>
                <a:cs typeface="+mn-lt"/>
              </a:rPr>
              <a:t>Details all individual expenses incurred during the reporting month, organized by contract budget category</a:t>
            </a:r>
          </a:p>
          <a:p>
            <a:pPr>
              <a:lnSpc>
                <a:spcPct val="100000"/>
              </a:lnSpc>
            </a:pPr>
            <a:r>
              <a:rPr lang="en-US" sz="2200">
                <a:latin typeface="Calibri Light"/>
                <a:ea typeface="+mn-lt"/>
                <a:cs typeface="+mn-lt"/>
              </a:rPr>
              <a:t>Amounts must match RR/ER</a:t>
            </a:r>
          </a:p>
          <a:p>
            <a:pPr>
              <a:lnSpc>
                <a:spcPct val="100000"/>
              </a:lnSpc>
            </a:pPr>
            <a:r>
              <a:rPr lang="en-US" sz="2200">
                <a:latin typeface="Calibri Light"/>
                <a:ea typeface="+mn-lt"/>
                <a:cs typeface="+mn-lt"/>
              </a:rPr>
              <a:t>What should you include?</a:t>
            </a:r>
          </a:p>
          <a:p>
            <a:pPr lvl="1">
              <a:lnSpc>
                <a:spcPct val="100000"/>
              </a:lnSpc>
            </a:pPr>
            <a:r>
              <a:rPr lang="en-US" sz="2200">
                <a:latin typeface="Calibri Light"/>
                <a:ea typeface="+mn-lt"/>
                <a:cs typeface="+mn-lt"/>
              </a:rPr>
              <a:t>Only expenses that are allowed by your contract.</a:t>
            </a:r>
          </a:p>
          <a:p>
            <a:pPr lvl="1">
              <a:lnSpc>
                <a:spcPct val="100000"/>
              </a:lnSpc>
            </a:pPr>
            <a:r>
              <a:rPr lang="en-US" sz="2200" b="1">
                <a:latin typeface="Calibri Light"/>
                <a:ea typeface="+mn-lt"/>
                <a:cs typeface="+mn-lt"/>
              </a:rPr>
              <a:t>For Reimbursement Contracts</a:t>
            </a:r>
            <a:r>
              <a:rPr lang="en-US" sz="2200">
                <a:latin typeface="Calibri Light"/>
                <a:ea typeface="+mn-lt"/>
                <a:cs typeface="+mn-lt"/>
              </a:rPr>
              <a:t>: Include all costs </a:t>
            </a:r>
            <a:r>
              <a:rPr lang="en-US" sz="2200" i="1">
                <a:latin typeface="Calibri Light"/>
                <a:ea typeface="+mn-lt"/>
                <a:cs typeface="+mn-lt"/>
              </a:rPr>
              <a:t>incurred </a:t>
            </a:r>
            <a:r>
              <a:rPr lang="en-US" sz="2200">
                <a:latin typeface="Calibri Light"/>
                <a:ea typeface="+mn-lt"/>
                <a:cs typeface="+mn-lt"/>
              </a:rPr>
              <a:t>in the reporting month, regardless of when it cleared the bank account.</a:t>
            </a:r>
          </a:p>
          <a:p>
            <a:pPr lvl="1">
              <a:lnSpc>
                <a:spcPct val="100000"/>
              </a:lnSpc>
            </a:pPr>
            <a:r>
              <a:rPr lang="en-US" sz="2200" b="1">
                <a:latin typeface="Calibri Light"/>
                <a:ea typeface="+mn-lt"/>
                <a:cs typeface="+mn-lt"/>
              </a:rPr>
              <a:t>For Advanced Payment Contracts</a:t>
            </a:r>
            <a:r>
              <a:rPr lang="en-US" sz="2200">
                <a:latin typeface="Calibri Light"/>
                <a:ea typeface="+mn-lt"/>
                <a:cs typeface="+mn-lt"/>
              </a:rPr>
              <a:t>: Only include expenses that </a:t>
            </a:r>
            <a:r>
              <a:rPr lang="en-US" sz="2200" i="1">
                <a:latin typeface="Calibri Light"/>
                <a:ea typeface="+mn-lt"/>
                <a:cs typeface="+mn-lt"/>
              </a:rPr>
              <a:t>cleared your bank account </a:t>
            </a:r>
            <a:r>
              <a:rPr lang="en-US" sz="2200">
                <a:latin typeface="Calibri Light"/>
                <a:ea typeface="+mn-lt"/>
                <a:cs typeface="+mn-lt"/>
              </a:rPr>
              <a:t>in the reporting month.</a:t>
            </a:r>
          </a:p>
        </p:txBody>
      </p:sp>
      <p:sp>
        <p:nvSpPr>
          <p:cNvPr id="4" name="Slide Number Placeholder 3">
            <a:extLst>
              <a:ext uri="{FF2B5EF4-FFF2-40B4-BE49-F238E27FC236}">
                <a16:creationId xmlns:a16="http://schemas.microsoft.com/office/drawing/2014/main" id="{4E3B8954-188C-409A-943B-0A033245B783}"/>
              </a:ext>
            </a:extLst>
          </p:cNvPr>
          <p:cNvSpPr>
            <a:spLocks noGrp="1"/>
          </p:cNvSpPr>
          <p:nvPr>
            <p:ph type="sldNum" sz="quarter" idx="12"/>
          </p:nvPr>
        </p:nvSpPr>
        <p:spPr/>
        <p:txBody>
          <a:bodyPr/>
          <a:lstStyle/>
          <a:p>
            <a:fld id="{48F63A3B-78C7-47BE-AE5E-E10140E04643}" type="slidenum">
              <a:rPr lang="en-US" smtClean="0"/>
              <a:t>19</a:t>
            </a:fld>
            <a:endParaRPr lang="en-US"/>
          </a:p>
        </p:txBody>
      </p:sp>
      <p:pic>
        <p:nvPicPr>
          <p:cNvPr id="7" name="Picture 6">
            <a:extLst>
              <a:ext uri="{FF2B5EF4-FFF2-40B4-BE49-F238E27FC236}">
                <a16:creationId xmlns:a16="http://schemas.microsoft.com/office/drawing/2014/main" id="{68B8F1C3-E8DC-4713-979B-E61B334B6850}"/>
              </a:ext>
            </a:extLst>
          </p:cNvPr>
          <p:cNvPicPr>
            <a:picLocks noChangeAspect="1"/>
          </p:cNvPicPr>
          <p:nvPr/>
        </p:nvPicPr>
        <p:blipFill>
          <a:blip r:embed="rId2"/>
          <a:stretch>
            <a:fillRect/>
          </a:stretch>
        </p:blipFill>
        <p:spPr>
          <a:xfrm>
            <a:off x="7279574" y="372524"/>
            <a:ext cx="4412554" cy="6170780"/>
          </a:xfrm>
          <a:prstGeom prst="rect">
            <a:avLst/>
          </a:prstGeom>
          <a:solidFill>
            <a:schemeClr val="bg1"/>
          </a:solidFill>
        </p:spPr>
      </p:pic>
    </p:spTree>
    <p:extLst>
      <p:ext uri="{BB962C8B-B14F-4D97-AF65-F5344CB8AC3E}">
        <p14:creationId xmlns:p14="http://schemas.microsoft.com/office/powerpoint/2010/main" val="2305120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Content Placeholder 2"/>
          <p:cNvSpPr>
            <a:spLocks noGrp="1"/>
          </p:cNvSpPr>
          <p:nvPr>
            <p:ph idx="1"/>
          </p:nvPr>
        </p:nvSpPr>
        <p:spPr>
          <a:xfrm>
            <a:off x="795460" y="1216583"/>
            <a:ext cx="5602032" cy="5138283"/>
          </a:xfrm>
        </p:spPr>
        <p:txBody>
          <a:bodyPr vert="horz" lIns="91440" tIns="45720" rIns="91440" bIns="45720" rtlCol="0" anchor="t">
            <a:normAutofit/>
          </a:bodyPr>
          <a:lstStyle/>
          <a:p>
            <a:pPr marL="0" indent="0">
              <a:lnSpc>
                <a:spcPct val="100000"/>
              </a:lnSpc>
              <a:spcBef>
                <a:spcPct val="0"/>
              </a:spcBef>
              <a:spcAft>
                <a:spcPts val="600"/>
              </a:spcAft>
              <a:buNone/>
            </a:pPr>
            <a:r>
              <a:rPr lang="en-US" sz="4400" b="1" dirty="0">
                <a:solidFill>
                  <a:schemeClr val="accent2"/>
                </a:solidFill>
                <a:latin typeface="+mj-lt"/>
                <a:ea typeface="+mj-ea"/>
                <a:cs typeface="+mj-cs"/>
              </a:rPr>
              <a:t>Purpose </a:t>
            </a:r>
          </a:p>
          <a:p>
            <a:pPr marL="0" indent="0">
              <a:lnSpc>
                <a:spcPct val="120000"/>
              </a:lnSpc>
              <a:spcBef>
                <a:spcPts val="0"/>
              </a:spcBef>
              <a:buNone/>
            </a:pPr>
            <a:r>
              <a:rPr lang="en-US" sz="2400" dirty="0">
                <a:latin typeface="Calibri Light"/>
                <a:cs typeface="Calibri"/>
              </a:rPr>
              <a:t>This training is to explain the process through which contracted agencies will submit their financial and performance measurement reports for FY26 programs funded through CDBG, HOME, ARPA and CPP funding managed by HCD and/or ARPA Team. </a:t>
            </a:r>
            <a:endParaRPr lang="en-US" sz="2400" dirty="0">
              <a:latin typeface="Calibri Light"/>
              <a:ea typeface="+mn-lt"/>
              <a:cs typeface="+mn-lt"/>
            </a:endParaRP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985A0770-4C6B-4019-8B08-F7D75CF34536}"/>
              </a:ext>
            </a:extLst>
          </p:cNvPr>
          <p:cNvSpPr>
            <a:spLocks noGrp="1"/>
          </p:cNvSpPr>
          <p:nvPr>
            <p:ph type="sldNum" sz="quarter" idx="12"/>
          </p:nvPr>
        </p:nvSpPr>
        <p:spPr/>
        <p:txBody>
          <a:bodyPr/>
          <a:lstStyle/>
          <a:p>
            <a:fld id="{48F63A3B-78C7-47BE-AE5E-E10140E04643}" type="slidenum">
              <a:rPr lang="en-US" smtClean="0"/>
              <a:t>2</a:t>
            </a:fld>
            <a:endParaRPr lang="en-US"/>
          </a:p>
        </p:txBody>
      </p:sp>
    </p:spTree>
    <p:extLst>
      <p:ext uri="{BB962C8B-B14F-4D97-AF65-F5344CB8AC3E}">
        <p14:creationId xmlns:p14="http://schemas.microsoft.com/office/powerpoint/2010/main" val="2313259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18D8B3-CE18-4F43-08B2-67F2B4164ADE}"/>
              </a:ext>
            </a:extLst>
          </p:cNvPr>
          <p:cNvSpPr>
            <a:spLocks noGrp="1"/>
          </p:cNvSpPr>
          <p:nvPr>
            <p:ph type="title"/>
          </p:nvPr>
        </p:nvSpPr>
        <p:spPr>
          <a:xfrm>
            <a:off x="838200" y="365125"/>
            <a:ext cx="10515600" cy="1325563"/>
          </a:xfrm>
        </p:spPr>
        <p:txBody>
          <a:bodyPr>
            <a:normAutofit/>
          </a:bodyPr>
          <a:lstStyle/>
          <a:p>
            <a:r>
              <a:rPr lang="en-US" sz="5400" b="1">
                <a:cs typeface="Calibri Light" panose="020F0302020204030204"/>
              </a:rPr>
              <a:t>2. </a:t>
            </a:r>
            <a:r>
              <a:rPr lang="en-US" sz="5400" b="1" err="1">
                <a:cs typeface="Calibri Light" panose="020F0302020204030204"/>
              </a:rPr>
              <a:t>SoD</a:t>
            </a:r>
            <a:endParaRPr lang="en-US" sz="5400" b="1">
              <a:cs typeface="Calibri Light" panose="020F0302020204030204"/>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7E7073F-41A8-9F76-15D9-BBB159B81063}"/>
              </a:ext>
            </a:extLst>
          </p:cNvPr>
          <p:cNvSpPr>
            <a:spLocks noGrp="1"/>
          </p:cNvSpPr>
          <p:nvPr>
            <p:ph idx="1"/>
          </p:nvPr>
        </p:nvSpPr>
        <p:spPr>
          <a:xfrm>
            <a:off x="753617" y="1832300"/>
            <a:ext cx="10769347" cy="4711004"/>
          </a:xfrm>
        </p:spPr>
        <p:txBody>
          <a:bodyPr vert="horz" lIns="91440" tIns="45720" rIns="91440" bIns="45720" rtlCol="0" anchor="t">
            <a:noAutofit/>
          </a:bodyPr>
          <a:lstStyle/>
          <a:p>
            <a:pPr marL="0" indent="0">
              <a:lnSpc>
                <a:spcPct val="100000"/>
              </a:lnSpc>
              <a:buNone/>
            </a:pPr>
            <a:r>
              <a:rPr lang="en-US" sz="2200" b="1">
                <a:latin typeface="Calibri Light"/>
                <a:ea typeface="+mn-lt"/>
                <a:cs typeface="+mn-lt"/>
              </a:rPr>
              <a:t>EXAMPLE: </a:t>
            </a:r>
            <a:r>
              <a:rPr lang="en-US" sz="2200">
                <a:latin typeface="Calibri Light"/>
                <a:ea typeface="+mn-lt"/>
                <a:cs typeface="+mn-lt"/>
              </a:rPr>
              <a:t>Cost was incurred on July 20, but payment didn’t clear bank account until August 10.</a:t>
            </a:r>
          </a:p>
          <a:p>
            <a:pPr marL="0" indent="0">
              <a:lnSpc>
                <a:spcPct val="100000"/>
              </a:lnSpc>
              <a:buNone/>
            </a:pPr>
            <a:endParaRPr lang="en-US" sz="2200">
              <a:latin typeface="Calibri Light"/>
              <a:ea typeface="+mn-lt"/>
              <a:cs typeface="+mn-lt"/>
            </a:endParaRPr>
          </a:p>
          <a:p>
            <a:pPr>
              <a:lnSpc>
                <a:spcPct val="100000"/>
              </a:lnSpc>
            </a:pPr>
            <a:r>
              <a:rPr lang="en-US" sz="2200" b="1">
                <a:latin typeface="Calibri Light"/>
                <a:ea typeface="+mn-lt"/>
                <a:cs typeface="+mn-lt"/>
              </a:rPr>
              <a:t>Reimbursement Contracts: </a:t>
            </a:r>
          </a:p>
          <a:p>
            <a:pPr lvl="1">
              <a:lnSpc>
                <a:spcPct val="100000"/>
              </a:lnSpc>
            </a:pPr>
            <a:r>
              <a:rPr lang="en-US" sz="2200">
                <a:latin typeface="Calibri Light"/>
                <a:ea typeface="+mn-lt"/>
                <a:cs typeface="+mn-lt"/>
              </a:rPr>
              <a:t>Include expense in </a:t>
            </a:r>
            <a:r>
              <a:rPr lang="en-US" sz="2200" u="sng">
                <a:latin typeface="Calibri Light"/>
                <a:ea typeface="+mn-lt"/>
                <a:cs typeface="+mn-lt"/>
              </a:rPr>
              <a:t>July</a:t>
            </a:r>
            <a:r>
              <a:rPr lang="en-US" sz="2200">
                <a:latin typeface="Calibri Light"/>
                <a:ea typeface="+mn-lt"/>
                <a:cs typeface="+mn-lt"/>
              </a:rPr>
              <a:t> report. </a:t>
            </a:r>
          </a:p>
          <a:p>
            <a:pPr lvl="1">
              <a:lnSpc>
                <a:spcPct val="100000"/>
              </a:lnSpc>
            </a:pPr>
            <a:r>
              <a:rPr lang="en-US" sz="2200">
                <a:latin typeface="Calibri Light"/>
                <a:ea typeface="+mn-lt"/>
                <a:cs typeface="+mn-lt"/>
              </a:rPr>
              <a:t>Include a copy of your August bank statement.</a:t>
            </a:r>
          </a:p>
          <a:p>
            <a:pPr>
              <a:lnSpc>
                <a:spcPct val="100000"/>
              </a:lnSpc>
            </a:pPr>
            <a:endParaRPr lang="en-US" sz="2200" b="1">
              <a:latin typeface="Calibri Light"/>
              <a:ea typeface="+mn-lt"/>
              <a:cs typeface="+mn-lt"/>
            </a:endParaRPr>
          </a:p>
          <a:p>
            <a:pPr>
              <a:lnSpc>
                <a:spcPct val="100000"/>
              </a:lnSpc>
            </a:pPr>
            <a:r>
              <a:rPr lang="en-US" sz="2200" b="1">
                <a:latin typeface="Calibri Light"/>
                <a:ea typeface="+mn-lt"/>
                <a:cs typeface="+mn-lt"/>
              </a:rPr>
              <a:t>Advanced Payment Contracts: </a:t>
            </a:r>
          </a:p>
          <a:p>
            <a:pPr lvl="1">
              <a:lnSpc>
                <a:spcPct val="100000"/>
              </a:lnSpc>
            </a:pPr>
            <a:r>
              <a:rPr lang="en-US" sz="2200">
                <a:latin typeface="Calibri Light"/>
                <a:ea typeface="+mn-lt"/>
                <a:cs typeface="+mn-lt"/>
              </a:rPr>
              <a:t>Include expense in the </a:t>
            </a:r>
            <a:r>
              <a:rPr lang="en-US" sz="2200" u="sng">
                <a:latin typeface="Calibri Light"/>
                <a:ea typeface="+mn-lt"/>
                <a:cs typeface="+mn-lt"/>
              </a:rPr>
              <a:t>August</a:t>
            </a:r>
            <a:r>
              <a:rPr lang="en-US" sz="2200">
                <a:latin typeface="Calibri Light"/>
                <a:ea typeface="+mn-lt"/>
                <a:cs typeface="+mn-lt"/>
              </a:rPr>
              <a:t> report. </a:t>
            </a:r>
          </a:p>
          <a:p>
            <a:pPr lvl="1">
              <a:lnSpc>
                <a:spcPct val="100000"/>
              </a:lnSpc>
            </a:pPr>
            <a:r>
              <a:rPr lang="en-US" sz="2200">
                <a:latin typeface="Calibri Light"/>
                <a:ea typeface="+mn-lt"/>
                <a:cs typeface="+mn-lt"/>
              </a:rPr>
              <a:t>Include a copy of your August bank statement.</a:t>
            </a:r>
          </a:p>
        </p:txBody>
      </p:sp>
      <p:sp>
        <p:nvSpPr>
          <p:cNvPr id="4" name="Slide Number Placeholder 3">
            <a:extLst>
              <a:ext uri="{FF2B5EF4-FFF2-40B4-BE49-F238E27FC236}">
                <a16:creationId xmlns:a16="http://schemas.microsoft.com/office/drawing/2014/main" id="{4E3B8954-188C-409A-943B-0A033245B783}"/>
              </a:ext>
            </a:extLst>
          </p:cNvPr>
          <p:cNvSpPr>
            <a:spLocks noGrp="1"/>
          </p:cNvSpPr>
          <p:nvPr>
            <p:ph type="sldNum" sz="quarter" idx="12"/>
          </p:nvPr>
        </p:nvSpPr>
        <p:spPr/>
        <p:txBody>
          <a:bodyPr/>
          <a:lstStyle/>
          <a:p>
            <a:fld id="{48F63A3B-78C7-47BE-AE5E-E10140E04643}" type="slidenum">
              <a:rPr lang="en-US" smtClean="0"/>
              <a:t>20</a:t>
            </a:fld>
            <a:endParaRPr lang="en-US"/>
          </a:p>
        </p:txBody>
      </p:sp>
    </p:spTree>
    <p:extLst>
      <p:ext uri="{BB962C8B-B14F-4D97-AF65-F5344CB8AC3E}">
        <p14:creationId xmlns:p14="http://schemas.microsoft.com/office/powerpoint/2010/main" val="2495798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18D8B3-CE18-4F43-08B2-67F2B4164ADE}"/>
              </a:ext>
            </a:extLst>
          </p:cNvPr>
          <p:cNvSpPr>
            <a:spLocks noGrp="1"/>
          </p:cNvSpPr>
          <p:nvPr>
            <p:ph type="title"/>
          </p:nvPr>
        </p:nvSpPr>
        <p:spPr>
          <a:xfrm>
            <a:off x="838200" y="365125"/>
            <a:ext cx="10515600" cy="1325563"/>
          </a:xfrm>
        </p:spPr>
        <p:txBody>
          <a:bodyPr>
            <a:normAutofit/>
          </a:bodyPr>
          <a:lstStyle/>
          <a:p>
            <a:r>
              <a:rPr lang="en-US" sz="5400" b="1">
                <a:cs typeface="Calibri Light" panose="020F0302020204030204"/>
              </a:rPr>
              <a:t>3. Supporting Docs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7E7073F-41A8-9F76-15D9-BBB159B81063}"/>
              </a:ext>
            </a:extLst>
          </p:cNvPr>
          <p:cNvSpPr>
            <a:spLocks noGrp="1"/>
          </p:cNvSpPr>
          <p:nvPr>
            <p:ph idx="1"/>
          </p:nvPr>
        </p:nvSpPr>
        <p:spPr>
          <a:xfrm>
            <a:off x="838200" y="1883677"/>
            <a:ext cx="10684595" cy="4478283"/>
          </a:xfrm>
        </p:spPr>
        <p:txBody>
          <a:bodyPr vert="horz" lIns="91440" tIns="45720" rIns="91440" bIns="45720" rtlCol="0" anchor="t">
            <a:noAutofit/>
          </a:bodyPr>
          <a:lstStyle/>
          <a:p>
            <a:pPr>
              <a:lnSpc>
                <a:spcPct val="100000"/>
              </a:lnSpc>
            </a:pPr>
            <a:r>
              <a:rPr lang="en-US" sz="2200">
                <a:latin typeface="Calibri Light"/>
                <a:ea typeface="+mn-lt"/>
                <a:cs typeface="Calibri Light"/>
              </a:rPr>
              <a:t>Submit documentation for </a:t>
            </a:r>
            <a:r>
              <a:rPr lang="en-US" sz="2200" i="1">
                <a:latin typeface="Calibri Light"/>
                <a:ea typeface="+mn-lt"/>
                <a:cs typeface="Calibri Light"/>
              </a:rPr>
              <a:t>every single </a:t>
            </a:r>
            <a:r>
              <a:rPr lang="en-US" sz="2200">
                <a:latin typeface="Calibri Light"/>
                <a:ea typeface="+mn-lt"/>
                <a:cs typeface="Calibri Light"/>
              </a:rPr>
              <a:t>expense listed in the </a:t>
            </a:r>
            <a:r>
              <a:rPr lang="en-US" sz="2200" err="1">
                <a:latin typeface="Calibri Light"/>
                <a:ea typeface="+mn-lt"/>
                <a:cs typeface="Calibri Light"/>
              </a:rPr>
              <a:t>SoD</a:t>
            </a:r>
            <a:endParaRPr lang="en-US" sz="2200">
              <a:latin typeface="Calibri" panose="020F0502020204030204"/>
              <a:ea typeface="+mn-lt"/>
              <a:cs typeface="Calibri" panose="020F0502020204030204"/>
            </a:endParaRPr>
          </a:p>
          <a:p>
            <a:pPr>
              <a:lnSpc>
                <a:spcPct val="100000"/>
              </a:lnSpc>
            </a:pPr>
            <a:r>
              <a:rPr lang="en-US" sz="2200">
                <a:latin typeface="Calibri Light"/>
                <a:ea typeface="+mn-lt"/>
                <a:cs typeface="Calibri Light"/>
              </a:rPr>
              <a:t>Documentation should show: </a:t>
            </a:r>
            <a:endParaRPr lang="en-US" sz="2200">
              <a:cs typeface="Calibri" panose="020F0502020204030204"/>
            </a:endParaRPr>
          </a:p>
          <a:p>
            <a:pPr marL="971550" lvl="1" indent="-285750">
              <a:lnSpc>
                <a:spcPct val="100000"/>
              </a:lnSpc>
              <a:buFont typeface="Arial"/>
              <a:buChar char="•"/>
            </a:pPr>
            <a:r>
              <a:rPr lang="en-US" sz="2200">
                <a:latin typeface="Calibri Light"/>
                <a:ea typeface="+mn-lt"/>
                <a:cs typeface="Calibri Light"/>
              </a:rPr>
              <a:t>Costs were incurred during the reporting period, and within your contract period</a:t>
            </a:r>
          </a:p>
          <a:p>
            <a:pPr marL="971550" lvl="1" indent="-285750">
              <a:lnSpc>
                <a:spcPct val="100000"/>
              </a:lnSpc>
              <a:buFont typeface="Arial"/>
              <a:buChar char="•"/>
            </a:pPr>
            <a:r>
              <a:rPr lang="en-US" sz="2200">
                <a:latin typeface="Calibri Light"/>
                <a:ea typeface="+mn-lt"/>
                <a:cs typeface="Calibri Light"/>
              </a:rPr>
              <a:t>Costs were actually paid out</a:t>
            </a:r>
          </a:p>
          <a:p>
            <a:pPr marL="971550" lvl="1" indent="-285750">
              <a:lnSpc>
                <a:spcPct val="100000"/>
              </a:lnSpc>
              <a:buFont typeface="Arial"/>
              <a:buChar char="•"/>
            </a:pPr>
            <a:r>
              <a:rPr lang="en-US" sz="2200">
                <a:latin typeface="Calibri Light"/>
                <a:ea typeface="+mn-lt"/>
                <a:cs typeface="Calibri Light"/>
              </a:rPr>
              <a:t>Costs are allowable, based on your contract budget and regulations</a:t>
            </a:r>
          </a:p>
          <a:p>
            <a:pPr marL="971550" lvl="1" indent="-285750">
              <a:lnSpc>
                <a:spcPct val="100000"/>
              </a:lnSpc>
              <a:buFont typeface="Arial"/>
              <a:buChar char="•"/>
            </a:pPr>
            <a:r>
              <a:rPr lang="en-US" sz="2200">
                <a:latin typeface="Calibri Light"/>
                <a:ea typeface="+mn-lt"/>
                <a:cs typeface="Calibri Light"/>
              </a:rPr>
              <a:t>Costs were approved by the responsible officials in your agency</a:t>
            </a:r>
          </a:p>
          <a:p>
            <a:pPr marL="0" indent="0">
              <a:lnSpc>
                <a:spcPct val="100000"/>
              </a:lnSpc>
              <a:buNone/>
            </a:pPr>
            <a:endParaRPr lang="en-US" sz="2200" b="1">
              <a:latin typeface="Calibri Light"/>
              <a:ea typeface="+mn-lt"/>
              <a:cs typeface="+mn-lt"/>
            </a:endParaRPr>
          </a:p>
        </p:txBody>
      </p:sp>
      <p:sp>
        <p:nvSpPr>
          <p:cNvPr id="4" name="Slide Number Placeholder 3">
            <a:extLst>
              <a:ext uri="{FF2B5EF4-FFF2-40B4-BE49-F238E27FC236}">
                <a16:creationId xmlns:a16="http://schemas.microsoft.com/office/drawing/2014/main" id="{4E3B8954-188C-409A-943B-0A033245B783}"/>
              </a:ext>
            </a:extLst>
          </p:cNvPr>
          <p:cNvSpPr>
            <a:spLocks noGrp="1"/>
          </p:cNvSpPr>
          <p:nvPr>
            <p:ph type="sldNum" sz="quarter" idx="12"/>
          </p:nvPr>
        </p:nvSpPr>
        <p:spPr/>
        <p:txBody>
          <a:bodyPr/>
          <a:lstStyle/>
          <a:p>
            <a:fld id="{48F63A3B-78C7-47BE-AE5E-E10140E04643}" type="slidenum">
              <a:rPr lang="en-US" smtClean="0"/>
              <a:t>21</a:t>
            </a:fld>
            <a:endParaRPr lang="en-US"/>
          </a:p>
        </p:txBody>
      </p:sp>
      <p:sp>
        <p:nvSpPr>
          <p:cNvPr id="6" name="TextBox 5">
            <a:extLst>
              <a:ext uri="{FF2B5EF4-FFF2-40B4-BE49-F238E27FC236}">
                <a16:creationId xmlns:a16="http://schemas.microsoft.com/office/drawing/2014/main" id="{ED864BA5-DCEC-85DD-49B2-5FED3D464ECD}"/>
              </a:ext>
            </a:extLst>
          </p:cNvPr>
          <p:cNvSpPr txBox="1"/>
          <p:nvPr/>
        </p:nvSpPr>
        <p:spPr>
          <a:xfrm>
            <a:off x="1016000" y="4898469"/>
            <a:ext cx="10155101" cy="769441"/>
          </a:xfrm>
          <a:prstGeom prst="rect">
            <a:avLst/>
          </a:prstGeom>
          <a:solidFill>
            <a:srgbClr val="8AB6DC"/>
          </a:solidFill>
        </p:spPr>
        <p:txBody>
          <a:bodyPr wrap="square" lIns="91440" tIns="45720" rIns="91440" bIns="45720" anchor="t">
            <a:spAutoFit/>
          </a:bodyPr>
          <a:lstStyle/>
          <a:p>
            <a:pPr algn="ctr"/>
            <a:r>
              <a:rPr lang="en-US" sz="2200" b="1" i="0">
                <a:solidFill>
                  <a:srgbClr val="000000"/>
                </a:solidFill>
                <a:effectLst/>
                <a:latin typeface="+mj-lt"/>
              </a:rPr>
              <a:t>NOTE: </a:t>
            </a:r>
            <a:r>
              <a:rPr lang="en-US" sz="2200" b="0" i="0">
                <a:solidFill>
                  <a:srgbClr val="000000"/>
                </a:solidFill>
                <a:effectLst/>
                <a:latin typeface="+mj-lt"/>
              </a:rPr>
              <a:t>You MUST submit </a:t>
            </a:r>
            <a:r>
              <a:rPr lang="en-US" sz="2200" u="sng">
                <a:solidFill>
                  <a:srgbClr val="000000"/>
                </a:solidFill>
                <a:latin typeface="+mj-lt"/>
              </a:rPr>
              <a:t>ALL</a:t>
            </a:r>
            <a:r>
              <a:rPr lang="en-US" sz="2200">
                <a:solidFill>
                  <a:srgbClr val="000000"/>
                </a:solidFill>
                <a:latin typeface="+mj-lt"/>
              </a:rPr>
              <a:t> project</a:t>
            </a:r>
            <a:r>
              <a:rPr lang="en-US" sz="2200" b="0" i="0">
                <a:solidFill>
                  <a:srgbClr val="000000"/>
                </a:solidFill>
                <a:effectLst/>
                <a:latin typeface="+mj-lt"/>
              </a:rPr>
              <a:t> bank and/or credit account statements used for project expenses </a:t>
            </a:r>
            <a:r>
              <a:rPr lang="en-US" sz="2200" b="0" i="1">
                <a:solidFill>
                  <a:srgbClr val="000000"/>
                </a:solidFill>
                <a:effectLst/>
                <a:latin typeface="+mj-lt"/>
              </a:rPr>
              <a:t>and </a:t>
            </a:r>
            <a:r>
              <a:rPr lang="en-US" sz="2200" b="0" i="0">
                <a:solidFill>
                  <a:srgbClr val="000000"/>
                </a:solidFill>
                <a:effectLst/>
                <a:latin typeface="+mj-lt"/>
              </a:rPr>
              <a:t>to which project funds are deposited as part of financial reporting. </a:t>
            </a:r>
            <a:endParaRPr lang="en-US" sz="2200">
              <a:latin typeface="+mj-lt"/>
            </a:endParaRPr>
          </a:p>
        </p:txBody>
      </p:sp>
    </p:spTree>
    <p:extLst>
      <p:ext uri="{BB962C8B-B14F-4D97-AF65-F5344CB8AC3E}">
        <p14:creationId xmlns:p14="http://schemas.microsoft.com/office/powerpoint/2010/main" val="1571975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18D8B3-CE18-4F43-08B2-67F2B4164ADE}"/>
              </a:ext>
            </a:extLst>
          </p:cNvPr>
          <p:cNvSpPr>
            <a:spLocks noGrp="1"/>
          </p:cNvSpPr>
          <p:nvPr>
            <p:ph type="title"/>
          </p:nvPr>
        </p:nvSpPr>
        <p:spPr>
          <a:xfrm>
            <a:off x="838200" y="365125"/>
            <a:ext cx="10515600" cy="1325563"/>
          </a:xfrm>
        </p:spPr>
        <p:txBody>
          <a:bodyPr>
            <a:normAutofit/>
          </a:bodyPr>
          <a:lstStyle/>
          <a:p>
            <a:r>
              <a:rPr lang="en-US" sz="5400" b="1">
                <a:cs typeface="Calibri Light" panose="020F0302020204030204"/>
              </a:rPr>
              <a:t>3. Supporting Docs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7E7073F-41A8-9F76-15D9-BBB159B81063}"/>
              </a:ext>
            </a:extLst>
          </p:cNvPr>
          <p:cNvSpPr>
            <a:spLocks noGrp="1"/>
          </p:cNvSpPr>
          <p:nvPr>
            <p:ph idx="1"/>
          </p:nvPr>
        </p:nvSpPr>
        <p:spPr>
          <a:xfrm>
            <a:off x="838200" y="1915427"/>
            <a:ext cx="10853928" cy="4435950"/>
          </a:xfrm>
        </p:spPr>
        <p:txBody>
          <a:bodyPr vert="horz" lIns="91440" tIns="45720" rIns="91440" bIns="45720" rtlCol="0" anchor="t">
            <a:noAutofit/>
          </a:bodyPr>
          <a:lstStyle/>
          <a:p>
            <a:pPr marL="0" indent="0">
              <a:lnSpc>
                <a:spcPct val="100000"/>
              </a:lnSpc>
              <a:buNone/>
            </a:pPr>
            <a:r>
              <a:rPr lang="en-US" sz="2200" b="1">
                <a:latin typeface="Calibri Light"/>
                <a:ea typeface="+mn-lt"/>
                <a:cs typeface="+mn-lt"/>
              </a:rPr>
              <a:t>Staff Time: </a:t>
            </a:r>
          </a:p>
          <a:p>
            <a:pPr>
              <a:lnSpc>
                <a:spcPct val="100000"/>
              </a:lnSpc>
            </a:pPr>
            <a:r>
              <a:rPr lang="en-US" sz="2200">
                <a:latin typeface="Calibri Light"/>
                <a:ea typeface="+mn-lt"/>
                <a:cs typeface="+mn-lt"/>
              </a:rPr>
              <a:t>Time sheets, Payroll Register </a:t>
            </a:r>
          </a:p>
          <a:p>
            <a:pPr>
              <a:lnSpc>
                <a:spcPct val="100000"/>
              </a:lnSpc>
            </a:pPr>
            <a:r>
              <a:rPr lang="en-US" sz="2200">
                <a:latin typeface="Calibri Light"/>
                <a:ea typeface="+mn-lt"/>
                <a:cs typeface="+mn-lt"/>
              </a:rPr>
              <a:t>Cashed employee checks, evidence of direct deposits</a:t>
            </a:r>
          </a:p>
          <a:p>
            <a:pPr marL="0" indent="0">
              <a:lnSpc>
                <a:spcPct val="100000"/>
              </a:lnSpc>
              <a:buNone/>
            </a:pPr>
            <a:r>
              <a:rPr lang="en-US" sz="2200" b="1">
                <a:latin typeface="Calibri Light"/>
                <a:ea typeface="+mn-lt"/>
                <a:cs typeface="+mn-lt"/>
              </a:rPr>
              <a:t>Rent &amp; Utilities: </a:t>
            </a:r>
          </a:p>
          <a:p>
            <a:pPr>
              <a:lnSpc>
                <a:spcPct val="100000"/>
              </a:lnSpc>
            </a:pPr>
            <a:r>
              <a:rPr lang="en-US" sz="2200">
                <a:latin typeface="Calibri Light"/>
                <a:ea typeface="+mn-lt"/>
                <a:cs typeface="+mn-lt"/>
              </a:rPr>
              <a:t>Itemized invoices or bills</a:t>
            </a:r>
          </a:p>
          <a:p>
            <a:pPr>
              <a:lnSpc>
                <a:spcPct val="100000"/>
              </a:lnSpc>
            </a:pPr>
            <a:r>
              <a:rPr lang="en-US" sz="2200">
                <a:latin typeface="Calibri Light"/>
                <a:ea typeface="+mn-lt"/>
                <a:cs typeface="+mn-lt"/>
              </a:rPr>
              <a:t>Cashed checks, evidence of direct deposits, proof of payment from vendor</a:t>
            </a:r>
          </a:p>
          <a:p>
            <a:pPr marL="0" indent="0">
              <a:lnSpc>
                <a:spcPct val="100000"/>
              </a:lnSpc>
              <a:buNone/>
            </a:pPr>
            <a:r>
              <a:rPr lang="en-US" sz="2200" b="1">
                <a:latin typeface="Calibri Light"/>
                <a:ea typeface="+mn-lt"/>
                <a:cs typeface="+mn-lt"/>
              </a:rPr>
              <a:t>Supplies &amp; Materials: </a:t>
            </a:r>
          </a:p>
          <a:p>
            <a:pPr>
              <a:lnSpc>
                <a:spcPct val="100000"/>
              </a:lnSpc>
            </a:pPr>
            <a:r>
              <a:rPr lang="en-US" sz="2200">
                <a:latin typeface="Calibri Light"/>
                <a:ea typeface="+mn-lt"/>
                <a:cs typeface="+mn-lt"/>
              </a:rPr>
              <a:t>Receipts or invoices (including itemized charges, date, invoice number, sign-off to indicate goods were received)</a:t>
            </a:r>
          </a:p>
          <a:p>
            <a:pPr>
              <a:lnSpc>
                <a:spcPct val="100000"/>
              </a:lnSpc>
            </a:pPr>
            <a:r>
              <a:rPr lang="en-US" sz="2200">
                <a:latin typeface="Calibri Light"/>
                <a:ea typeface="+mn-lt"/>
                <a:cs typeface="+mn-lt"/>
              </a:rPr>
              <a:t>Bank/Credit Card statements, copies of cashed checks, evidence of direct deposit</a:t>
            </a:r>
          </a:p>
        </p:txBody>
      </p:sp>
      <p:sp>
        <p:nvSpPr>
          <p:cNvPr id="4" name="Slide Number Placeholder 3">
            <a:extLst>
              <a:ext uri="{FF2B5EF4-FFF2-40B4-BE49-F238E27FC236}">
                <a16:creationId xmlns:a16="http://schemas.microsoft.com/office/drawing/2014/main" id="{4E3B8954-188C-409A-943B-0A033245B783}"/>
              </a:ext>
            </a:extLst>
          </p:cNvPr>
          <p:cNvSpPr>
            <a:spLocks noGrp="1"/>
          </p:cNvSpPr>
          <p:nvPr>
            <p:ph type="sldNum" sz="quarter" idx="12"/>
          </p:nvPr>
        </p:nvSpPr>
        <p:spPr/>
        <p:txBody>
          <a:bodyPr/>
          <a:lstStyle/>
          <a:p>
            <a:fld id="{48F63A3B-78C7-47BE-AE5E-E10140E04643}" type="slidenum">
              <a:rPr lang="en-US" smtClean="0"/>
              <a:t>22</a:t>
            </a:fld>
            <a:endParaRPr lang="en-US"/>
          </a:p>
        </p:txBody>
      </p:sp>
    </p:spTree>
    <p:extLst>
      <p:ext uri="{BB962C8B-B14F-4D97-AF65-F5344CB8AC3E}">
        <p14:creationId xmlns:p14="http://schemas.microsoft.com/office/powerpoint/2010/main" val="533080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F6F2-E899-17A0-7F73-01D47693C8B8}"/>
              </a:ext>
            </a:extLst>
          </p:cNvPr>
          <p:cNvSpPr>
            <a:spLocks noGrp="1"/>
          </p:cNvSpPr>
          <p:nvPr>
            <p:ph type="ctrTitle"/>
          </p:nvPr>
        </p:nvSpPr>
        <p:spPr>
          <a:xfrm>
            <a:off x="1524000" y="0"/>
            <a:ext cx="9144000" cy="6857999"/>
          </a:xfrm>
        </p:spPr>
        <p:txBody>
          <a:bodyPr anchor="ctr">
            <a:normAutofit/>
          </a:bodyPr>
          <a:lstStyle/>
          <a:p>
            <a:r>
              <a:rPr lang="en-US" b="1">
                <a:solidFill>
                  <a:srgbClr val="FFFFFF"/>
                </a:solidFill>
                <a:cs typeface="Calibri Light"/>
              </a:rPr>
              <a:t>Questions?</a:t>
            </a:r>
            <a:endParaRPr lang="en-US" b="1">
              <a:solidFill>
                <a:srgbClr val="FFFFFF"/>
              </a:solidFill>
            </a:endParaRPr>
          </a:p>
        </p:txBody>
      </p:sp>
      <p:sp>
        <p:nvSpPr>
          <p:cNvPr id="3" name="Slide Number Placeholder 2">
            <a:extLst>
              <a:ext uri="{FF2B5EF4-FFF2-40B4-BE49-F238E27FC236}">
                <a16:creationId xmlns:a16="http://schemas.microsoft.com/office/drawing/2014/main" id="{76BF1DAA-5443-4E20-9111-4582357372B4}"/>
              </a:ext>
            </a:extLst>
          </p:cNvPr>
          <p:cNvSpPr>
            <a:spLocks noGrp="1"/>
          </p:cNvSpPr>
          <p:nvPr>
            <p:ph type="sldNum" sz="quarter" idx="12"/>
          </p:nvPr>
        </p:nvSpPr>
        <p:spPr/>
        <p:txBody>
          <a:bodyPr/>
          <a:lstStyle/>
          <a:p>
            <a:fld id="{48F63A3B-78C7-47BE-AE5E-E10140E04643}" type="slidenum">
              <a:rPr lang="en-US" smtClean="0"/>
              <a:t>23</a:t>
            </a:fld>
            <a:endParaRPr lang="en-US"/>
          </a:p>
        </p:txBody>
      </p:sp>
    </p:spTree>
    <p:extLst>
      <p:ext uri="{BB962C8B-B14F-4D97-AF65-F5344CB8AC3E}">
        <p14:creationId xmlns:p14="http://schemas.microsoft.com/office/powerpoint/2010/main" val="68195388"/>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E3B8954-188C-409A-943B-0A033245B783}"/>
              </a:ext>
            </a:extLst>
          </p:cNvPr>
          <p:cNvSpPr>
            <a:spLocks noGrp="1"/>
          </p:cNvSpPr>
          <p:nvPr>
            <p:ph type="sldNum" sz="quarter" idx="12"/>
          </p:nvPr>
        </p:nvSpPr>
        <p:spPr/>
        <p:txBody>
          <a:bodyPr/>
          <a:lstStyle/>
          <a:p>
            <a:fld id="{48F63A3B-78C7-47BE-AE5E-E10140E04643}" type="slidenum">
              <a:rPr lang="en-US" smtClean="0"/>
              <a:t>24</a:t>
            </a:fld>
            <a:endParaRPr lang="en-US"/>
          </a:p>
        </p:txBody>
      </p:sp>
      <p:sp>
        <p:nvSpPr>
          <p:cNvPr id="12" name="TextBox 11">
            <a:extLst>
              <a:ext uri="{FF2B5EF4-FFF2-40B4-BE49-F238E27FC236}">
                <a16:creationId xmlns:a16="http://schemas.microsoft.com/office/drawing/2014/main" id="{602B81B4-35C5-4513-91A2-D79990245C09}"/>
              </a:ext>
            </a:extLst>
          </p:cNvPr>
          <p:cNvSpPr txBox="1"/>
          <p:nvPr/>
        </p:nvSpPr>
        <p:spPr>
          <a:xfrm>
            <a:off x="1075236" y="2165547"/>
            <a:ext cx="3878340" cy="2462213"/>
          </a:xfrm>
          <a:prstGeom prst="rect">
            <a:avLst/>
          </a:prstGeom>
          <a:noFill/>
        </p:spPr>
        <p:txBody>
          <a:bodyPr wrap="square" lIns="91440" tIns="45720" rIns="91440" bIns="45720" rtlCol="0" anchor="t">
            <a:spAutoFit/>
          </a:bodyPr>
          <a:lstStyle/>
          <a:p>
            <a:r>
              <a:rPr lang="en-US" sz="2200">
                <a:latin typeface="+mj-lt"/>
              </a:rPr>
              <a:t>Log into www.ZoomGrants.com  </a:t>
            </a:r>
          </a:p>
          <a:p>
            <a:pPr marL="285750" indent="-285750">
              <a:buFont typeface="Arial" panose="020B0604020202020204" pitchFamily="34" charset="0"/>
              <a:buChar char="•"/>
            </a:pPr>
            <a:r>
              <a:rPr lang="en-US" sz="2200">
                <a:latin typeface="+mj-lt"/>
              </a:rPr>
              <a:t>Don’t have a log in? Contact your Grant Manager.</a:t>
            </a:r>
          </a:p>
          <a:p>
            <a:endParaRPr lang="en-US" sz="2200">
              <a:latin typeface="+mj-lt"/>
            </a:endParaRPr>
          </a:p>
          <a:p>
            <a:r>
              <a:rPr lang="en-US" sz="2200">
                <a:latin typeface="+mj-lt"/>
              </a:rPr>
              <a:t>Select the program you will be reporting on.</a:t>
            </a:r>
          </a:p>
          <a:p>
            <a:endParaRPr lang="en-US" sz="2200">
              <a:latin typeface="+mj-lt"/>
            </a:endParaRPr>
          </a:p>
        </p:txBody>
      </p:sp>
      <p:sp>
        <p:nvSpPr>
          <p:cNvPr id="13" name="Oval 12">
            <a:extLst>
              <a:ext uri="{FF2B5EF4-FFF2-40B4-BE49-F238E27FC236}">
                <a16:creationId xmlns:a16="http://schemas.microsoft.com/office/drawing/2014/main" id="{678B1C2E-B99F-472F-A73E-049BDAD08F54}"/>
              </a:ext>
            </a:extLst>
          </p:cNvPr>
          <p:cNvSpPr/>
          <p:nvPr/>
        </p:nvSpPr>
        <p:spPr>
          <a:xfrm>
            <a:off x="506856" y="2296172"/>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14" name="Oval 13">
            <a:extLst>
              <a:ext uri="{FF2B5EF4-FFF2-40B4-BE49-F238E27FC236}">
                <a16:creationId xmlns:a16="http://schemas.microsoft.com/office/drawing/2014/main" id="{65C00944-51F7-4263-A9E9-D7AB211B4468}"/>
              </a:ext>
            </a:extLst>
          </p:cNvPr>
          <p:cNvSpPr/>
          <p:nvPr/>
        </p:nvSpPr>
        <p:spPr>
          <a:xfrm>
            <a:off x="506856" y="3581148"/>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54" name="Title 1">
            <a:extLst>
              <a:ext uri="{FF2B5EF4-FFF2-40B4-BE49-F238E27FC236}">
                <a16:creationId xmlns:a16="http://schemas.microsoft.com/office/drawing/2014/main" id="{2B4A24BE-A068-40E5-BCC5-66BF0F576B24}"/>
              </a:ext>
            </a:extLst>
          </p:cNvPr>
          <p:cNvSpPr txBox="1">
            <a:spLocks/>
          </p:cNvSpPr>
          <p:nvPr/>
        </p:nvSpPr>
        <p:spPr>
          <a:xfrm>
            <a:off x="336042" y="277351"/>
            <a:ext cx="10515600" cy="1325563"/>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a:cs typeface="Calibri Light" panose="020F0302020204030204"/>
              </a:rPr>
              <a:t>Expenditure/Reimbursement Reports – Zoom Grants</a:t>
            </a:r>
          </a:p>
        </p:txBody>
      </p:sp>
      <p:sp>
        <p:nvSpPr>
          <p:cNvPr id="60" name="TextBox 59">
            <a:extLst>
              <a:ext uri="{FF2B5EF4-FFF2-40B4-BE49-F238E27FC236}">
                <a16:creationId xmlns:a16="http://schemas.microsoft.com/office/drawing/2014/main" id="{77BFC8F7-5A00-4A0C-89C0-102096ADE52B}"/>
              </a:ext>
            </a:extLst>
          </p:cNvPr>
          <p:cNvSpPr txBox="1"/>
          <p:nvPr/>
        </p:nvSpPr>
        <p:spPr>
          <a:xfrm>
            <a:off x="1659111" y="6047892"/>
            <a:ext cx="8158348" cy="400110"/>
          </a:xfrm>
          <a:prstGeom prst="rect">
            <a:avLst/>
          </a:prstGeom>
          <a:solidFill>
            <a:srgbClr val="FFC000"/>
          </a:solidFill>
        </p:spPr>
        <p:txBody>
          <a:bodyPr wrap="square" rtlCol="0">
            <a:spAutoFit/>
          </a:bodyPr>
          <a:lstStyle/>
          <a:p>
            <a:pPr algn="ctr"/>
            <a:r>
              <a:rPr lang="en-US" sz="2000" b="1"/>
              <a:t>Zoom Grants Demo at the end of this presentation – hang tight!</a:t>
            </a:r>
          </a:p>
        </p:txBody>
      </p:sp>
      <p:pic>
        <p:nvPicPr>
          <p:cNvPr id="3" name="Picture 2">
            <a:extLst>
              <a:ext uri="{FF2B5EF4-FFF2-40B4-BE49-F238E27FC236}">
                <a16:creationId xmlns:a16="http://schemas.microsoft.com/office/drawing/2014/main" id="{A1ED798E-78B1-4295-A551-DA7C9ACC613B}"/>
              </a:ext>
            </a:extLst>
          </p:cNvPr>
          <p:cNvPicPr>
            <a:picLocks noChangeAspect="1"/>
          </p:cNvPicPr>
          <p:nvPr/>
        </p:nvPicPr>
        <p:blipFill>
          <a:blip r:embed="rId2"/>
          <a:stretch>
            <a:fillRect/>
          </a:stretch>
        </p:blipFill>
        <p:spPr>
          <a:xfrm>
            <a:off x="5573188" y="1413480"/>
            <a:ext cx="6282770" cy="4224414"/>
          </a:xfrm>
          <a:prstGeom prst="rect">
            <a:avLst/>
          </a:prstGeom>
        </p:spPr>
      </p:pic>
      <p:cxnSp>
        <p:nvCxnSpPr>
          <p:cNvPr id="16" name="Straight Arrow Connector 15">
            <a:extLst>
              <a:ext uri="{FF2B5EF4-FFF2-40B4-BE49-F238E27FC236}">
                <a16:creationId xmlns:a16="http://schemas.microsoft.com/office/drawing/2014/main" id="{EF822415-38D5-4B4B-AC97-9263F1CC1076}"/>
              </a:ext>
            </a:extLst>
          </p:cNvPr>
          <p:cNvCxnSpPr>
            <a:cxnSpLocks/>
          </p:cNvCxnSpPr>
          <p:nvPr/>
        </p:nvCxnSpPr>
        <p:spPr>
          <a:xfrm>
            <a:off x="4836405" y="3800819"/>
            <a:ext cx="4021156" cy="743973"/>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7206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591FD1-1CA2-46BF-B179-BCDCBE2291C8}"/>
              </a:ext>
            </a:extLst>
          </p:cNvPr>
          <p:cNvPicPr>
            <a:picLocks noChangeAspect="1"/>
          </p:cNvPicPr>
          <p:nvPr/>
        </p:nvPicPr>
        <p:blipFill rotWithShape="1">
          <a:blip r:embed="rId2"/>
          <a:srcRect t="14210"/>
          <a:stretch/>
        </p:blipFill>
        <p:spPr>
          <a:xfrm>
            <a:off x="5277302" y="2421711"/>
            <a:ext cx="6591638" cy="4106096"/>
          </a:xfrm>
          <a:prstGeom prst="rect">
            <a:avLst/>
          </a:prstGeom>
        </p:spPr>
      </p:pic>
      <p:pic>
        <p:nvPicPr>
          <p:cNvPr id="10" name="Picture 9">
            <a:extLst>
              <a:ext uri="{FF2B5EF4-FFF2-40B4-BE49-F238E27FC236}">
                <a16:creationId xmlns:a16="http://schemas.microsoft.com/office/drawing/2014/main" id="{9E0E32FD-3463-4818-B46B-8C1CBB262BAF}"/>
              </a:ext>
            </a:extLst>
          </p:cNvPr>
          <p:cNvPicPr>
            <a:picLocks noChangeAspect="1"/>
          </p:cNvPicPr>
          <p:nvPr/>
        </p:nvPicPr>
        <p:blipFill>
          <a:blip r:embed="rId3"/>
          <a:stretch>
            <a:fillRect/>
          </a:stretch>
        </p:blipFill>
        <p:spPr>
          <a:xfrm>
            <a:off x="5277302" y="243549"/>
            <a:ext cx="6591639" cy="2178162"/>
          </a:xfrm>
          <a:prstGeom prst="rect">
            <a:avLst/>
          </a:prstGeom>
        </p:spPr>
      </p:pic>
      <p:sp>
        <p:nvSpPr>
          <p:cNvPr id="4" name="Slide Number Placeholder 3">
            <a:extLst>
              <a:ext uri="{FF2B5EF4-FFF2-40B4-BE49-F238E27FC236}">
                <a16:creationId xmlns:a16="http://schemas.microsoft.com/office/drawing/2014/main" id="{72E2C157-6FEF-63F5-BA74-7C0DD7BC8C5E}"/>
              </a:ext>
            </a:extLst>
          </p:cNvPr>
          <p:cNvSpPr>
            <a:spLocks noGrp="1"/>
          </p:cNvSpPr>
          <p:nvPr>
            <p:ph type="sldNum" sz="quarter" idx="12"/>
          </p:nvPr>
        </p:nvSpPr>
        <p:spPr/>
        <p:txBody>
          <a:bodyPr/>
          <a:lstStyle/>
          <a:p>
            <a:fld id="{48F63A3B-78C7-47BE-AE5E-E10140E04643}" type="slidenum">
              <a:rPr lang="en-US" dirty="0"/>
              <a:t>25</a:t>
            </a:fld>
            <a:endParaRPr lang="en-US"/>
          </a:p>
        </p:txBody>
      </p:sp>
      <p:sp>
        <p:nvSpPr>
          <p:cNvPr id="12" name="TextBox 11">
            <a:extLst>
              <a:ext uri="{FF2B5EF4-FFF2-40B4-BE49-F238E27FC236}">
                <a16:creationId xmlns:a16="http://schemas.microsoft.com/office/drawing/2014/main" id="{75FE845C-969B-303E-50C1-BC5411269E43}"/>
              </a:ext>
            </a:extLst>
          </p:cNvPr>
          <p:cNvSpPr txBox="1"/>
          <p:nvPr/>
        </p:nvSpPr>
        <p:spPr>
          <a:xfrm>
            <a:off x="844232" y="1576248"/>
            <a:ext cx="3342178" cy="27476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2325"/>
              </a:lnSpc>
            </a:pPr>
            <a:r>
              <a:rPr lang="en-US" sz="2200">
                <a:latin typeface="Calibri Light"/>
                <a:cs typeface="Segoe UI"/>
              </a:rPr>
              <a:t>Click on “Financial” tab on the bottom row of Post-Decision blue tabs. ​</a:t>
            </a:r>
          </a:p>
          <a:p>
            <a:pPr>
              <a:lnSpc>
                <a:spcPts val="2325"/>
              </a:lnSpc>
            </a:pPr>
            <a:r>
              <a:rPr lang="en-US" sz="2200">
                <a:latin typeface="Calibri Light"/>
                <a:cs typeface="Segoe UI"/>
              </a:rPr>
              <a:t>​</a:t>
            </a:r>
          </a:p>
          <a:p>
            <a:pPr>
              <a:lnSpc>
                <a:spcPts val="2325"/>
              </a:lnSpc>
            </a:pPr>
            <a:r>
              <a:rPr lang="en-US" sz="2200">
                <a:latin typeface="Calibri Light"/>
                <a:cs typeface="Segoe UI"/>
              </a:rPr>
              <a:t>Review status of previously submitted reports</a:t>
            </a:r>
          </a:p>
          <a:p>
            <a:pPr>
              <a:lnSpc>
                <a:spcPts val="2325"/>
              </a:lnSpc>
            </a:pPr>
            <a:r>
              <a:rPr lang="en-US" sz="2200">
                <a:latin typeface="Calibri Light"/>
                <a:cs typeface="Segoe UI"/>
              </a:rPr>
              <a:t>​</a:t>
            </a:r>
          </a:p>
          <a:p>
            <a:pPr>
              <a:lnSpc>
                <a:spcPts val="2325"/>
              </a:lnSpc>
            </a:pPr>
            <a:r>
              <a:rPr lang="en-US" sz="2200">
                <a:latin typeface="Calibri Light"/>
                <a:cs typeface="Segoe UI"/>
              </a:rPr>
              <a:t>Click on Create a New Invoice.</a:t>
            </a:r>
          </a:p>
        </p:txBody>
      </p:sp>
      <p:sp>
        <p:nvSpPr>
          <p:cNvPr id="14" name="Oval 13">
            <a:extLst>
              <a:ext uri="{FF2B5EF4-FFF2-40B4-BE49-F238E27FC236}">
                <a16:creationId xmlns:a16="http://schemas.microsoft.com/office/drawing/2014/main" id="{C5E9BBFD-E6DB-A7C5-3A26-C02F2133D9B0}"/>
              </a:ext>
            </a:extLst>
          </p:cNvPr>
          <p:cNvSpPr/>
          <p:nvPr/>
        </p:nvSpPr>
        <p:spPr>
          <a:xfrm>
            <a:off x="245915" y="1576248"/>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16" name="Oval 15">
            <a:extLst>
              <a:ext uri="{FF2B5EF4-FFF2-40B4-BE49-F238E27FC236}">
                <a16:creationId xmlns:a16="http://schemas.microsoft.com/office/drawing/2014/main" id="{79A71E39-A41E-FD93-D441-5ACF88A5EE06}"/>
              </a:ext>
            </a:extLst>
          </p:cNvPr>
          <p:cNvSpPr/>
          <p:nvPr/>
        </p:nvSpPr>
        <p:spPr>
          <a:xfrm>
            <a:off x="245915" y="2763648"/>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4</a:t>
            </a:r>
          </a:p>
        </p:txBody>
      </p:sp>
      <p:sp>
        <p:nvSpPr>
          <p:cNvPr id="18" name="Oval 17">
            <a:extLst>
              <a:ext uri="{FF2B5EF4-FFF2-40B4-BE49-F238E27FC236}">
                <a16:creationId xmlns:a16="http://schemas.microsoft.com/office/drawing/2014/main" id="{44DE25D6-8A1A-E325-43BB-77D57E6EF752}"/>
              </a:ext>
            </a:extLst>
          </p:cNvPr>
          <p:cNvSpPr/>
          <p:nvPr/>
        </p:nvSpPr>
        <p:spPr>
          <a:xfrm>
            <a:off x="261906" y="3711156"/>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5</a:t>
            </a:r>
          </a:p>
        </p:txBody>
      </p:sp>
      <p:cxnSp>
        <p:nvCxnSpPr>
          <p:cNvPr id="20" name="Straight Arrow Connector 19">
            <a:extLst>
              <a:ext uri="{FF2B5EF4-FFF2-40B4-BE49-F238E27FC236}">
                <a16:creationId xmlns:a16="http://schemas.microsoft.com/office/drawing/2014/main" id="{39DE541A-A594-077F-9DD7-1F0E0417A219}"/>
              </a:ext>
            </a:extLst>
          </p:cNvPr>
          <p:cNvCxnSpPr>
            <a:cxnSpLocks/>
          </p:cNvCxnSpPr>
          <p:nvPr/>
        </p:nvCxnSpPr>
        <p:spPr>
          <a:xfrm flipV="1">
            <a:off x="4021157" y="1432193"/>
            <a:ext cx="1256145" cy="475977"/>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9175BAC-1C7B-3DE5-BBA2-2A8DB7D3FE93}"/>
              </a:ext>
            </a:extLst>
          </p:cNvPr>
          <p:cNvCxnSpPr>
            <a:cxnSpLocks/>
          </p:cNvCxnSpPr>
          <p:nvPr/>
        </p:nvCxnSpPr>
        <p:spPr>
          <a:xfrm>
            <a:off x="3001662" y="4167339"/>
            <a:ext cx="2614138" cy="2266512"/>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 name="Left Brace 2">
            <a:extLst>
              <a:ext uri="{FF2B5EF4-FFF2-40B4-BE49-F238E27FC236}">
                <a16:creationId xmlns:a16="http://schemas.microsoft.com/office/drawing/2014/main" id="{D95490B4-3E85-4CD7-BE5A-97FF00AFCA56}"/>
              </a:ext>
            </a:extLst>
          </p:cNvPr>
          <p:cNvSpPr/>
          <p:nvPr/>
        </p:nvSpPr>
        <p:spPr>
          <a:xfrm>
            <a:off x="4327527" y="2622963"/>
            <a:ext cx="819355" cy="2433779"/>
          </a:xfrm>
          <a:prstGeom prst="leftBrace">
            <a:avLst>
              <a:gd name="adj1" fmla="val 8333"/>
              <a:gd name="adj2" fmla="val 15165"/>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05525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3B8954-188C-409A-943B-0A033245B783}"/>
              </a:ext>
            </a:extLst>
          </p:cNvPr>
          <p:cNvSpPr>
            <a:spLocks noGrp="1"/>
          </p:cNvSpPr>
          <p:nvPr>
            <p:ph type="sldNum" sz="quarter" idx="12"/>
          </p:nvPr>
        </p:nvSpPr>
        <p:spPr/>
        <p:txBody>
          <a:bodyPr/>
          <a:lstStyle/>
          <a:p>
            <a:fld id="{48F63A3B-78C7-47BE-AE5E-E10140E04643}" type="slidenum">
              <a:rPr lang="en-US" smtClean="0"/>
              <a:t>26</a:t>
            </a:fld>
            <a:endParaRPr lang="en-US"/>
          </a:p>
        </p:txBody>
      </p:sp>
      <p:sp>
        <p:nvSpPr>
          <p:cNvPr id="12" name="TextBox 11">
            <a:extLst>
              <a:ext uri="{FF2B5EF4-FFF2-40B4-BE49-F238E27FC236}">
                <a16:creationId xmlns:a16="http://schemas.microsoft.com/office/drawing/2014/main" id="{602B81B4-35C5-4513-91A2-D79990245C09}"/>
              </a:ext>
            </a:extLst>
          </p:cNvPr>
          <p:cNvSpPr txBox="1"/>
          <p:nvPr/>
        </p:nvSpPr>
        <p:spPr>
          <a:xfrm>
            <a:off x="1085736" y="358601"/>
            <a:ext cx="4506513" cy="430887"/>
          </a:xfrm>
          <a:prstGeom prst="rect">
            <a:avLst/>
          </a:prstGeom>
          <a:noFill/>
        </p:spPr>
        <p:txBody>
          <a:bodyPr wrap="square" lIns="91440" tIns="45720" rIns="91440" bIns="45720" rtlCol="0" anchor="t">
            <a:spAutoFit/>
          </a:bodyPr>
          <a:lstStyle/>
          <a:p>
            <a:r>
              <a:rPr lang="en-US" sz="2200" b="1">
                <a:latin typeface="+mj-lt"/>
              </a:rPr>
              <a:t>a. </a:t>
            </a:r>
            <a:r>
              <a:rPr lang="en-US" sz="2200">
                <a:latin typeface="+mj-lt"/>
              </a:rPr>
              <a:t>Complete requested information.</a:t>
            </a:r>
          </a:p>
        </p:txBody>
      </p:sp>
      <p:sp>
        <p:nvSpPr>
          <p:cNvPr id="13" name="Oval 12">
            <a:extLst>
              <a:ext uri="{FF2B5EF4-FFF2-40B4-BE49-F238E27FC236}">
                <a16:creationId xmlns:a16="http://schemas.microsoft.com/office/drawing/2014/main" id="{678B1C2E-B99F-472F-A73E-049BDAD08F54}"/>
              </a:ext>
            </a:extLst>
          </p:cNvPr>
          <p:cNvSpPr/>
          <p:nvPr/>
        </p:nvSpPr>
        <p:spPr>
          <a:xfrm>
            <a:off x="532904" y="378516"/>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6</a:t>
            </a:r>
          </a:p>
        </p:txBody>
      </p:sp>
      <p:pic>
        <p:nvPicPr>
          <p:cNvPr id="9" name="Picture 8">
            <a:extLst>
              <a:ext uri="{FF2B5EF4-FFF2-40B4-BE49-F238E27FC236}">
                <a16:creationId xmlns:a16="http://schemas.microsoft.com/office/drawing/2014/main" id="{8FA5A040-309B-43AC-B62A-9CED6D22FC7D}"/>
              </a:ext>
            </a:extLst>
          </p:cNvPr>
          <p:cNvPicPr>
            <a:picLocks noChangeAspect="1"/>
          </p:cNvPicPr>
          <p:nvPr/>
        </p:nvPicPr>
        <p:blipFill>
          <a:blip r:embed="rId2"/>
          <a:stretch>
            <a:fillRect/>
          </a:stretch>
        </p:blipFill>
        <p:spPr>
          <a:xfrm>
            <a:off x="535462" y="1244521"/>
            <a:ext cx="4994957" cy="4121362"/>
          </a:xfrm>
          <a:prstGeom prst="rect">
            <a:avLst/>
          </a:prstGeom>
        </p:spPr>
      </p:pic>
      <p:grpSp>
        <p:nvGrpSpPr>
          <p:cNvPr id="85" name="Group 84">
            <a:extLst>
              <a:ext uri="{FF2B5EF4-FFF2-40B4-BE49-F238E27FC236}">
                <a16:creationId xmlns:a16="http://schemas.microsoft.com/office/drawing/2014/main" id="{F701A1D0-7886-414C-8280-F0EE4B103DB4}"/>
              </a:ext>
            </a:extLst>
          </p:cNvPr>
          <p:cNvGrpSpPr/>
          <p:nvPr/>
        </p:nvGrpSpPr>
        <p:grpSpPr>
          <a:xfrm>
            <a:off x="6195226" y="1433719"/>
            <a:ext cx="5372377" cy="4248631"/>
            <a:chOff x="6195226" y="1433719"/>
            <a:chExt cx="5372377" cy="4248631"/>
          </a:xfrm>
        </p:grpSpPr>
        <p:pic>
          <p:nvPicPr>
            <p:cNvPr id="64" name="Picture 63">
              <a:extLst>
                <a:ext uri="{FF2B5EF4-FFF2-40B4-BE49-F238E27FC236}">
                  <a16:creationId xmlns:a16="http://schemas.microsoft.com/office/drawing/2014/main" id="{5AFA8D4B-0C44-4CF0-9D45-F119970A1402}"/>
                </a:ext>
              </a:extLst>
            </p:cNvPr>
            <p:cNvPicPr>
              <a:picLocks noChangeAspect="1"/>
            </p:cNvPicPr>
            <p:nvPr/>
          </p:nvPicPr>
          <p:blipFill>
            <a:blip r:embed="rId3"/>
            <a:stretch>
              <a:fillRect/>
            </a:stretch>
          </p:blipFill>
          <p:spPr>
            <a:xfrm>
              <a:off x="6195226" y="5072719"/>
              <a:ext cx="5296361" cy="609631"/>
            </a:xfrm>
            <a:prstGeom prst="rect">
              <a:avLst/>
            </a:prstGeom>
          </p:spPr>
        </p:pic>
        <p:pic>
          <p:nvPicPr>
            <p:cNvPr id="16" name="Picture 15">
              <a:extLst>
                <a:ext uri="{FF2B5EF4-FFF2-40B4-BE49-F238E27FC236}">
                  <a16:creationId xmlns:a16="http://schemas.microsoft.com/office/drawing/2014/main" id="{163AC3AF-4386-44CE-ABFF-760A68C63DD2}"/>
                </a:ext>
              </a:extLst>
            </p:cNvPr>
            <p:cNvPicPr>
              <a:picLocks noChangeAspect="1"/>
            </p:cNvPicPr>
            <p:nvPr/>
          </p:nvPicPr>
          <p:blipFill rotWithShape="1">
            <a:blip r:embed="rId4"/>
            <a:srcRect t="19994"/>
            <a:stretch/>
          </p:blipFill>
          <p:spPr>
            <a:xfrm>
              <a:off x="6195227" y="1433719"/>
              <a:ext cx="5372376" cy="3754618"/>
            </a:xfrm>
            <a:prstGeom prst="rect">
              <a:avLst/>
            </a:prstGeom>
          </p:spPr>
        </p:pic>
      </p:grpSp>
      <p:sp>
        <p:nvSpPr>
          <p:cNvPr id="22" name="TextBox 21">
            <a:extLst>
              <a:ext uri="{FF2B5EF4-FFF2-40B4-BE49-F238E27FC236}">
                <a16:creationId xmlns:a16="http://schemas.microsoft.com/office/drawing/2014/main" id="{068436CE-E804-4507-A7C9-22D27E87873D}"/>
              </a:ext>
            </a:extLst>
          </p:cNvPr>
          <p:cNvSpPr txBox="1"/>
          <p:nvPr/>
        </p:nvSpPr>
        <p:spPr>
          <a:xfrm>
            <a:off x="6195227" y="136525"/>
            <a:ext cx="5640139" cy="1107996"/>
          </a:xfrm>
          <a:prstGeom prst="rect">
            <a:avLst/>
          </a:prstGeom>
          <a:noFill/>
        </p:spPr>
        <p:txBody>
          <a:bodyPr wrap="square">
            <a:spAutoFit/>
          </a:bodyPr>
          <a:lstStyle/>
          <a:p>
            <a:r>
              <a:rPr lang="en-US" sz="2200" b="1">
                <a:latin typeface="+mj-lt"/>
              </a:rPr>
              <a:t>b. </a:t>
            </a:r>
            <a:r>
              <a:rPr lang="en-US" sz="2200">
                <a:latin typeface="+mj-lt"/>
              </a:rPr>
              <a:t>Use “Documents Requested” section at the bottom to upload required </a:t>
            </a:r>
            <a:r>
              <a:rPr lang="en-US" sz="2200" err="1">
                <a:latin typeface="+mj-lt"/>
              </a:rPr>
              <a:t>SoD</a:t>
            </a:r>
            <a:r>
              <a:rPr lang="en-US" sz="2200">
                <a:latin typeface="+mj-lt"/>
              </a:rPr>
              <a:t> and Supporting Documentation. Links will provide templates.</a:t>
            </a:r>
          </a:p>
        </p:txBody>
      </p:sp>
      <p:pic>
        <p:nvPicPr>
          <p:cNvPr id="23" name="Picture 22">
            <a:extLst>
              <a:ext uri="{FF2B5EF4-FFF2-40B4-BE49-F238E27FC236}">
                <a16:creationId xmlns:a16="http://schemas.microsoft.com/office/drawing/2014/main" id="{F513E2DE-7DA1-4E0B-9E27-E2A8EA5A67E4}"/>
              </a:ext>
            </a:extLst>
          </p:cNvPr>
          <p:cNvPicPr>
            <a:picLocks noChangeAspect="1"/>
          </p:cNvPicPr>
          <p:nvPr/>
        </p:nvPicPr>
        <p:blipFill rotWithShape="1">
          <a:blip r:embed="rId4"/>
          <a:srcRect b="83723"/>
          <a:stretch/>
        </p:blipFill>
        <p:spPr>
          <a:xfrm>
            <a:off x="506866" y="5365883"/>
            <a:ext cx="5023553" cy="714244"/>
          </a:xfrm>
          <a:prstGeom prst="rect">
            <a:avLst/>
          </a:prstGeom>
        </p:spPr>
      </p:pic>
      <p:sp>
        <p:nvSpPr>
          <p:cNvPr id="24" name="TextBox 23">
            <a:extLst>
              <a:ext uri="{FF2B5EF4-FFF2-40B4-BE49-F238E27FC236}">
                <a16:creationId xmlns:a16="http://schemas.microsoft.com/office/drawing/2014/main" id="{43FAAD7B-0EE9-4CF2-BFA1-2E26BFD92903}"/>
              </a:ext>
            </a:extLst>
          </p:cNvPr>
          <p:cNvSpPr txBox="1"/>
          <p:nvPr/>
        </p:nvSpPr>
        <p:spPr>
          <a:xfrm>
            <a:off x="6195226" y="5769471"/>
            <a:ext cx="5640139" cy="769441"/>
          </a:xfrm>
          <a:prstGeom prst="rect">
            <a:avLst/>
          </a:prstGeom>
          <a:noFill/>
        </p:spPr>
        <p:txBody>
          <a:bodyPr wrap="square">
            <a:spAutoFit/>
          </a:bodyPr>
          <a:lstStyle/>
          <a:p>
            <a:r>
              <a:rPr lang="en-US" sz="2200" b="1">
                <a:latin typeface="+mj-lt"/>
              </a:rPr>
              <a:t>c. </a:t>
            </a:r>
            <a:r>
              <a:rPr lang="en-US" sz="2200">
                <a:latin typeface="+mj-lt"/>
              </a:rPr>
              <a:t>Read certification and sign, before clicking Submit.</a:t>
            </a:r>
          </a:p>
        </p:txBody>
      </p:sp>
      <p:sp>
        <p:nvSpPr>
          <p:cNvPr id="38" name="Left Brace 37">
            <a:extLst>
              <a:ext uri="{FF2B5EF4-FFF2-40B4-BE49-F238E27FC236}">
                <a16:creationId xmlns:a16="http://schemas.microsoft.com/office/drawing/2014/main" id="{1568C315-D31B-43B8-87A4-B4A0E1AC810B}"/>
              </a:ext>
            </a:extLst>
          </p:cNvPr>
          <p:cNvSpPr/>
          <p:nvPr/>
        </p:nvSpPr>
        <p:spPr>
          <a:xfrm rot="5400000">
            <a:off x="8604999" y="-1260883"/>
            <a:ext cx="457200" cy="5468008"/>
          </a:xfrm>
          <a:prstGeom prst="leftBrace">
            <a:avLst>
              <a:gd name="adj1" fmla="val 77617"/>
              <a:gd name="adj2" fmla="val 50436"/>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Rectangle 35">
            <a:extLst>
              <a:ext uri="{FF2B5EF4-FFF2-40B4-BE49-F238E27FC236}">
                <a16:creationId xmlns:a16="http://schemas.microsoft.com/office/drawing/2014/main" id="{253FE5D1-89EC-4045-834E-EB5B432E8C9D}"/>
              </a:ext>
            </a:extLst>
          </p:cNvPr>
          <p:cNvSpPr/>
          <p:nvPr/>
        </p:nvSpPr>
        <p:spPr>
          <a:xfrm>
            <a:off x="2038316" y="2676581"/>
            <a:ext cx="1498294" cy="1872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1D95B997-B806-4D36-97E2-0D6568DEBCF8}"/>
              </a:ext>
            </a:extLst>
          </p:cNvPr>
          <p:cNvSpPr/>
          <p:nvPr/>
        </p:nvSpPr>
        <p:spPr>
          <a:xfrm>
            <a:off x="4146702" y="2009334"/>
            <a:ext cx="1174860" cy="20047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CF1C8EEA-CCE9-432A-985F-DE986415DB78}"/>
              </a:ext>
            </a:extLst>
          </p:cNvPr>
          <p:cNvSpPr/>
          <p:nvPr/>
        </p:nvSpPr>
        <p:spPr>
          <a:xfrm>
            <a:off x="4146702" y="2443352"/>
            <a:ext cx="1174860" cy="20047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0F13BD4-9DA4-4E1D-8F57-900F27B9DD4B}"/>
              </a:ext>
            </a:extLst>
          </p:cNvPr>
          <p:cNvSpPr/>
          <p:nvPr/>
        </p:nvSpPr>
        <p:spPr>
          <a:xfrm>
            <a:off x="4355559" y="2900711"/>
            <a:ext cx="966003" cy="19814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66B194D-B3F4-4186-B780-39DD360D5F80}"/>
              </a:ext>
            </a:extLst>
          </p:cNvPr>
          <p:cNvSpPr/>
          <p:nvPr/>
        </p:nvSpPr>
        <p:spPr>
          <a:xfrm>
            <a:off x="3389556" y="4310063"/>
            <a:ext cx="966003" cy="19814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567F4EE1-38E9-4419-97C0-1042A5B81B9C}"/>
              </a:ext>
            </a:extLst>
          </p:cNvPr>
          <p:cNvSpPr/>
          <p:nvPr/>
        </p:nvSpPr>
        <p:spPr>
          <a:xfrm>
            <a:off x="3389556" y="4551020"/>
            <a:ext cx="966003" cy="19814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81D8DE2-1FF3-49ED-90FD-D848FADE98C5}"/>
              </a:ext>
            </a:extLst>
          </p:cNvPr>
          <p:cNvSpPr/>
          <p:nvPr/>
        </p:nvSpPr>
        <p:spPr>
          <a:xfrm>
            <a:off x="3399713" y="4859377"/>
            <a:ext cx="966003" cy="19814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553A59D-EFBB-44CA-A2D0-D49075973ED5}"/>
              </a:ext>
            </a:extLst>
          </p:cNvPr>
          <p:cNvSpPr/>
          <p:nvPr/>
        </p:nvSpPr>
        <p:spPr>
          <a:xfrm>
            <a:off x="3399713" y="5110991"/>
            <a:ext cx="966003" cy="19814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A5532661-C0B6-4904-8063-207FE5DCFA39}"/>
              </a:ext>
            </a:extLst>
          </p:cNvPr>
          <p:cNvSpPr/>
          <p:nvPr/>
        </p:nvSpPr>
        <p:spPr>
          <a:xfrm>
            <a:off x="1877500" y="4296711"/>
            <a:ext cx="966003" cy="19814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7E85EEF2-84A9-430A-8729-7AABED8C7919}"/>
              </a:ext>
            </a:extLst>
          </p:cNvPr>
          <p:cNvSpPr/>
          <p:nvPr/>
        </p:nvSpPr>
        <p:spPr>
          <a:xfrm>
            <a:off x="1877500" y="4537668"/>
            <a:ext cx="966003" cy="19814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C06C184-CB3B-4809-B0BB-114A9AA92491}"/>
              </a:ext>
            </a:extLst>
          </p:cNvPr>
          <p:cNvSpPr/>
          <p:nvPr/>
        </p:nvSpPr>
        <p:spPr>
          <a:xfrm>
            <a:off x="1887657" y="4846025"/>
            <a:ext cx="966003" cy="19814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27541706-4A53-4105-A25F-AAF2333B9046}"/>
              </a:ext>
            </a:extLst>
          </p:cNvPr>
          <p:cNvSpPr/>
          <p:nvPr/>
        </p:nvSpPr>
        <p:spPr>
          <a:xfrm>
            <a:off x="1887657" y="5097639"/>
            <a:ext cx="966003" cy="19814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6EA9C908-4C8F-4ACC-95DF-8A6398959434}"/>
              </a:ext>
            </a:extLst>
          </p:cNvPr>
          <p:cNvSpPr/>
          <p:nvPr/>
        </p:nvSpPr>
        <p:spPr>
          <a:xfrm>
            <a:off x="540022" y="5687593"/>
            <a:ext cx="1498294" cy="1872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Connector: Elbow 65">
            <a:extLst>
              <a:ext uri="{FF2B5EF4-FFF2-40B4-BE49-F238E27FC236}">
                <a16:creationId xmlns:a16="http://schemas.microsoft.com/office/drawing/2014/main" id="{1B12F47C-5C86-48E5-866F-C42225C4388D}"/>
              </a:ext>
            </a:extLst>
          </p:cNvPr>
          <p:cNvCxnSpPr>
            <a:cxnSpLocks/>
          </p:cNvCxnSpPr>
          <p:nvPr/>
        </p:nvCxnSpPr>
        <p:spPr>
          <a:xfrm rot="10800000">
            <a:off x="9254170" y="5066870"/>
            <a:ext cx="2029767" cy="909259"/>
          </a:xfrm>
          <a:prstGeom prst="bentConnector3">
            <a:avLst>
              <a:gd name="adj1" fmla="val -19474"/>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id="{B34D9FBD-D2CD-494D-A3AC-837FD4874A09}"/>
              </a:ext>
            </a:extLst>
          </p:cNvPr>
          <p:cNvSpPr/>
          <p:nvPr/>
        </p:nvSpPr>
        <p:spPr>
          <a:xfrm>
            <a:off x="2225427" y="1672553"/>
            <a:ext cx="705059" cy="1872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000000"/>
              </a:highlight>
            </a:endParaRPr>
          </a:p>
        </p:txBody>
      </p:sp>
    </p:spTree>
    <p:extLst>
      <p:ext uri="{BB962C8B-B14F-4D97-AF65-F5344CB8AC3E}">
        <p14:creationId xmlns:p14="http://schemas.microsoft.com/office/powerpoint/2010/main" val="3229447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3B8954-188C-409A-943B-0A033245B783}"/>
              </a:ext>
            </a:extLst>
          </p:cNvPr>
          <p:cNvSpPr>
            <a:spLocks noGrp="1"/>
          </p:cNvSpPr>
          <p:nvPr>
            <p:ph type="sldNum" sz="quarter" idx="12"/>
          </p:nvPr>
        </p:nvSpPr>
        <p:spPr/>
        <p:txBody>
          <a:bodyPr/>
          <a:lstStyle/>
          <a:p>
            <a:fld id="{48F63A3B-78C7-47BE-AE5E-E10140E04643}" type="slidenum">
              <a:rPr lang="en-US" smtClean="0"/>
              <a:t>27</a:t>
            </a:fld>
            <a:endParaRPr lang="en-US"/>
          </a:p>
        </p:txBody>
      </p:sp>
      <p:sp>
        <p:nvSpPr>
          <p:cNvPr id="12" name="TextBox 11">
            <a:extLst>
              <a:ext uri="{FF2B5EF4-FFF2-40B4-BE49-F238E27FC236}">
                <a16:creationId xmlns:a16="http://schemas.microsoft.com/office/drawing/2014/main" id="{602B81B4-35C5-4513-91A2-D79990245C09}"/>
              </a:ext>
            </a:extLst>
          </p:cNvPr>
          <p:cNvSpPr txBox="1"/>
          <p:nvPr/>
        </p:nvSpPr>
        <p:spPr>
          <a:xfrm>
            <a:off x="362625" y="385826"/>
            <a:ext cx="4694117" cy="1107996"/>
          </a:xfrm>
          <a:prstGeom prst="rect">
            <a:avLst/>
          </a:prstGeom>
          <a:noFill/>
        </p:spPr>
        <p:txBody>
          <a:bodyPr wrap="square" lIns="91440" tIns="45720" rIns="91440" bIns="45720" rtlCol="0" anchor="t">
            <a:spAutoFit/>
          </a:bodyPr>
          <a:lstStyle/>
          <a:p>
            <a:r>
              <a:rPr lang="en-US" sz="2200">
                <a:latin typeface="+mj-lt"/>
              </a:rPr>
              <a:t>If corrections are needed, your ZG “Invoice” will be returned. </a:t>
            </a:r>
            <a:r>
              <a:rPr lang="en-US" sz="2200" b="1">
                <a:latin typeface="+mj-lt"/>
              </a:rPr>
              <a:t>To make corrections</a:t>
            </a:r>
            <a:r>
              <a:rPr lang="en-US" sz="2200">
                <a:latin typeface="+mj-lt"/>
              </a:rPr>
              <a:t>: </a:t>
            </a:r>
          </a:p>
        </p:txBody>
      </p:sp>
      <p:sp>
        <p:nvSpPr>
          <p:cNvPr id="13" name="Oval 12">
            <a:extLst>
              <a:ext uri="{FF2B5EF4-FFF2-40B4-BE49-F238E27FC236}">
                <a16:creationId xmlns:a16="http://schemas.microsoft.com/office/drawing/2014/main" id="{678B1C2E-B99F-472F-A73E-049BDAD08F54}"/>
              </a:ext>
            </a:extLst>
          </p:cNvPr>
          <p:cNvSpPr/>
          <p:nvPr/>
        </p:nvSpPr>
        <p:spPr>
          <a:xfrm>
            <a:off x="362625" y="1793054"/>
            <a:ext cx="443506"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5" name="Picture 14">
            <a:extLst>
              <a:ext uri="{FF2B5EF4-FFF2-40B4-BE49-F238E27FC236}">
                <a16:creationId xmlns:a16="http://schemas.microsoft.com/office/drawing/2014/main" id="{59D920A1-C9C4-4C6F-8BE3-9067D37BF4F8}"/>
              </a:ext>
            </a:extLst>
          </p:cNvPr>
          <p:cNvPicPr>
            <a:picLocks noChangeAspect="1"/>
          </p:cNvPicPr>
          <p:nvPr/>
        </p:nvPicPr>
        <p:blipFill rotWithShape="1">
          <a:blip r:embed="rId2"/>
          <a:srcRect t="14210"/>
          <a:stretch/>
        </p:blipFill>
        <p:spPr>
          <a:xfrm>
            <a:off x="5445749" y="2250254"/>
            <a:ext cx="6591638" cy="4106096"/>
          </a:xfrm>
          <a:prstGeom prst="rect">
            <a:avLst/>
          </a:prstGeom>
        </p:spPr>
      </p:pic>
      <p:pic>
        <p:nvPicPr>
          <p:cNvPr id="17" name="Picture 16">
            <a:extLst>
              <a:ext uri="{FF2B5EF4-FFF2-40B4-BE49-F238E27FC236}">
                <a16:creationId xmlns:a16="http://schemas.microsoft.com/office/drawing/2014/main" id="{9F6F59F8-7304-4CC5-B551-FD1C0976197E}"/>
              </a:ext>
            </a:extLst>
          </p:cNvPr>
          <p:cNvPicPr>
            <a:picLocks noChangeAspect="1"/>
          </p:cNvPicPr>
          <p:nvPr/>
        </p:nvPicPr>
        <p:blipFill>
          <a:blip r:embed="rId3"/>
          <a:stretch>
            <a:fillRect/>
          </a:stretch>
        </p:blipFill>
        <p:spPr>
          <a:xfrm>
            <a:off x="5445749" y="72092"/>
            <a:ext cx="6591639" cy="2178162"/>
          </a:xfrm>
          <a:prstGeom prst="rect">
            <a:avLst/>
          </a:prstGeom>
        </p:spPr>
      </p:pic>
      <p:sp>
        <p:nvSpPr>
          <p:cNvPr id="18" name="TextBox 17">
            <a:extLst>
              <a:ext uri="{FF2B5EF4-FFF2-40B4-BE49-F238E27FC236}">
                <a16:creationId xmlns:a16="http://schemas.microsoft.com/office/drawing/2014/main" id="{D470ABC1-3788-4AA7-8AF4-24A8FACF98AD}"/>
              </a:ext>
            </a:extLst>
          </p:cNvPr>
          <p:cNvSpPr txBox="1"/>
          <p:nvPr/>
        </p:nvSpPr>
        <p:spPr>
          <a:xfrm>
            <a:off x="974800" y="1615910"/>
            <a:ext cx="3696352" cy="4493538"/>
          </a:xfrm>
          <a:prstGeom prst="rect">
            <a:avLst/>
          </a:prstGeom>
          <a:noFill/>
        </p:spPr>
        <p:txBody>
          <a:bodyPr wrap="square" lIns="91440" tIns="45720" rIns="91440" bIns="45720" rtlCol="0" anchor="t">
            <a:spAutoFit/>
          </a:bodyPr>
          <a:lstStyle/>
          <a:p>
            <a:r>
              <a:rPr lang="en-US" sz="2200">
                <a:latin typeface="+mj-lt"/>
              </a:rPr>
              <a:t>Follow steps on Slide 22 to log in, and select program. </a:t>
            </a:r>
          </a:p>
          <a:p>
            <a:endParaRPr lang="en-US" sz="2200">
              <a:latin typeface="+mj-lt"/>
            </a:endParaRPr>
          </a:p>
          <a:p>
            <a:r>
              <a:rPr lang="en-US" sz="2200">
                <a:latin typeface="+mj-lt"/>
              </a:rPr>
              <a:t>Follow steps on Slide 23 to navigate to Financial Tab.  </a:t>
            </a:r>
          </a:p>
          <a:p>
            <a:endParaRPr lang="en-US" sz="2200">
              <a:latin typeface="+mj-lt"/>
            </a:endParaRPr>
          </a:p>
          <a:p>
            <a:r>
              <a:rPr lang="en-US" sz="2200">
                <a:latin typeface="+mj-lt"/>
              </a:rPr>
              <a:t>Click on the Invoice you want to correct (will show as “Not Submitted”). </a:t>
            </a:r>
          </a:p>
          <a:p>
            <a:endParaRPr lang="en-US" sz="2200">
              <a:latin typeface="+mj-lt"/>
            </a:endParaRPr>
          </a:p>
          <a:p>
            <a:r>
              <a:rPr lang="en-US" sz="2200">
                <a:latin typeface="+mj-lt"/>
              </a:rPr>
              <a:t>Make the corrections requested, using steps on Slide 24.</a:t>
            </a:r>
          </a:p>
        </p:txBody>
      </p:sp>
      <p:sp>
        <p:nvSpPr>
          <p:cNvPr id="19" name="Oval 18">
            <a:extLst>
              <a:ext uri="{FF2B5EF4-FFF2-40B4-BE49-F238E27FC236}">
                <a16:creationId xmlns:a16="http://schemas.microsoft.com/office/drawing/2014/main" id="{02A95D3F-8B1E-44AE-B30F-2B49DB7D8AD5}"/>
              </a:ext>
            </a:extLst>
          </p:cNvPr>
          <p:cNvSpPr/>
          <p:nvPr/>
        </p:nvSpPr>
        <p:spPr>
          <a:xfrm>
            <a:off x="362625" y="2672568"/>
            <a:ext cx="443506"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20" name="Oval 19">
            <a:extLst>
              <a:ext uri="{FF2B5EF4-FFF2-40B4-BE49-F238E27FC236}">
                <a16:creationId xmlns:a16="http://schemas.microsoft.com/office/drawing/2014/main" id="{7FBE8140-7833-4916-9E31-8CBA82C34080}"/>
              </a:ext>
            </a:extLst>
          </p:cNvPr>
          <p:cNvSpPr/>
          <p:nvPr/>
        </p:nvSpPr>
        <p:spPr>
          <a:xfrm>
            <a:off x="339450" y="3728233"/>
            <a:ext cx="443506"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21" name="Oval 20">
            <a:extLst>
              <a:ext uri="{FF2B5EF4-FFF2-40B4-BE49-F238E27FC236}">
                <a16:creationId xmlns:a16="http://schemas.microsoft.com/office/drawing/2014/main" id="{87E312BB-3619-488B-ABE7-04564F4F85FE}"/>
              </a:ext>
            </a:extLst>
          </p:cNvPr>
          <p:cNvSpPr/>
          <p:nvPr/>
        </p:nvSpPr>
        <p:spPr>
          <a:xfrm>
            <a:off x="362625" y="4990231"/>
            <a:ext cx="443506"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4</a:t>
            </a:r>
          </a:p>
        </p:txBody>
      </p:sp>
      <p:cxnSp>
        <p:nvCxnSpPr>
          <p:cNvPr id="23" name="Straight Arrow Connector 22">
            <a:extLst>
              <a:ext uri="{FF2B5EF4-FFF2-40B4-BE49-F238E27FC236}">
                <a16:creationId xmlns:a16="http://schemas.microsoft.com/office/drawing/2014/main" id="{E3BA1806-CE5A-4AB8-A7C1-AA414571A329}"/>
              </a:ext>
            </a:extLst>
          </p:cNvPr>
          <p:cNvCxnSpPr>
            <a:cxnSpLocks/>
          </p:cNvCxnSpPr>
          <p:nvPr/>
        </p:nvCxnSpPr>
        <p:spPr>
          <a:xfrm>
            <a:off x="4555041" y="4108834"/>
            <a:ext cx="1166065" cy="1542819"/>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2053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F6F2-E899-17A0-7F73-01D47693C8B8}"/>
              </a:ext>
            </a:extLst>
          </p:cNvPr>
          <p:cNvSpPr>
            <a:spLocks noGrp="1"/>
          </p:cNvSpPr>
          <p:nvPr>
            <p:ph type="ctrTitle"/>
          </p:nvPr>
        </p:nvSpPr>
        <p:spPr>
          <a:xfrm>
            <a:off x="1524000" y="0"/>
            <a:ext cx="9144000" cy="6857999"/>
          </a:xfrm>
        </p:spPr>
        <p:txBody>
          <a:bodyPr anchor="ctr">
            <a:normAutofit/>
          </a:bodyPr>
          <a:lstStyle/>
          <a:p>
            <a:r>
              <a:rPr lang="en-US" b="1">
                <a:solidFill>
                  <a:srgbClr val="FFFFFF"/>
                </a:solidFill>
                <a:cs typeface="Calibri Light"/>
              </a:rPr>
              <a:t>Zoom Grants Demo</a:t>
            </a:r>
            <a:endParaRPr lang="en-US" b="1">
              <a:solidFill>
                <a:srgbClr val="FFFFFF"/>
              </a:solidFill>
            </a:endParaRPr>
          </a:p>
        </p:txBody>
      </p:sp>
      <p:sp>
        <p:nvSpPr>
          <p:cNvPr id="3" name="Slide Number Placeholder 2">
            <a:extLst>
              <a:ext uri="{FF2B5EF4-FFF2-40B4-BE49-F238E27FC236}">
                <a16:creationId xmlns:a16="http://schemas.microsoft.com/office/drawing/2014/main" id="{76BF1DAA-5443-4E20-9111-4582357372B4}"/>
              </a:ext>
            </a:extLst>
          </p:cNvPr>
          <p:cNvSpPr>
            <a:spLocks noGrp="1"/>
          </p:cNvSpPr>
          <p:nvPr>
            <p:ph type="sldNum" sz="quarter" idx="12"/>
          </p:nvPr>
        </p:nvSpPr>
        <p:spPr/>
        <p:txBody>
          <a:bodyPr/>
          <a:lstStyle/>
          <a:p>
            <a:fld id="{48F63A3B-78C7-47BE-AE5E-E10140E04643}" type="slidenum">
              <a:rPr lang="en-US" smtClean="0"/>
              <a:t>28</a:t>
            </a:fld>
            <a:endParaRPr lang="en-US"/>
          </a:p>
        </p:txBody>
      </p:sp>
    </p:spTree>
    <p:extLst>
      <p:ext uri="{BB962C8B-B14F-4D97-AF65-F5344CB8AC3E}">
        <p14:creationId xmlns:p14="http://schemas.microsoft.com/office/powerpoint/2010/main" val="599119089"/>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F6F2-E899-17A0-7F73-01D47693C8B8}"/>
              </a:ext>
            </a:extLst>
          </p:cNvPr>
          <p:cNvSpPr>
            <a:spLocks noGrp="1"/>
          </p:cNvSpPr>
          <p:nvPr>
            <p:ph type="ctrTitle"/>
          </p:nvPr>
        </p:nvSpPr>
        <p:spPr>
          <a:xfrm>
            <a:off x="1524000" y="0"/>
            <a:ext cx="9144000" cy="6857999"/>
          </a:xfrm>
        </p:spPr>
        <p:txBody>
          <a:bodyPr anchor="ctr">
            <a:normAutofit/>
          </a:bodyPr>
          <a:lstStyle/>
          <a:p>
            <a:r>
              <a:rPr lang="en-US" b="1">
                <a:solidFill>
                  <a:srgbClr val="FFFFFF"/>
                </a:solidFill>
                <a:cs typeface="Calibri Light"/>
              </a:rPr>
              <a:t>Q&amp;A</a:t>
            </a:r>
            <a:endParaRPr lang="en-US" b="1">
              <a:solidFill>
                <a:srgbClr val="FFFFFF"/>
              </a:solidFill>
            </a:endParaRPr>
          </a:p>
        </p:txBody>
      </p:sp>
      <p:sp>
        <p:nvSpPr>
          <p:cNvPr id="3" name="Slide Number Placeholder 2">
            <a:extLst>
              <a:ext uri="{FF2B5EF4-FFF2-40B4-BE49-F238E27FC236}">
                <a16:creationId xmlns:a16="http://schemas.microsoft.com/office/drawing/2014/main" id="{76BF1DAA-5443-4E20-9111-4582357372B4}"/>
              </a:ext>
            </a:extLst>
          </p:cNvPr>
          <p:cNvSpPr>
            <a:spLocks noGrp="1"/>
          </p:cNvSpPr>
          <p:nvPr>
            <p:ph type="sldNum" sz="quarter" idx="12"/>
          </p:nvPr>
        </p:nvSpPr>
        <p:spPr/>
        <p:txBody>
          <a:bodyPr/>
          <a:lstStyle/>
          <a:p>
            <a:fld id="{48F63A3B-78C7-47BE-AE5E-E10140E04643}" type="slidenum">
              <a:rPr lang="en-US" smtClean="0"/>
              <a:t>29</a:t>
            </a:fld>
            <a:endParaRPr lang="en-US"/>
          </a:p>
        </p:txBody>
      </p:sp>
    </p:spTree>
    <p:extLst>
      <p:ext uri="{BB962C8B-B14F-4D97-AF65-F5344CB8AC3E}">
        <p14:creationId xmlns:p14="http://schemas.microsoft.com/office/powerpoint/2010/main" val="159033547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86834" y="1153572"/>
            <a:ext cx="3200400" cy="44611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a:solidFill>
                  <a:srgbClr val="FFFFFF"/>
                </a:solidFill>
                <a:latin typeface="+mj-lt"/>
                <a:ea typeface="+mj-ea"/>
                <a:cs typeface="+mj-cs"/>
              </a:rPr>
              <a:t>Agenda</a:t>
            </a:r>
          </a:p>
        </p:txBody>
      </p:sp>
      <p:sp>
        <p:nvSpPr>
          <p:cNvPr id="16" name="Arc 1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p:cNvSpPr>
            <a:spLocks noGrp="1"/>
          </p:cNvSpPr>
          <p:nvPr>
            <p:ph idx="1"/>
          </p:nvPr>
        </p:nvSpPr>
        <p:spPr>
          <a:xfrm>
            <a:off x="4400845" y="1455564"/>
            <a:ext cx="6906491" cy="4117375"/>
          </a:xfrm>
        </p:spPr>
        <p:txBody>
          <a:bodyPr vert="horz" lIns="91440" tIns="45720" rIns="91440" bIns="45720" rtlCol="0" anchor="ctr">
            <a:normAutofit/>
          </a:bodyPr>
          <a:lstStyle/>
          <a:p>
            <a:pPr marL="514350" indent="-514350">
              <a:buAutoNum type="arabicPeriod"/>
            </a:pPr>
            <a:r>
              <a:rPr lang="en-US" sz="2600">
                <a:latin typeface="+mj-lt"/>
                <a:cs typeface="Calibri Light"/>
              </a:rPr>
              <a:t>Staff Points of Contact</a:t>
            </a:r>
          </a:p>
          <a:p>
            <a:pPr marL="514350" indent="-514350">
              <a:buAutoNum type="arabicPeriod"/>
            </a:pPr>
            <a:r>
              <a:rPr lang="en-US" sz="2600">
                <a:latin typeface="+mj-lt"/>
                <a:cs typeface="Calibri Light"/>
              </a:rPr>
              <a:t>Overview of Reporting Process</a:t>
            </a:r>
          </a:p>
          <a:p>
            <a:pPr marL="514350" indent="-514350">
              <a:buAutoNum type="arabicPeriod"/>
            </a:pPr>
            <a:r>
              <a:rPr lang="en-US" sz="2600">
                <a:latin typeface="+mj-lt"/>
              </a:rPr>
              <a:t>Performance Reports</a:t>
            </a:r>
            <a:endParaRPr lang="en-US" sz="2600">
              <a:latin typeface="+mj-lt"/>
              <a:cs typeface="Calibri"/>
            </a:endParaRPr>
          </a:p>
          <a:p>
            <a:pPr marL="514350" indent="-514350">
              <a:buAutoNum type="arabicPeriod"/>
            </a:pPr>
            <a:r>
              <a:rPr lang="en-US" sz="2600">
                <a:latin typeface="+mj-lt"/>
              </a:rPr>
              <a:t>Financial Reports</a:t>
            </a:r>
            <a:endParaRPr lang="en-US" sz="2600">
              <a:latin typeface="+mj-lt"/>
              <a:cs typeface="Calibri"/>
            </a:endParaRPr>
          </a:p>
          <a:p>
            <a:pPr marL="514350" indent="-514350">
              <a:buAutoNum type="arabicPeriod"/>
            </a:pPr>
            <a:r>
              <a:rPr lang="en-US" sz="2600">
                <a:latin typeface="+mj-lt"/>
                <a:cs typeface="Calibri Light"/>
              </a:rPr>
              <a:t>Zoom Grants Demo</a:t>
            </a:r>
          </a:p>
          <a:p>
            <a:pPr marL="514350" indent="-514350">
              <a:buAutoNum type="arabicPeriod"/>
            </a:pPr>
            <a:r>
              <a:rPr lang="en-US" sz="2600">
                <a:latin typeface="+mj-lt"/>
                <a:cs typeface="Calibri"/>
              </a:rPr>
              <a:t>Q&amp;A</a:t>
            </a:r>
          </a:p>
        </p:txBody>
      </p:sp>
      <p:sp>
        <p:nvSpPr>
          <p:cNvPr id="2" name="Slide Number Placeholder 1">
            <a:extLst>
              <a:ext uri="{FF2B5EF4-FFF2-40B4-BE49-F238E27FC236}">
                <a16:creationId xmlns:a16="http://schemas.microsoft.com/office/drawing/2014/main" id="{6BED0EC0-5AB2-4F50-8CE1-071578C25FF8}"/>
              </a:ext>
            </a:extLst>
          </p:cNvPr>
          <p:cNvSpPr>
            <a:spLocks noGrp="1"/>
          </p:cNvSpPr>
          <p:nvPr>
            <p:ph type="sldNum" sz="quarter" idx="12"/>
          </p:nvPr>
        </p:nvSpPr>
        <p:spPr/>
        <p:txBody>
          <a:bodyPr/>
          <a:lstStyle/>
          <a:p>
            <a:fld id="{48F63A3B-78C7-47BE-AE5E-E10140E04643}" type="slidenum">
              <a:rPr lang="en-US" smtClean="0"/>
              <a:t>3</a:t>
            </a:fld>
            <a:endParaRPr lang="en-US"/>
          </a:p>
        </p:txBody>
      </p:sp>
    </p:spTree>
    <p:extLst>
      <p:ext uri="{BB962C8B-B14F-4D97-AF65-F5344CB8AC3E}">
        <p14:creationId xmlns:p14="http://schemas.microsoft.com/office/powerpoint/2010/main" val="976996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B47C68-4C73-45DE-B092-8C1D294E16A2}"/>
              </a:ext>
            </a:extLst>
          </p:cNvPr>
          <p:cNvSpPr>
            <a:spLocks noGrp="1"/>
          </p:cNvSpPr>
          <p:nvPr>
            <p:ph type="sldNum" sz="quarter" idx="12"/>
          </p:nvPr>
        </p:nvSpPr>
        <p:spPr/>
        <p:txBody>
          <a:bodyPr/>
          <a:lstStyle/>
          <a:p>
            <a:fld id="{48F63A3B-78C7-47BE-AE5E-E10140E04643}" type="slidenum">
              <a:rPr lang="en-US" smtClean="0"/>
              <a:t>4</a:t>
            </a:fld>
            <a:endParaRPr lang="en-US"/>
          </a:p>
        </p:txBody>
      </p:sp>
      <p:sp>
        <p:nvSpPr>
          <p:cNvPr id="2" name="Title 1"/>
          <p:cNvSpPr>
            <a:spLocks noGrp="1"/>
          </p:cNvSpPr>
          <p:nvPr>
            <p:ph type="title" idx="4294967295"/>
          </p:nvPr>
        </p:nvSpPr>
        <p:spPr>
          <a:xfrm>
            <a:off x="1705290" y="58314"/>
            <a:ext cx="9103882" cy="875899"/>
          </a:xfrm>
        </p:spPr>
        <p:txBody>
          <a:bodyPr>
            <a:normAutofit/>
          </a:bodyPr>
          <a:lstStyle/>
          <a:p>
            <a:pPr algn="ctr"/>
            <a:r>
              <a:rPr lang="en-US" sz="5400" b="1"/>
              <a:t>Introduction to Staff </a:t>
            </a:r>
          </a:p>
        </p:txBody>
      </p:sp>
      <p:graphicFrame>
        <p:nvGraphicFramePr>
          <p:cNvPr id="18" name="Table 18">
            <a:extLst>
              <a:ext uri="{FF2B5EF4-FFF2-40B4-BE49-F238E27FC236}">
                <a16:creationId xmlns:a16="http://schemas.microsoft.com/office/drawing/2014/main" id="{69D4DED8-9F7D-437A-9C88-ACB4E25F82A1}"/>
              </a:ext>
            </a:extLst>
          </p:cNvPr>
          <p:cNvGraphicFramePr>
            <a:graphicFrameLocks noGrp="1"/>
          </p:cNvGraphicFramePr>
          <p:nvPr>
            <p:extLst>
              <p:ext uri="{D42A27DB-BD31-4B8C-83A1-F6EECF244321}">
                <p14:modId xmlns:p14="http://schemas.microsoft.com/office/powerpoint/2010/main" val="4006372830"/>
              </p:ext>
            </p:extLst>
          </p:nvPr>
        </p:nvGraphicFramePr>
        <p:xfrm>
          <a:off x="167543" y="964704"/>
          <a:ext cx="11815908" cy="4480560"/>
        </p:xfrm>
        <a:graphic>
          <a:graphicData uri="http://schemas.openxmlformats.org/drawingml/2006/table">
            <a:tbl>
              <a:tblPr firstRow="1" bandRow="1">
                <a:tableStyleId>{7DF18680-E054-41AD-8BC1-D1AEF772440D}</a:tableStyleId>
              </a:tblPr>
              <a:tblGrid>
                <a:gridCol w="2953977">
                  <a:extLst>
                    <a:ext uri="{9D8B030D-6E8A-4147-A177-3AD203B41FA5}">
                      <a16:colId xmlns:a16="http://schemas.microsoft.com/office/drawing/2014/main" val="1345468958"/>
                    </a:ext>
                  </a:extLst>
                </a:gridCol>
                <a:gridCol w="2953977">
                  <a:extLst>
                    <a:ext uri="{9D8B030D-6E8A-4147-A177-3AD203B41FA5}">
                      <a16:colId xmlns:a16="http://schemas.microsoft.com/office/drawing/2014/main" val="3527878142"/>
                    </a:ext>
                  </a:extLst>
                </a:gridCol>
                <a:gridCol w="2953977">
                  <a:extLst>
                    <a:ext uri="{9D8B030D-6E8A-4147-A177-3AD203B41FA5}">
                      <a16:colId xmlns:a16="http://schemas.microsoft.com/office/drawing/2014/main" val="1245793847"/>
                    </a:ext>
                  </a:extLst>
                </a:gridCol>
                <a:gridCol w="2953977">
                  <a:extLst>
                    <a:ext uri="{9D8B030D-6E8A-4147-A177-3AD203B41FA5}">
                      <a16:colId xmlns:a16="http://schemas.microsoft.com/office/drawing/2014/main" val="589151615"/>
                    </a:ext>
                  </a:extLst>
                </a:gridCol>
              </a:tblGrid>
              <a:tr h="366222">
                <a:tc gridSpan="4">
                  <a:txBody>
                    <a:bodyPr/>
                    <a:lstStyle/>
                    <a:p>
                      <a:pPr algn="ctr"/>
                      <a:r>
                        <a:rPr lang="en-US" u="none" dirty="0"/>
                        <a:t>Melinda Lord, HCD Director</a:t>
                      </a:r>
                    </a:p>
                    <a:p>
                      <a:pPr algn="ctr"/>
                      <a:r>
                        <a:rPr lang="en-US" u="none" dirty="0"/>
                        <a:t>Alejandra Calva, HCD Assistant Director </a:t>
                      </a:r>
                    </a:p>
                  </a:txBody>
                  <a:tcPr>
                    <a:solidFill>
                      <a:schemeClr val="accent5">
                        <a:lumMod val="50000"/>
                      </a:schemeClr>
                    </a:solidFill>
                  </a:tcPr>
                </a:tc>
                <a:tc hMerge="1">
                  <a:txBody>
                    <a:bodyPr/>
                    <a:lstStyle/>
                    <a:p>
                      <a:pPr algn="ctr"/>
                      <a:endParaRPr lang="en-US"/>
                    </a:p>
                  </a:txBody>
                  <a:tcPr/>
                </a:tc>
                <a:tc hMerge="1">
                  <a:txBody>
                    <a:bodyPr/>
                    <a:lstStyle/>
                    <a:p>
                      <a:pPr algn="ctr"/>
                      <a:endParaRPr lang="en-US"/>
                    </a:p>
                  </a:txBody>
                  <a:tcPr/>
                </a:tc>
                <a:tc hMerge="1">
                  <a:txBody>
                    <a:bodyPr/>
                    <a:lstStyle/>
                    <a:p>
                      <a:pPr algn="ctr"/>
                      <a:endParaRPr lang="en-US"/>
                    </a:p>
                  </a:txBody>
                  <a:tcPr/>
                </a:tc>
                <a:extLst>
                  <a:ext uri="{0D108BD9-81ED-4DB2-BD59-A6C34878D82A}">
                    <a16:rowId xmlns:a16="http://schemas.microsoft.com/office/drawing/2014/main" val="1829913642"/>
                  </a:ext>
                </a:extLst>
              </a:tr>
              <a:tr h="496625">
                <a:tc>
                  <a:txBody>
                    <a:bodyPr/>
                    <a:lstStyle/>
                    <a:p>
                      <a:pPr algn="ctr"/>
                      <a:r>
                        <a:rPr lang="en-US" u="none">
                          <a:solidFill>
                            <a:schemeClr val="bg1"/>
                          </a:solidFill>
                        </a:rPr>
                        <a:t>Housing &amp; </a:t>
                      </a:r>
                    </a:p>
                    <a:p>
                      <a:pPr algn="ctr"/>
                      <a:r>
                        <a:rPr lang="en-US" u="none">
                          <a:solidFill>
                            <a:schemeClr val="bg1"/>
                          </a:solidFill>
                        </a:rPr>
                        <a:t>Economic Dev.</a:t>
                      </a:r>
                    </a:p>
                  </a:txBody>
                  <a:tcPr anchor="ctr">
                    <a:solidFill>
                      <a:srgbClr val="5AA2AE"/>
                    </a:solidFill>
                  </a:tcPr>
                </a:tc>
                <a:tc>
                  <a:txBody>
                    <a:bodyPr/>
                    <a:lstStyle/>
                    <a:p>
                      <a:pPr algn="ctr"/>
                      <a:r>
                        <a:rPr lang="en-US" b="1" u="none">
                          <a:solidFill>
                            <a:schemeClr val="bg1"/>
                          </a:solidFill>
                        </a:rPr>
                        <a:t>Community </a:t>
                      </a:r>
                    </a:p>
                    <a:p>
                      <a:pPr algn="ctr"/>
                      <a:r>
                        <a:rPr lang="en-US" b="1" u="none">
                          <a:solidFill>
                            <a:schemeClr val="bg1"/>
                          </a:solidFill>
                        </a:rPr>
                        <a:t>Development</a:t>
                      </a:r>
                    </a:p>
                  </a:txBody>
                  <a:tcPr anchor="ctr">
                    <a:solidFill>
                      <a:srgbClr val="5AA2AE"/>
                    </a:solidFill>
                  </a:tcPr>
                </a:tc>
                <a:tc>
                  <a:txBody>
                    <a:bodyPr/>
                    <a:lstStyle/>
                    <a:p>
                      <a:pPr algn="ctr"/>
                      <a:r>
                        <a:rPr lang="en-US" b="1" u="none">
                          <a:solidFill>
                            <a:schemeClr val="bg1"/>
                          </a:solidFill>
                        </a:rPr>
                        <a:t>Community </a:t>
                      </a:r>
                    </a:p>
                    <a:p>
                      <a:pPr algn="ctr"/>
                      <a:r>
                        <a:rPr lang="en-US" b="1" u="none">
                          <a:solidFill>
                            <a:schemeClr val="bg1"/>
                          </a:solidFill>
                        </a:rPr>
                        <a:t>Impact</a:t>
                      </a:r>
                    </a:p>
                  </a:txBody>
                  <a:tcPr anchor="ctr">
                    <a:solidFill>
                      <a:srgbClr val="5AA2AE"/>
                    </a:solidFill>
                  </a:tcPr>
                </a:tc>
                <a:tc>
                  <a:txBody>
                    <a:bodyPr/>
                    <a:lstStyle/>
                    <a:p>
                      <a:pPr algn="ctr"/>
                      <a:r>
                        <a:rPr lang="en-US" b="1" u="none">
                          <a:solidFill>
                            <a:schemeClr val="bg1"/>
                          </a:solidFill>
                        </a:rPr>
                        <a:t>Compliance</a:t>
                      </a:r>
                    </a:p>
                  </a:txBody>
                  <a:tcPr anchor="ctr">
                    <a:solidFill>
                      <a:srgbClr val="5AA2AE"/>
                    </a:solidFill>
                  </a:tcPr>
                </a:tc>
                <a:extLst>
                  <a:ext uri="{0D108BD9-81ED-4DB2-BD59-A6C34878D82A}">
                    <a16:rowId xmlns:a16="http://schemas.microsoft.com/office/drawing/2014/main" val="1678310655"/>
                  </a:ext>
                </a:extLst>
              </a:tr>
              <a:tr h="633396">
                <a:tc>
                  <a:txBody>
                    <a:bodyPr/>
                    <a:lstStyle/>
                    <a:p>
                      <a:pPr marL="0" lvl="0" indent="0" algn="l">
                        <a:buFont typeface="Arial" panose="020B0604020202020204" pitchFamily="34" charset="0"/>
                        <a:buNone/>
                      </a:pPr>
                      <a:r>
                        <a:rPr lang="en-US" u="none"/>
                        <a:t>Marqueta Swain, Administrator</a:t>
                      </a:r>
                    </a:p>
                  </a:txBody>
                  <a:tcPr/>
                </a:tc>
                <a:tc>
                  <a:txBody>
                    <a:bodyPr/>
                    <a:lstStyle/>
                    <a:p>
                      <a:r>
                        <a:rPr lang="en-US" u="none"/>
                        <a:t>Marci Irwin,</a:t>
                      </a:r>
                    </a:p>
                    <a:p>
                      <a:r>
                        <a:rPr lang="en-US" u="none"/>
                        <a:t>Administrator</a:t>
                      </a:r>
                    </a:p>
                  </a:txBody>
                  <a:tcPr/>
                </a:tc>
                <a:tc>
                  <a:txBody>
                    <a:bodyPr/>
                    <a:lstStyle/>
                    <a:p>
                      <a:r>
                        <a:rPr lang="en-US" u="none" dirty="0"/>
                        <a:t>Cory Scott,</a:t>
                      </a:r>
                    </a:p>
                    <a:p>
                      <a:r>
                        <a:rPr lang="en-US" u="none" dirty="0"/>
                        <a:t>Administrator</a:t>
                      </a:r>
                      <a:r>
                        <a:rPr lang="en-US" b="1" u="none" dirty="0"/>
                        <a:t>*</a:t>
                      </a:r>
                    </a:p>
                  </a:txBody>
                  <a:tcPr/>
                </a:tc>
                <a:tc>
                  <a:txBody>
                    <a:bodyPr/>
                    <a:lstStyle/>
                    <a:p>
                      <a:r>
                        <a:rPr lang="en-US" u="none"/>
                        <a:t>Coral Rogers,</a:t>
                      </a:r>
                    </a:p>
                    <a:p>
                      <a:r>
                        <a:rPr lang="en-US" u="none"/>
                        <a:t>Administrator</a:t>
                      </a:r>
                    </a:p>
                  </a:txBody>
                  <a:tcPr/>
                </a:tc>
                <a:extLst>
                  <a:ext uri="{0D108BD9-81ED-4DB2-BD59-A6C34878D82A}">
                    <a16:rowId xmlns:a16="http://schemas.microsoft.com/office/drawing/2014/main" val="1709298203"/>
                  </a:ext>
                </a:extLst>
              </a:tr>
              <a:tr h="633396">
                <a:tc>
                  <a:txBody>
                    <a:bodyPr/>
                    <a:lstStyle/>
                    <a:p>
                      <a:r>
                        <a:rPr lang="en-US" u="none"/>
                        <a:t>Solomon Smothers, </a:t>
                      </a:r>
                    </a:p>
                    <a:p>
                      <a:r>
                        <a:rPr lang="en-US" u="none"/>
                        <a:t>AH Coordinator</a:t>
                      </a:r>
                    </a:p>
                  </a:txBody>
                  <a:tcPr/>
                </a:tc>
                <a:tc>
                  <a:txBody>
                    <a:bodyPr/>
                    <a:lstStyle/>
                    <a:p>
                      <a:r>
                        <a:rPr lang="en-US" u="none"/>
                        <a:t>Damario Squire,</a:t>
                      </a:r>
                    </a:p>
                    <a:p>
                      <a:r>
                        <a:rPr lang="en-US" u="none"/>
                        <a:t>CD Coordinator</a:t>
                      </a:r>
                    </a:p>
                  </a:txBody>
                  <a:tcPr/>
                </a:tc>
                <a:tc>
                  <a:txBody>
                    <a:bodyPr/>
                    <a:lstStyle/>
                    <a:p>
                      <a:r>
                        <a:rPr lang="en-US" u="none" err="1"/>
                        <a:t>Yashu</a:t>
                      </a:r>
                      <a:r>
                        <a:rPr lang="en-US" u="none"/>
                        <a:t> Kavalakuntla,</a:t>
                      </a:r>
                    </a:p>
                    <a:p>
                      <a:r>
                        <a:rPr lang="en-US" u="none"/>
                        <a:t>CI Specialist</a:t>
                      </a:r>
                    </a:p>
                  </a:txBody>
                  <a:tcPr/>
                </a:tc>
                <a:tc>
                  <a:txBody>
                    <a:bodyPr/>
                    <a:lstStyle/>
                    <a:p>
                      <a:r>
                        <a:rPr lang="en-US" u="none"/>
                        <a:t>Santerica Davis,</a:t>
                      </a:r>
                    </a:p>
                    <a:p>
                      <a:r>
                        <a:rPr lang="en-US" u="none"/>
                        <a:t>Compliance Specialist</a:t>
                      </a:r>
                    </a:p>
                  </a:txBody>
                  <a:tcPr/>
                </a:tc>
                <a:extLst>
                  <a:ext uri="{0D108BD9-81ED-4DB2-BD59-A6C34878D82A}">
                    <a16:rowId xmlns:a16="http://schemas.microsoft.com/office/drawing/2014/main" val="1596954454"/>
                  </a:ext>
                </a:extLst>
              </a:tr>
              <a:tr h="633396">
                <a:tc>
                  <a:txBody>
                    <a:bodyPr/>
                    <a:lstStyle/>
                    <a:p>
                      <a:r>
                        <a:rPr lang="en-US" u="none" dirty="0"/>
                        <a:t>Vacant, </a:t>
                      </a:r>
                    </a:p>
                    <a:p>
                      <a:r>
                        <a:rPr lang="en-US" u="none" dirty="0"/>
                        <a:t>AH &amp; ED Specialist</a:t>
                      </a:r>
                    </a:p>
                  </a:txBody>
                  <a:tcPr/>
                </a:tc>
                <a:tc>
                  <a:txBody>
                    <a:bodyPr/>
                    <a:lstStyle/>
                    <a:p>
                      <a:r>
                        <a:rPr lang="en-US" u="none" dirty="0"/>
                        <a:t>Hannah Savard,</a:t>
                      </a:r>
                    </a:p>
                    <a:p>
                      <a:r>
                        <a:rPr lang="en-US" u="none" dirty="0"/>
                        <a:t>Homeless Specialist</a:t>
                      </a:r>
                    </a:p>
                  </a:txBody>
                  <a:tcPr/>
                </a:tc>
                <a:tc>
                  <a:txBody>
                    <a:bodyPr/>
                    <a:lstStyle/>
                    <a:p>
                      <a:r>
                        <a:rPr lang="en-US" u="none" dirty="0"/>
                        <a:t>Madison </a:t>
                      </a:r>
                      <a:r>
                        <a:rPr lang="en-US" u="none" dirty="0" err="1"/>
                        <a:t>Shelnutt</a:t>
                      </a:r>
                      <a:r>
                        <a:rPr lang="en-US" u="none" dirty="0"/>
                        <a:t>,</a:t>
                      </a:r>
                    </a:p>
                    <a:p>
                      <a:r>
                        <a:rPr lang="en-US" u="none" dirty="0"/>
                        <a:t>CI Specialist</a:t>
                      </a:r>
                    </a:p>
                  </a:txBody>
                  <a:tcPr/>
                </a:tc>
                <a:tc>
                  <a:txBody>
                    <a:bodyPr/>
                    <a:lstStyle/>
                    <a:p>
                      <a:r>
                        <a:rPr lang="en-US" u="none" dirty="0"/>
                        <a:t>Lily Sronkoski,</a:t>
                      </a:r>
                    </a:p>
                    <a:p>
                      <a:r>
                        <a:rPr lang="en-US" u="none" dirty="0"/>
                        <a:t>Compliance Analyst</a:t>
                      </a:r>
                      <a:r>
                        <a:rPr lang="en-US" b="1" u="none" dirty="0"/>
                        <a:t>*</a:t>
                      </a:r>
                    </a:p>
                  </a:txBody>
                  <a:tcPr/>
                </a:tc>
                <a:extLst>
                  <a:ext uri="{0D108BD9-81ED-4DB2-BD59-A6C34878D82A}">
                    <a16:rowId xmlns:a16="http://schemas.microsoft.com/office/drawing/2014/main" val="1132063827"/>
                  </a:ext>
                </a:extLst>
              </a:tr>
              <a:tr h="633396">
                <a:tc>
                  <a:txBody>
                    <a:bodyPr/>
                    <a:lstStyle/>
                    <a:p>
                      <a:endParaRPr lang="en-US" u="none" dirty="0"/>
                    </a:p>
                  </a:txBody>
                  <a:tcPr>
                    <a:noFill/>
                  </a:tcPr>
                </a:tc>
                <a:tc>
                  <a:txBody>
                    <a:bodyPr/>
                    <a:lstStyle/>
                    <a:p>
                      <a:r>
                        <a:rPr lang="en-US" u="none"/>
                        <a:t>Samantha Gambuti,</a:t>
                      </a:r>
                    </a:p>
                    <a:p>
                      <a:r>
                        <a:rPr lang="en-US" u="none"/>
                        <a:t>CD Specialist</a:t>
                      </a:r>
                    </a:p>
                  </a:txBody>
                  <a:tcPr/>
                </a:tc>
                <a:tc>
                  <a:txBody>
                    <a:bodyPr/>
                    <a:lstStyle/>
                    <a:p>
                      <a:endParaRPr lang="en-US" u="none"/>
                    </a:p>
                  </a:txBody>
                  <a:tcPr>
                    <a:noFill/>
                  </a:tcPr>
                </a:tc>
                <a:tc>
                  <a:txBody>
                    <a:bodyPr/>
                    <a:lstStyle/>
                    <a:p>
                      <a:r>
                        <a:rPr lang="en-US" u="none"/>
                        <a:t>Michele Tully,</a:t>
                      </a:r>
                    </a:p>
                    <a:p>
                      <a:r>
                        <a:rPr lang="en-US" u="none"/>
                        <a:t>Program Support Analyst II</a:t>
                      </a:r>
                    </a:p>
                  </a:txBody>
                  <a:tcPr/>
                </a:tc>
                <a:extLst>
                  <a:ext uri="{0D108BD9-81ED-4DB2-BD59-A6C34878D82A}">
                    <a16:rowId xmlns:a16="http://schemas.microsoft.com/office/drawing/2014/main" val="278035303"/>
                  </a:ext>
                </a:extLst>
              </a:tr>
              <a:tr h="633396">
                <a:tc>
                  <a:txBody>
                    <a:bodyPr/>
                    <a:lstStyle/>
                    <a:p>
                      <a:endParaRPr lang="en-US" u="none"/>
                    </a:p>
                  </a:txBody>
                  <a:tcPr>
                    <a:noFill/>
                  </a:tcPr>
                </a:tc>
                <a:tc>
                  <a:txBody>
                    <a:bodyPr/>
                    <a:lstStyle/>
                    <a:p>
                      <a:endParaRPr lang="en-US" u="none"/>
                    </a:p>
                  </a:txBody>
                  <a:tcPr>
                    <a:noFill/>
                  </a:tcPr>
                </a:tc>
                <a:tc>
                  <a:txBody>
                    <a:bodyPr/>
                    <a:lstStyle/>
                    <a:p>
                      <a:endParaRPr lang="en-US" u="none"/>
                    </a:p>
                  </a:txBody>
                  <a:tcPr>
                    <a:noFill/>
                  </a:tcPr>
                </a:tc>
                <a:tc>
                  <a:txBody>
                    <a:bodyPr/>
                    <a:lstStyle/>
                    <a:p>
                      <a:r>
                        <a:rPr lang="en-US" u="none" dirty="0"/>
                        <a:t>Andrea Livingston, Administrative Assistant</a:t>
                      </a:r>
                    </a:p>
                  </a:txBody>
                  <a:tcPr/>
                </a:tc>
                <a:extLst>
                  <a:ext uri="{0D108BD9-81ED-4DB2-BD59-A6C34878D82A}">
                    <a16:rowId xmlns:a16="http://schemas.microsoft.com/office/drawing/2014/main" val="1978765853"/>
                  </a:ext>
                </a:extLst>
              </a:tr>
            </a:tbl>
          </a:graphicData>
        </a:graphic>
      </p:graphicFrame>
      <p:graphicFrame>
        <p:nvGraphicFramePr>
          <p:cNvPr id="19" name="Table 18">
            <a:extLst>
              <a:ext uri="{FF2B5EF4-FFF2-40B4-BE49-F238E27FC236}">
                <a16:creationId xmlns:a16="http://schemas.microsoft.com/office/drawing/2014/main" id="{6CC27DAF-8A1C-47DC-98CA-56943481E3FB}"/>
              </a:ext>
            </a:extLst>
          </p:cNvPr>
          <p:cNvGraphicFramePr>
            <a:graphicFrameLocks noGrp="1"/>
          </p:cNvGraphicFramePr>
          <p:nvPr>
            <p:extLst>
              <p:ext uri="{D42A27DB-BD31-4B8C-83A1-F6EECF244321}">
                <p14:modId xmlns:p14="http://schemas.microsoft.com/office/powerpoint/2010/main" val="3745659814"/>
              </p:ext>
            </p:extLst>
          </p:nvPr>
        </p:nvGraphicFramePr>
        <p:xfrm>
          <a:off x="6075497" y="3883236"/>
          <a:ext cx="2944599" cy="2194560"/>
        </p:xfrm>
        <a:graphic>
          <a:graphicData uri="http://schemas.openxmlformats.org/drawingml/2006/table">
            <a:tbl>
              <a:tblPr firstRow="1" bandRow="1">
                <a:tableStyleId>{93296810-A885-4BE3-A3E7-6D5BEEA58F35}</a:tableStyleId>
              </a:tblPr>
              <a:tblGrid>
                <a:gridCol w="2944599">
                  <a:extLst>
                    <a:ext uri="{9D8B030D-6E8A-4147-A177-3AD203B41FA5}">
                      <a16:colId xmlns:a16="http://schemas.microsoft.com/office/drawing/2014/main" val="1345468958"/>
                    </a:ext>
                  </a:extLst>
                </a:gridCol>
              </a:tblGrid>
              <a:tr h="0">
                <a:tc>
                  <a:txBody>
                    <a:bodyPr/>
                    <a:lstStyle/>
                    <a:p>
                      <a:pPr algn="ctr"/>
                      <a:r>
                        <a:rPr lang="en-US">
                          <a:solidFill>
                            <a:schemeClr val="bg1"/>
                          </a:solidFill>
                        </a:rPr>
                        <a:t>ARPA Team*</a:t>
                      </a:r>
                    </a:p>
                  </a:txBody>
                  <a:tcPr anchor="ctr"/>
                </a:tc>
                <a:extLst>
                  <a:ext uri="{0D108BD9-81ED-4DB2-BD59-A6C34878D82A}">
                    <a16:rowId xmlns:a16="http://schemas.microsoft.com/office/drawing/2014/main" val="1678310655"/>
                  </a:ext>
                </a:extLst>
              </a:tr>
              <a:tr h="534163">
                <a:tc>
                  <a:txBody>
                    <a:bodyPr/>
                    <a:lstStyle/>
                    <a:p>
                      <a:r>
                        <a:rPr lang="en-US"/>
                        <a:t>Paige Seago, Data &amp; Outcomes Coordinator (Budget &amp; Strategic Planning)</a:t>
                      </a:r>
                    </a:p>
                  </a:txBody>
                  <a:tcPr/>
                </a:tc>
                <a:extLst>
                  <a:ext uri="{0D108BD9-81ED-4DB2-BD59-A6C34878D82A}">
                    <a16:rowId xmlns:a16="http://schemas.microsoft.com/office/drawing/2014/main" val="1132063827"/>
                  </a:ext>
                </a:extLst>
              </a:tr>
              <a:tr h="736293">
                <a:tc>
                  <a:txBody>
                    <a:bodyPr/>
                    <a:lstStyle/>
                    <a:p>
                      <a:r>
                        <a:rPr lang="en-US" dirty="0"/>
                        <a:t>Cameron McGlothen, Equity &amp; Engagement Coordinator (People &amp; Belonging)</a:t>
                      </a:r>
                    </a:p>
                  </a:txBody>
                  <a:tcPr/>
                </a:tc>
                <a:extLst>
                  <a:ext uri="{0D108BD9-81ED-4DB2-BD59-A6C34878D82A}">
                    <a16:rowId xmlns:a16="http://schemas.microsoft.com/office/drawing/2014/main" val="278035303"/>
                  </a:ext>
                </a:extLst>
              </a:tr>
            </a:tbl>
          </a:graphicData>
        </a:graphic>
      </p:graphicFrame>
    </p:spTree>
    <p:extLst>
      <p:ext uri="{BB962C8B-B14F-4D97-AF65-F5344CB8AC3E}">
        <p14:creationId xmlns:p14="http://schemas.microsoft.com/office/powerpoint/2010/main" val="4100383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B47C68-4C73-45DE-B092-8C1D294E16A2}"/>
              </a:ext>
            </a:extLst>
          </p:cNvPr>
          <p:cNvSpPr>
            <a:spLocks noGrp="1"/>
          </p:cNvSpPr>
          <p:nvPr>
            <p:ph type="sldNum" sz="quarter" idx="12"/>
          </p:nvPr>
        </p:nvSpPr>
        <p:spPr>
          <a:xfrm>
            <a:off x="8545286" y="6116864"/>
            <a:ext cx="2743200" cy="365125"/>
          </a:xfrm>
        </p:spPr>
        <p:txBody>
          <a:bodyPr/>
          <a:lstStyle/>
          <a:p>
            <a:fld id="{48F63A3B-78C7-47BE-AE5E-E10140E04643}" type="slidenum">
              <a:rPr lang="en-US" smtClean="0"/>
              <a:t>5</a:t>
            </a:fld>
            <a:endParaRPr lang="en-US"/>
          </a:p>
        </p:txBody>
      </p:sp>
      <p:sp>
        <p:nvSpPr>
          <p:cNvPr id="2" name="Title 1"/>
          <p:cNvSpPr>
            <a:spLocks noGrp="1"/>
          </p:cNvSpPr>
          <p:nvPr>
            <p:ph type="title" idx="4294967295"/>
          </p:nvPr>
        </p:nvSpPr>
        <p:spPr>
          <a:xfrm>
            <a:off x="721895" y="160446"/>
            <a:ext cx="10515600" cy="1325563"/>
          </a:xfrm>
        </p:spPr>
        <p:txBody>
          <a:bodyPr>
            <a:normAutofit/>
          </a:bodyPr>
          <a:lstStyle/>
          <a:p>
            <a:pPr algn="ctr"/>
            <a:r>
              <a:rPr lang="en-US" sz="5400" b="1">
                <a:cs typeface="Calibri Light"/>
              </a:rPr>
              <a:t>Staff Points of Contact</a:t>
            </a:r>
          </a:p>
        </p:txBody>
      </p:sp>
      <p:graphicFrame>
        <p:nvGraphicFramePr>
          <p:cNvPr id="18" name="Table 18">
            <a:extLst>
              <a:ext uri="{FF2B5EF4-FFF2-40B4-BE49-F238E27FC236}">
                <a16:creationId xmlns:a16="http://schemas.microsoft.com/office/drawing/2014/main" id="{69D4DED8-9F7D-437A-9C88-ACB4E25F82A1}"/>
              </a:ext>
            </a:extLst>
          </p:cNvPr>
          <p:cNvGraphicFramePr>
            <a:graphicFrameLocks noGrp="1"/>
          </p:cNvGraphicFramePr>
          <p:nvPr>
            <p:extLst>
              <p:ext uri="{D42A27DB-BD31-4B8C-83A1-F6EECF244321}">
                <p14:modId xmlns:p14="http://schemas.microsoft.com/office/powerpoint/2010/main" val="1246303039"/>
              </p:ext>
            </p:extLst>
          </p:nvPr>
        </p:nvGraphicFramePr>
        <p:xfrm>
          <a:off x="817002" y="3011305"/>
          <a:ext cx="8275120" cy="3278496"/>
        </p:xfrm>
        <a:graphic>
          <a:graphicData uri="http://schemas.openxmlformats.org/drawingml/2006/table">
            <a:tbl>
              <a:tblPr firstRow="1" bandRow="1">
                <a:tableStyleId>{7DF18680-E054-41AD-8BC1-D1AEF772440D}</a:tableStyleId>
              </a:tblPr>
              <a:tblGrid>
                <a:gridCol w="2068780">
                  <a:extLst>
                    <a:ext uri="{9D8B030D-6E8A-4147-A177-3AD203B41FA5}">
                      <a16:colId xmlns:a16="http://schemas.microsoft.com/office/drawing/2014/main" val="1345468958"/>
                    </a:ext>
                  </a:extLst>
                </a:gridCol>
                <a:gridCol w="2068780">
                  <a:extLst>
                    <a:ext uri="{9D8B030D-6E8A-4147-A177-3AD203B41FA5}">
                      <a16:colId xmlns:a16="http://schemas.microsoft.com/office/drawing/2014/main" val="3527878142"/>
                    </a:ext>
                  </a:extLst>
                </a:gridCol>
                <a:gridCol w="2068780">
                  <a:extLst>
                    <a:ext uri="{9D8B030D-6E8A-4147-A177-3AD203B41FA5}">
                      <a16:colId xmlns:a16="http://schemas.microsoft.com/office/drawing/2014/main" val="1245793847"/>
                    </a:ext>
                  </a:extLst>
                </a:gridCol>
                <a:gridCol w="2068780">
                  <a:extLst>
                    <a:ext uri="{9D8B030D-6E8A-4147-A177-3AD203B41FA5}">
                      <a16:colId xmlns:a16="http://schemas.microsoft.com/office/drawing/2014/main" val="589151615"/>
                    </a:ext>
                  </a:extLst>
                </a:gridCol>
              </a:tblGrid>
              <a:tr h="791361">
                <a:tc>
                  <a:txBody>
                    <a:bodyPr/>
                    <a:lstStyle/>
                    <a:p>
                      <a:pPr algn="ctr"/>
                      <a:r>
                        <a:rPr lang="en-US" b="1">
                          <a:solidFill>
                            <a:schemeClr val="bg1"/>
                          </a:solidFill>
                        </a:rPr>
                        <a:t>HCD Housing &amp; </a:t>
                      </a:r>
                    </a:p>
                    <a:p>
                      <a:pPr algn="ctr"/>
                      <a:r>
                        <a:rPr lang="en-US" b="1">
                          <a:solidFill>
                            <a:schemeClr val="bg1"/>
                          </a:solidFill>
                        </a:rPr>
                        <a:t>Economic Dev.</a:t>
                      </a:r>
                    </a:p>
                  </a:txBody>
                  <a:tcPr anchor="ctr">
                    <a:solidFill>
                      <a:srgbClr val="5AA2AE"/>
                    </a:solidFill>
                  </a:tcPr>
                </a:tc>
                <a:tc>
                  <a:txBody>
                    <a:bodyPr/>
                    <a:lstStyle/>
                    <a:p>
                      <a:pPr algn="ctr"/>
                      <a:r>
                        <a:rPr lang="en-US" b="1">
                          <a:solidFill>
                            <a:schemeClr val="bg1"/>
                          </a:solidFill>
                        </a:rPr>
                        <a:t>HCD Community </a:t>
                      </a:r>
                    </a:p>
                    <a:p>
                      <a:pPr algn="ctr"/>
                      <a:r>
                        <a:rPr lang="en-US" b="1">
                          <a:solidFill>
                            <a:schemeClr val="bg1"/>
                          </a:solidFill>
                        </a:rPr>
                        <a:t>Development</a:t>
                      </a:r>
                    </a:p>
                  </a:txBody>
                  <a:tcPr anchor="ctr">
                    <a:solidFill>
                      <a:srgbClr val="5AA2AE"/>
                    </a:solidFill>
                  </a:tcPr>
                </a:tc>
                <a:tc>
                  <a:txBody>
                    <a:bodyPr/>
                    <a:lstStyle/>
                    <a:p>
                      <a:pPr algn="ctr"/>
                      <a:r>
                        <a:rPr lang="en-US" b="1">
                          <a:solidFill>
                            <a:schemeClr val="bg1"/>
                          </a:solidFill>
                        </a:rPr>
                        <a:t>HCD Community </a:t>
                      </a:r>
                    </a:p>
                    <a:p>
                      <a:pPr algn="ctr"/>
                      <a:r>
                        <a:rPr lang="en-US" b="1">
                          <a:solidFill>
                            <a:schemeClr val="bg1"/>
                          </a:solidFill>
                        </a:rPr>
                        <a:t>Impact</a:t>
                      </a:r>
                    </a:p>
                  </a:txBody>
                  <a:tcPr anchor="ctr">
                    <a:solidFill>
                      <a:srgbClr val="5AA2AE"/>
                    </a:solidFill>
                  </a:tcPr>
                </a:tc>
                <a:tc>
                  <a:txBody>
                    <a:bodyPr/>
                    <a:lstStyle/>
                    <a:p>
                      <a:pPr algn="ctr"/>
                      <a:r>
                        <a:rPr lang="en-US" b="1">
                          <a:solidFill>
                            <a:schemeClr val="bg1"/>
                          </a:solidFill>
                        </a:rPr>
                        <a:t>HCD Compliance</a:t>
                      </a:r>
                    </a:p>
                  </a:txBody>
                  <a:tcPr anchor="ctr">
                    <a:solidFill>
                      <a:srgbClr val="5AA2AE"/>
                    </a:solidFill>
                  </a:tcPr>
                </a:tc>
                <a:extLst>
                  <a:ext uri="{0D108BD9-81ED-4DB2-BD59-A6C34878D82A}">
                    <a16:rowId xmlns:a16="http://schemas.microsoft.com/office/drawing/2014/main" val="1678310655"/>
                  </a:ext>
                </a:extLst>
              </a:tr>
              <a:tr h="2487135">
                <a:tc>
                  <a:txBody>
                    <a:bodyPr/>
                    <a:lstStyle/>
                    <a:p>
                      <a:pPr marL="285750" lvl="0" indent="-285750" algn="l">
                        <a:buFont typeface="Arial" panose="020B0604020202020204" pitchFamily="34" charset="0"/>
                        <a:buChar char="•"/>
                      </a:pPr>
                      <a:r>
                        <a:rPr lang="en-US"/>
                        <a:t>HOME</a:t>
                      </a:r>
                    </a:p>
                    <a:p>
                      <a:pPr marL="285750" lvl="0" indent="-285750" algn="l">
                        <a:buFont typeface="Arial" panose="020B0604020202020204" pitchFamily="34" charset="0"/>
                        <a:buChar char="•"/>
                      </a:pPr>
                      <a:r>
                        <a:rPr lang="en-US"/>
                        <a:t>CDBG Affordable Housing</a:t>
                      </a:r>
                    </a:p>
                    <a:p>
                      <a:pPr marL="285750" lvl="0" indent="-285750" algn="l">
                        <a:buFont typeface="Arial" panose="020B0604020202020204" pitchFamily="34" charset="0"/>
                        <a:buChar char="•"/>
                      </a:pPr>
                      <a:r>
                        <a:rPr lang="en-US"/>
                        <a:t>CDBG Economic Development</a:t>
                      </a:r>
                    </a:p>
                    <a:p>
                      <a:pPr marL="0" lvl="0" indent="0" algn="l">
                        <a:buFont typeface="Arial" panose="020B0604020202020204" pitchFamily="34" charset="0"/>
                        <a:buNone/>
                      </a:pPr>
                      <a:endParaRPr lang="en-US"/>
                    </a:p>
                    <a:p>
                      <a:pPr marL="285750" lvl="0" indent="-285750" algn="l">
                        <a:buFont typeface="Arial" panose="020B0604020202020204" pitchFamily="34" charset="0"/>
                        <a:buChar char="•"/>
                      </a:pPr>
                      <a:r>
                        <a:rPr lang="en-US"/>
                        <a:t>ARPA Affordable Housing (FY23)</a:t>
                      </a:r>
                    </a:p>
                  </a:txBody>
                  <a:tcPr/>
                </a:tc>
                <a:tc>
                  <a:txBody>
                    <a:bodyPr/>
                    <a:lstStyle/>
                    <a:p>
                      <a:pPr marL="285750" indent="-285750">
                        <a:buFont typeface="Arial" panose="020B0604020202020204" pitchFamily="34" charset="0"/>
                        <a:buChar char="•"/>
                      </a:pPr>
                      <a:r>
                        <a:rPr lang="en-US"/>
                        <a:t>CDBG Public Service</a:t>
                      </a:r>
                    </a:p>
                    <a:p>
                      <a:pPr marL="285750" indent="-285750">
                        <a:buFont typeface="Arial" panose="020B0604020202020204" pitchFamily="34" charset="0"/>
                        <a:buChar char="•"/>
                      </a:pPr>
                      <a:r>
                        <a:rPr lang="en-US"/>
                        <a:t>CDBG Public Facilities</a:t>
                      </a:r>
                    </a:p>
                    <a:p>
                      <a:pPr marL="0" indent="0">
                        <a:buFont typeface="Arial" panose="020B0604020202020204" pitchFamily="34" charset="0"/>
                        <a:buNone/>
                      </a:pPr>
                      <a:endParaRPr lang="en-US"/>
                    </a:p>
                    <a:p>
                      <a:pPr marL="0" indent="0">
                        <a:buFont typeface="Arial" panose="020B0604020202020204" pitchFamily="34" charset="0"/>
                        <a:buNone/>
                      </a:pPr>
                      <a:endParaRPr lang="en-US"/>
                    </a:p>
                    <a:p>
                      <a:pPr marL="285750" indent="-285750">
                        <a:buFont typeface="Arial" panose="020B0604020202020204" pitchFamily="34" charset="0"/>
                        <a:buChar char="•"/>
                      </a:pPr>
                      <a:r>
                        <a:rPr lang="en-US"/>
                        <a:t>ARPA Homelessness</a:t>
                      </a:r>
                    </a:p>
                  </a:txBody>
                  <a:tcPr/>
                </a:tc>
                <a:tc>
                  <a:txBody>
                    <a:bodyPr/>
                    <a:lstStyle/>
                    <a:p>
                      <a:pPr marL="285750" indent="-285750">
                        <a:buFont typeface="Arial" panose="020B0604020202020204" pitchFamily="34" charset="0"/>
                        <a:buChar char="•"/>
                      </a:pPr>
                      <a:r>
                        <a:rPr lang="en-US"/>
                        <a:t>Community Partnerships Program</a:t>
                      </a:r>
                    </a:p>
                    <a:p>
                      <a:pPr marL="285750" indent="-285750">
                        <a:buFont typeface="Arial" panose="020B0604020202020204" pitchFamily="34" charset="0"/>
                        <a:buChar char="•"/>
                      </a:pPr>
                      <a:r>
                        <a:rPr lang="en-US"/>
                        <a:t>Neighborhood Leaders</a:t>
                      </a:r>
                    </a:p>
                  </a:txBody>
                  <a:tcPr/>
                </a:tc>
                <a:tc>
                  <a:txBody>
                    <a:bodyPr/>
                    <a:lstStyle/>
                    <a:p>
                      <a:pPr marL="285750" indent="-285750">
                        <a:buFont typeface="Arial" panose="020B0604020202020204" pitchFamily="34" charset="0"/>
                        <a:buChar char="•"/>
                      </a:pPr>
                      <a:r>
                        <a:rPr lang="en-US"/>
                        <a:t>All </a:t>
                      </a:r>
                    </a:p>
                  </a:txBody>
                  <a:tcPr/>
                </a:tc>
                <a:extLst>
                  <a:ext uri="{0D108BD9-81ED-4DB2-BD59-A6C34878D82A}">
                    <a16:rowId xmlns:a16="http://schemas.microsoft.com/office/drawing/2014/main" val="1709298203"/>
                  </a:ext>
                </a:extLst>
              </a:tr>
            </a:tbl>
          </a:graphicData>
        </a:graphic>
      </p:graphicFrame>
      <p:graphicFrame>
        <p:nvGraphicFramePr>
          <p:cNvPr id="19" name="Table 18">
            <a:extLst>
              <a:ext uri="{FF2B5EF4-FFF2-40B4-BE49-F238E27FC236}">
                <a16:creationId xmlns:a16="http://schemas.microsoft.com/office/drawing/2014/main" id="{6CC27DAF-8A1C-47DC-98CA-56943481E3FB}"/>
              </a:ext>
            </a:extLst>
          </p:cNvPr>
          <p:cNvGraphicFramePr>
            <a:graphicFrameLocks noGrp="1"/>
          </p:cNvGraphicFramePr>
          <p:nvPr>
            <p:extLst>
              <p:ext uri="{D42A27DB-BD31-4B8C-83A1-F6EECF244321}">
                <p14:modId xmlns:p14="http://schemas.microsoft.com/office/powerpoint/2010/main" val="4014432726"/>
              </p:ext>
            </p:extLst>
          </p:nvPr>
        </p:nvGraphicFramePr>
        <p:xfrm>
          <a:off x="9132757" y="3011305"/>
          <a:ext cx="2042231" cy="3278496"/>
        </p:xfrm>
        <a:graphic>
          <a:graphicData uri="http://schemas.openxmlformats.org/drawingml/2006/table">
            <a:tbl>
              <a:tblPr firstRow="1" bandRow="1">
                <a:tableStyleId>{93296810-A885-4BE3-A3E7-6D5BEEA58F35}</a:tableStyleId>
              </a:tblPr>
              <a:tblGrid>
                <a:gridCol w="2042231">
                  <a:extLst>
                    <a:ext uri="{9D8B030D-6E8A-4147-A177-3AD203B41FA5}">
                      <a16:colId xmlns:a16="http://schemas.microsoft.com/office/drawing/2014/main" val="1345468958"/>
                    </a:ext>
                  </a:extLst>
                </a:gridCol>
              </a:tblGrid>
              <a:tr h="815166">
                <a:tc>
                  <a:txBody>
                    <a:bodyPr/>
                    <a:lstStyle/>
                    <a:p>
                      <a:pPr algn="ctr"/>
                      <a:r>
                        <a:rPr lang="en-US">
                          <a:solidFill>
                            <a:schemeClr val="bg1"/>
                          </a:solidFill>
                        </a:rPr>
                        <a:t>ARPA Team</a:t>
                      </a:r>
                    </a:p>
                  </a:txBody>
                  <a:tcPr anchor="ctr"/>
                </a:tc>
                <a:extLst>
                  <a:ext uri="{0D108BD9-81ED-4DB2-BD59-A6C34878D82A}">
                    <a16:rowId xmlns:a16="http://schemas.microsoft.com/office/drawing/2014/main" val="1678310655"/>
                  </a:ext>
                </a:extLst>
              </a:tr>
              <a:tr h="2463330">
                <a:tc>
                  <a:txBody>
                    <a:bodyPr/>
                    <a:lstStyle/>
                    <a:p>
                      <a:pPr marL="285750" indent="-285750">
                        <a:buFont typeface="Arial" panose="020B0604020202020204" pitchFamily="34" charset="0"/>
                        <a:buChar char="•"/>
                      </a:pPr>
                      <a:r>
                        <a:rPr lang="en-US"/>
                        <a:t>ARPA</a:t>
                      </a:r>
                    </a:p>
                  </a:txBody>
                  <a:tcPr/>
                </a:tc>
                <a:extLst>
                  <a:ext uri="{0D108BD9-81ED-4DB2-BD59-A6C34878D82A}">
                    <a16:rowId xmlns:a16="http://schemas.microsoft.com/office/drawing/2014/main" val="1709298203"/>
                  </a:ext>
                </a:extLst>
              </a:tr>
            </a:tbl>
          </a:graphicData>
        </a:graphic>
      </p:graphicFrame>
      <p:sp>
        <p:nvSpPr>
          <p:cNvPr id="6" name="Content Placeholder 2">
            <a:extLst>
              <a:ext uri="{FF2B5EF4-FFF2-40B4-BE49-F238E27FC236}">
                <a16:creationId xmlns:a16="http://schemas.microsoft.com/office/drawing/2014/main" id="{66DB0C8C-AE68-4D3D-ACDA-44A0663347A9}"/>
              </a:ext>
            </a:extLst>
          </p:cNvPr>
          <p:cNvSpPr txBox="1">
            <a:spLocks/>
          </p:cNvSpPr>
          <p:nvPr/>
        </p:nvSpPr>
        <p:spPr>
          <a:xfrm>
            <a:off x="648459" y="1410444"/>
            <a:ext cx="10526485" cy="1334589"/>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a:latin typeface="Calibri Light"/>
                <a:ea typeface="+mn-lt"/>
                <a:cs typeface="+mn-lt"/>
              </a:rPr>
              <a:t>Each contract is assigned a “First Reviewer” and a “Second Reviewer”. First Reviewers act as your agency's main point of contact.</a:t>
            </a:r>
          </a:p>
          <a:p>
            <a:r>
              <a:rPr lang="en-US" sz="2200">
                <a:latin typeface="Calibri Light"/>
                <a:ea typeface="+mn-lt"/>
                <a:cs typeface="+mn-lt"/>
              </a:rPr>
              <a:t>If you have multiple contracts with multiple funding streams, you will likely have multiple points of contact.</a:t>
            </a:r>
            <a:endParaRPr lang="en-US" sz="2200">
              <a:cs typeface="Calibri"/>
            </a:endParaRPr>
          </a:p>
        </p:txBody>
      </p:sp>
    </p:spTree>
    <p:extLst>
      <p:ext uri="{BB962C8B-B14F-4D97-AF65-F5344CB8AC3E}">
        <p14:creationId xmlns:p14="http://schemas.microsoft.com/office/powerpoint/2010/main" val="118699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b="1"/>
              <a:t>Reporting Process Overview</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2072772"/>
            <a:ext cx="7554686" cy="4284617"/>
          </a:xfrm>
        </p:spPr>
        <p:txBody>
          <a:bodyPr vert="horz" lIns="91440" tIns="45720" rIns="91440" bIns="45720" rtlCol="0" anchor="t">
            <a:normAutofit/>
          </a:bodyPr>
          <a:lstStyle/>
          <a:p>
            <a:r>
              <a:rPr lang="en-US" sz="2200" dirty="0">
                <a:latin typeface="Calibri Light"/>
                <a:ea typeface="+mn-lt"/>
                <a:cs typeface="+mn-lt"/>
              </a:rPr>
              <a:t>All contracted agencies must submit: </a:t>
            </a:r>
          </a:p>
          <a:p>
            <a:pPr lvl="1"/>
            <a:r>
              <a:rPr lang="en-US" sz="2200" dirty="0">
                <a:latin typeface="Calibri Light"/>
                <a:ea typeface="+mn-lt"/>
                <a:cs typeface="+mn-lt"/>
              </a:rPr>
              <a:t>Performance Reports (AKA “Monthly Reports”)</a:t>
            </a:r>
          </a:p>
          <a:p>
            <a:pPr lvl="1"/>
            <a:r>
              <a:rPr lang="en-US" sz="2200" dirty="0">
                <a:latin typeface="Calibri Light"/>
                <a:ea typeface="+mn-lt"/>
                <a:cs typeface="+mn-lt"/>
              </a:rPr>
              <a:t>Financial Reports </a:t>
            </a:r>
          </a:p>
          <a:p>
            <a:pPr marL="457200" lvl="1" indent="0">
              <a:buNone/>
            </a:pPr>
            <a:endParaRPr lang="en-US" sz="2200" dirty="0">
              <a:latin typeface="Calibri Light"/>
              <a:ea typeface="+mn-lt"/>
              <a:cs typeface="+mn-lt"/>
            </a:endParaRPr>
          </a:p>
          <a:p>
            <a:r>
              <a:rPr lang="en-US" sz="2200" dirty="0">
                <a:latin typeface="Calibri Light"/>
                <a:ea typeface="+mn-lt"/>
                <a:cs typeface="+mn-lt"/>
              </a:rPr>
              <a:t>In FY26, we will use two platforms to accept these reports: </a:t>
            </a:r>
          </a:p>
          <a:p>
            <a:pPr lvl="1"/>
            <a:r>
              <a:rPr lang="en-US" sz="2200" u="sng" dirty="0">
                <a:latin typeface="Calibri Light"/>
                <a:ea typeface="+mn-lt"/>
                <a:cs typeface="+mn-lt"/>
              </a:rPr>
              <a:t>Survey 123 </a:t>
            </a:r>
            <a:r>
              <a:rPr lang="en-US" sz="2200" dirty="0">
                <a:latin typeface="Calibri Light"/>
                <a:ea typeface="+mn-lt"/>
                <a:cs typeface="+mn-lt"/>
              </a:rPr>
              <a:t>– Performance Reports</a:t>
            </a:r>
          </a:p>
          <a:p>
            <a:pPr lvl="1"/>
            <a:r>
              <a:rPr lang="en-US" sz="2200" u="sng" dirty="0">
                <a:latin typeface="Calibri Light"/>
                <a:ea typeface="+mn-lt"/>
                <a:cs typeface="+mn-lt"/>
              </a:rPr>
              <a:t>Zoom Grants </a:t>
            </a:r>
            <a:r>
              <a:rPr lang="en-US" sz="2200" dirty="0">
                <a:latin typeface="Calibri Light"/>
                <a:ea typeface="+mn-lt"/>
                <a:cs typeface="+mn-lt"/>
              </a:rPr>
              <a:t>– Financial Reports, and certification of Performance Reports</a:t>
            </a:r>
          </a:p>
          <a:p>
            <a:pPr marL="0" indent="0">
              <a:buNone/>
            </a:pPr>
            <a:endParaRPr lang="en-US" sz="2200" dirty="0">
              <a:cs typeface="Calibri"/>
            </a:endParaRPr>
          </a:p>
        </p:txBody>
      </p:sp>
      <p:sp>
        <p:nvSpPr>
          <p:cNvPr id="4" name="Slide Number Placeholder 3">
            <a:extLst>
              <a:ext uri="{FF2B5EF4-FFF2-40B4-BE49-F238E27FC236}">
                <a16:creationId xmlns:a16="http://schemas.microsoft.com/office/drawing/2014/main" id="{17B47C68-4C73-45DE-B092-8C1D294E16A2}"/>
              </a:ext>
            </a:extLst>
          </p:cNvPr>
          <p:cNvSpPr>
            <a:spLocks noGrp="1"/>
          </p:cNvSpPr>
          <p:nvPr>
            <p:ph type="sldNum" sz="quarter" idx="12"/>
          </p:nvPr>
        </p:nvSpPr>
        <p:spPr/>
        <p:txBody>
          <a:bodyPr/>
          <a:lstStyle/>
          <a:p>
            <a:fld id="{48F63A3B-78C7-47BE-AE5E-E10140E04643}" type="slidenum">
              <a:rPr lang="en-US" smtClean="0"/>
              <a:t>6</a:t>
            </a:fld>
            <a:endParaRPr lang="en-US"/>
          </a:p>
        </p:txBody>
      </p:sp>
      <p:pic>
        <p:nvPicPr>
          <p:cNvPr id="7" name="Picture 6">
            <a:extLst>
              <a:ext uri="{FF2B5EF4-FFF2-40B4-BE49-F238E27FC236}">
                <a16:creationId xmlns:a16="http://schemas.microsoft.com/office/drawing/2014/main" id="{18BF13D4-0E21-4BA4-96D4-822A4B0991BE}"/>
              </a:ext>
            </a:extLst>
          </p:cNvPr>
          <p:cNvPicPr>
            <a:picLocks noChangeAspect="1"/>
          </p:cNvPicPr>
          <p:nvPr/>
        </p:nvPicPr>
        <p:blipFill>
          <a:blip r:embed="rId2"/>
          <a:stretch>
            <a:fillRect/>
          </a:stretch>
        </p:blipFill>
        <p:spPr>
          <a:xfrm>
            <a:off x="8610089" y="2324424"/>
            <a:ext cx="3087046" cy="2649374"/>
          </a:xfrm>
          <a:prstGeom prst="rect">
            <a:avLst/>
          </a:prstGeom>
        </p:spPr>
      </p:pic>
    </p:spTree>
    <p:extLst>
      <p:ext uri="{BB962C8B-B14F-4D97-AF65-F5344CB8AC3E}">
        <p14:creationId xmlns:p14="http://schemas.microsoft.com/office/powerpoint/2010/main" val="2177414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F6F2-E899-17A0-7F73-01D47693C8B8}"/>
              </a:ext>
            </a:extLst>
          </p:cNvPr>
          <p:cNvSpPr>
            <a:spLocks noGrp="1"/>
          </p:cNvSpPr>
          <p:nvPr>
            <p:ph type="ctrTitle"/>
          </p:nvPr>
        </p:nvSpPr>
        <p:spPr>
          <a:xfrm>
            <a:off x="1524000" y="0"/>
            <a:ext cx="9144000" cy="6857999"/>
          </a:xfrm>
        </p:spPr>
        <p:txBody>
          <a:bodyPr anchor="ctr">
            <a:normAutofit/>
          </a:bodyPr>
          <a:lstStyle/>
          <a:p>
            <a:r>
              <a:rPr lang="en-US" b="1">
                <a:solidFill>
                  <a:srgbClr val="FFFFFF"/>
                </a:solidFill>
                <a:cs typeface="Calibri Light"/>
              </a:rPr>
              <a:t>Performance Reports</a:t>
            </a:r>
            <a:endParaRPr lang="en-US" b="1">
              <a:solidFill>
                <a:srgbClr val="FFFFFF"/>
              </a:solidFill>
            </a:endParaRPr>
          </a:p>
        </p:txBody>
      </p:sp>
      <p:sp>
        <p:nvSpPr>
          <p:cNvPr id="3" name="Slide Number Placeholder 2">
            <a:extLst>
              <a:ext uri="{FF2B5EF4-FFF2-40B4-BE49-F238E27FC236}">
                <a16:creationId xmlns:a16="http://schemas.microsoft.com/office/drawing/2014/main" id="{6C907E1E-5E57-49C5-8D0A-9DB711DD9A53}"/>
              </a:ext>
            </a:extLst>
          </p:cNvPr>
          <p:cNvSpPr>
            <a:spLocks noGrp="1"/>
          </p:cNvSpPr>
          <p:nvPr>
            <p:ph type="sldNum" sz="quarter" idx="12"/>
          </p:nvPr>
        </p:nvSpPr>
        <p:spPr/>
        <p:txBody>
          <a:bodyPr/>
          <a:lstStyle/>
          <a:p>
            <a:fld id="{48F63A3B-78C7-47BE-AE5E-E10140E04643}" type="slidenum">
              <a:rPr lang="en-US" smtClean="0"/>
              <a:t>7</a:t>
            </a:fld>
            <a:endParaRPr lang="en-US"/>
          </a:p>
        </p:txBody>
      </p:sp>
    </p:spTree>
    <p:extLst>
      <p:ext uri="{BB962C8B-B14F-4D97-AF65-F5344CB8AC3E}">
        <p14:creationId xmlns:p14="http://schemas.microsoft.com/office/powerpoint/2010/main" val="46556840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18D8B3-CE18-4F43-08B2-67F2B4164ADE}"/>
              </a:ext>
            </a:extLst>
          </p:cNvPr>
          <p:cNvSpPr>
            <a:spLocks noGrp="1"/>
          </p:cNvSpPr>
          <p:nvPr>
            <p:ph type="title"/>
          </p:nvPr>
        </p:nvSpPr>
        <p:spPr>
          <a:xfrm>
            <a:off x="838200" y="365125"/>
            <a:ext cx="10515600" cy="1325563"/>
          </a:xfrm>
        </p:spPr>
        <p:txBody>
          <a:bodyPr>
            <a:normAutofit/>
          </a:bodyPr>
          <a:lstStyle/>
          <a:p>
            <a:r>
              <a:rPr lang="en-US" sz="5400" b="1">
                <a:cs typeface="Calibri Light" panose="020F0302020204030204"/>
              </a:rPr>
              <a:t>Performance Reports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7E7073F-41A8-9F76-15D9-BBB159B81063}"/>
              </a:ext>
            </a:extLst>
          </p:cNvPr>
          <p:cNvSpPr>
            <a:spLocks noGrp="1"/>
          </p:cNvSpPr>
          <p:nvPr>
            <p:ph idx="1"/>
          </p:nvPr>
        </p:nvSpPr>
        <p:spPr>
          <a:xfrm>
            <a:off x="669036" y="1734833"/>
            <a:ext cx="11040364" cy="4928617"/>
          </a:xfrm>
        </p:spPr>
        <p:txBody>
          <a:bodyPr vert="horz" lIns="91440" tIns="45720" rIns="91440" bIns="45720" rtlCol="0" anchor="t">
            <a:normAutofit/>
          </a:bodyPr>
          <a:lstStyle/>
          <a:p>
            <a:pPr marL="0" indent="0">
              <a:lnSpc>
                <a:spcPct val="100000"/>
              </a:lnSpc>
              <a:buNone/>
            </a:pPr>
            <a:r>
              <a:rPr lang="en-US" sz="2000" b="1">
                <a:latin typeface="Calibri Light"/>
                <a:ea typeface="+mn-lt"/>
                <a:cs typeface="+mn-lt"/>
              </a:rPr>
              <a:t>What is a Performance Report?</a:t>
            </a:r>
          </a:p>
          <a:p>
            <a:pPr>
              <a:lnSpc>
                <a:spcPct val="100000"/>
              </a:lnSpc>
            </a:pPr>
            <a:r>
              <a:rPr lang="en-US" sz="2000">
                <a:latin typeface="Calibri Light"/>
                <a:ea typeface="+mn-lt"/>
                <a:cs typeface="+mn-lt"/>
              </a:rPr>
              <a:t>A document that provides updates for the agency’s program. It helps ensure that the agency is on track to fulfilling their goals.</a:t>
            </a:r>
          </a:p>
          <a:p>
            <a:pPr>
              <a:lnSpc>
                <a:spcPct val="100000"/>
              </a:lnSpc>
            </a:pPr>
            <a:r>
              <a:rPr lang="en-US" sz="2000">
                <a:latin typeface="Calibri Light"/>
                <a:ea typeface="+mn-lt"/>
                <a:cs typeface="+mn-lt"/>
              </a:rPr>
              <a:t>Staff also uses them as a guide when processing financial reports.</a:t>
            </a:r>
          </a:p>
          <a:p>
            <a:pPr marL="0" indent="0">
              <a:lnSpc>
                <a:spcPct val="100000"/>
              </a:lnSpc>
              <a:buNone/>
            </a:pPr>
            <a:r>
              <a:rPr lang="en-US" sz="2000" b="1">
                <a:latin typeface="Calibri Light"/>
                <a:ea typeface="+mn-lt"/>
                <a:cs typeface="+mn-lt"/>
              </a:rPr>
              <a:t>Why are they required?</a:t>
            </a:r>
          </a:p>
          <a:p>
            <a:pPr>
              <a:lnSpc>
                <a:spcPct val="100000"/>
              </a:lnSpc>
            </a:pPr>
            <a:r>
              <a:rPr lang="en-US" sz="2000">
                <a:latin typeface="Calibri Light"/>
                <a:ea typeface="+mn-lt"/>
                <a:cs typeface="+mn-lt"/>
              </a:rPr>
              <a:t>Tax-payer dollars come with reporting regulations.</a:t>
            </a:r>
          </a:p>
          <a:p>
            <a:pPr>
              <a:lnSpc>
                <a:spcPct val="100000"/>
              </a:lnSpc>
            </a:pPr>
            <a:r>
              <a:rPr lang="en-US" sz="2000">
                <a:latin typeface="Calibri Light"/>
                <a:ea typeface="+mn-lt"/>
                <a:cs typeface="+mn-lt"/>
              </a:rPr>
              <a:t>It helps us tell your agency’s story! We use the data in the Reports to let M&amp;C, HUD/Treasury and the community know about the great work you are doing.</a:t>
            </a:r>
          </a:p>
          <a:p>
            <a:pPr marL="0" indent="0">
              <a:lnSpc>
                <a:spcPct val="100000"/>
              </a:lnSpc>
              <a:buNone/>
            </a:pPr>
            <a:r>
              <a:rPr lang="en-US" sz="2000" b="1">
                <a:latin typeface="Calibri Light"/>
                <a:ea typeface="+mn-lt"/>
                <a:cs typeface="+mn-lt"/>
              </a:rPr>
              <a:t>When are they due? </a:t>
            </a:r>
          </a:p>
          <a:p>
            <a:pPr>
              <a:lnSpc>
                <a:spcPct val="100000"/>
              </a:lnSpc>
            </a:pPr>
            <a:r>
              <a:rPr lang="en-US" sz="2000" i="1">
                <a:latin typeface="Calibri Light"/>
                <a:ea typeface="+mn-lt"/>
                <a:cs typeface="+mn-lt"/>
              </a:rPr>
              <a:t>Typically</a:t>
            </a:r>
            <a:r>
              <a:rPr lang="en-US" sz="2000">
                <a:latin typeface="Calibri Light"/>
                <a:ea typeface="+mn-lt"/>
                <a:cs typeface="+mn-lt"/>
              </a:rPr>
              <a:t> by the 5th of the month, for activities completed the month prior (check your contract!).</a:t>
            </a:r>
          </a:p>
          <a:p>
            <a:pPr>
              <a:lnSpc>
                <a:spcPct val="100000"/>
              </a:lnSpc>
            </a:pPr>
            <a:r>
              <a:rPr lang="en-US" sz="2000" u="sng">
                <a:latin typeface="Calibri Light"/>
                <a:ea typeface="+mn-lt"/>
                <a:cs typeface="+mn-lt"/>
              </a:rPr>
              <a:t>We cannot process Financial Reports without a current Performance Report.</a:t>
            </a:r>
            <a:endParaRPr lang="en-US" sz="1200" u="sng">
              <a:cs typeface="Calibri"/>
            </a:endParaRPr>
          </a:p>
        </p:txBody>
      </p:sp>
      <p:sp>
        <p:nvSpPr>
          <p:cNvPr id="4" name="Slide Number Placeholder 3">
            <a:extLst>
              <a:ext uri="{FF2B5EF4-FFF2-40B4-BE49-F238E27FC236}">
                <a16:creationId xmlns:a16="http://schemas.microsoft.com/office/drawing/2014/main" id="{4E3B8954-188C-409A-943B-0A033245B783}"/>
              </a:ext>
            </a:extLst>
          </p:cNvPr>
          <p:cNvSpPr>
            <a:spLocks noGrp="1"/>
          </p:cNvSpPr>
          <p:nvPr>
            <p:ph type="sldNum" sz="quarter" idx="12"/>
          </p:nvPr>
        </p:nvSpPr>
        <p:spPr/>
        <p:txBody>
          <a:bodyPr/>
          <a:lstStyle/>
          <a:p>
            <a:fld id="{48F63A3B-78C7-47BE-AE5E-E10140E04643}" type="slidenum">
              <a:rPr lang="en-US" smtClean="0"/>
              <a:t>8</a:t>
            </a:fld>
            <a:endParaRPr lang="en-US"/>
          </a:p>
        </p:txBody>
      </p:sp>
    </p:spTree>
    <p:extLst>
      <p:ext uri="{BB962C8B-B14F-4D97-AF65-F5344CB8AC3E}">
        <p14:creationId xmlns:p14="http://schemas.microsoft.com/office/powerpoint/2010/main" val="2053994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18D8B3-CE18-4F43-08B2-67F2B4164ADE}"/>
              </a:ext>
            </a:extLst>
          </p:cNvPr>
          <p:cNvSpPr>
            <a:spLocks noGrp="1"/>
          </p:cNvSpPr>
          <p:nvPr>
            <p:ph type="title"/>
          </p:nvPr>
        </p:nvSpPr>
        <p:spPr>
          <a:xfrm>
            <a:off x="838200" y="365125"/>
            <a:ext cx="10515600" cy="1325563"/>
          </a:xfrm>
        </p:spPr>
        <p:txBody>
          <a:bodyPr>
            <a:normAutofit/>
          </a:bodyPr>
          <a:lstStyle/>
          <a:p>
            <a:r>
              <a:rPr lang="en-US" sz="5400" b="1">
                <a:cs typeface="Calibri Light" panose="020F0302020204030204"/>
              </a:rPr>
              <a:t>Performance Reports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7E7073F-41A8-9F76-15D9-BBB159B81063}"/>
              </a:ext>
            </a:extLst>
          </p:cNvPr>
          <p:cNvSpPr>
            <a:spLocks noGrp="1"/>
          </p:cNvSpPr>
          <p:nvPr>
            <p:ph idx="1"/>
          </p:nvPr>
        </p:nvSpPr>
        <p:spPr>
          <a:xfrm>
            <a:off x="669035" y="1734833"/>
            <a:ext cx="10853927" cy="4986642"/>
          </a:xfrm>
        </p:spPr>
        <p:txBody>
          <a:bodyPr vert="horz" lIns="91440" tIns="45720" rIns="91440" bIns="45720" rtlCol="0" anchor="t">
            <a:noAutofit/>
          </a:bodyPr>
          <a:lstStyle/>
          <a:p>
            <a:pPr marL="0" indent="0">
              <a:lnSpc>
                <a:spcPct val="100000"/>
              </a:lnSpc>
              <a:buNone/>
            </a:pPr>
            <a:r>
              <a:rPr lang="en-US" sz="2200" b="1" dirty="0">
                <a:latin typeface="Calibri Light"/>
                <a:ea typeface="+mn-lt"/>
                <a:cs typeface="+mn-lt"/>
              </a:rPr>
              <a:t>How do I submit Performance Reports?  </a:t>
            </a:r>
          </a:p>
          <a:p>
            <a:pPr>
              <a:lnSpc>
                <a:spcPct val="100000"/>
              </a:lnSpc>
            </a:pPr>
            <a:r>
              <a:rPr lang="en-US" sz="2200" dirty="0">
                <a:latin typeface="Calibri Light"/>
                <a:ea typeface="+mn-lt"/>
                <a:cs typeface="+mn-lt"/>
              </a:rPr>
              <a:t>For FY26, agencies will submit through </a:t>
            </a:r>
            <a:r>
              <a:rPr lang="en-US" sz="2200" b="1" dirty="0">
                <a:latin typeface="Calibri Light"/>
                <a:ea typeface="+mn-lt"/>
                <a:cs typeface="+mn-lt"/>
              </a:rPr>
              <a:t>Survey123 </a:t>
            </a:r>
            <a:r>
              <a:rPr lang="en-US" sz="2200" dirty="0">
                <a:latin typeface="Calibri Light"/>
                <a:ea typeface="+mn-lt"/>
                <a:cs typeface="+mn-lt"/>
              </a:rPr>
              <a:t>platform. </a:t>
            </a:r>
          </a:p>
          <a:p>
            <a:pPr marL="0" indent="0">
              <a:lnSpc>
                <a:spcPct val="100000"/>
              </a:lnSpc>
              <a:buNone/>
            </a:pPr>
            <a:r>
              <a:rPr lang="en-US" sz="2200" b="1" dirty="0">
                <a:latin typeface="Calibri Light"/>
                <a:ea typeface="+mn-lt"/>
                <a:cs typeface="+mn-lt"/>
              </a:rPr>
              <a:t>Why the change? </a:t>
            </a:r>
          </a:p>
          <a:p>
            <a:pPr>
              <a:lnSpc>
                <a:spcPct val="100000"/>
              </a:lnSpc>
            </a:pPr>
            <a:r>
              <a:rPr lang="en-US" sz="2200" dirty="0">
                <a:latin typeface="Calibri Light"/>
                <a:ea typeface="+mn-lt"/>
                <a:cs typeface="+mn-lt"/>
              </a:rPr>
              <a:t>Easier to enter data every month. </a:t>
            </a:r>
          </a:p>
          <a:p>
            <a:pPr lvl="1">
              <a:lnSpc>
                <a:spcPct val="100000"/>
              </a:lnSpc>
            </a:pPr>
            <a:r>
              <a:rPr lang="en-US" sz="2200" dirty="0">
                <a:latin typeface="Calibri Light"/>
                <a:ea typeface="+mn-lt"/>
                <a:cs typeface="+mn-lt"/>
              </a:rPr>
              <a:t>Personalized to each program and metrics</a:t>
            </a:r>
          </a:p>
          <a:p>
            <a:pPr lvl="1">
              <a:lnSpc>
                <a:spcPct val="100000"/>
              </a:lnSpc>
            </a:pPr>
            <a:r>
              <a:rPr lang="en-US" sz="2200" dirty="0">
                <a:latin typeface="Calibri Light"/>
                <a:ea typeface="+mn-lt"/>
                <a:cs typeface="+mn-lt"/>
              </a:rPr>
              <a:t>Skip logic will populate questions relevant to that specific month (e.g., 3-Month Client Follow Ups)</a:t>
            </a:r>
          </a:p>
          <a:p>
            <a:pPr>
              <a:lnSpc>
                <a:spcPct val="100000"/>
              </a:lnSpc>
            </a:pPr>
            <a:r>
              <a:rPr lang="en-US" sz="2200" dirty="0">
                <a:latin typeface="Calibri Light"/>
                <a:ea typeface="+mn-lt"/>
                <a:cs typeface="+mn-lt"/>
              </a:rPr>
              <a:t>Helps ensure accuracy with auto-calculations of YTD metrics, etc.</a:t>
            </a:r>
          </a:p>
          <a:p>
            <a:pPr>
              <a:lnSpc>
                <a:spcPct val="100000"/>
              </a:lnSpc>
            </a:pPr>
            <a:r>
              <a:rPr lang="en-US" sz="2200" dirty="0">
                <a:latin typeface="Calibri Light"/>
                <a:ea typeface="+mn-lt"/>
                <a:cs typeface="+mn-lt"/>
              </a:rPr>
              <a:t>Data will automatically be pulled into publicly-available Program Performance Dashboards (</a:t>
            </a:r>
            <a:r>
              <a:rPr lang="en-US" sz="2200" i="1" dirty="0">
                <a:latin typeface="Calibri Light"/>
                <a:ea typeface="+mn-lt"/>
                <a:cs typeface="+mn-lt"/>
              </a:rPr>
              <a:t>Visit </a:t>
            </a:r>
            <a:r>
              <a:rPr lang="en-US" sz="2200" i="1" dirty="0">
                <a:latin typeface="Calibri Light"/>
                <a:ea typeface="+mn-lt"/>
                <a:cs typeface="+mn-lt"/>
                <a:hlinkClick r:id="rId2"/>
              </a:rPr>
              <a:t>www.accgov.com/arpa</a:t>
            </a:r>
            <a:r>
              <a:rPr lang="en-US" sz="2200" i="1" dirty="0">
                <a:latin typeface="Calibri Light"/>
                <a:ea typeface="+mn-lt"/>
                <a:cs typeface="+mn-lt"/>
              </a:rPr>
              <a:t> for ARPA Dashboard, as example of what’s to come)</a:t>
            </a:r>
            <a:endParaRPr lang="en-US" sz="2200" dirty="0">
              <a:latin typeface="Calibri Light"/>
              <a:ea typeface="+mn-lt"/>
              <a:cs typeface="+mn-lt"/>
            </a:endParaRPr>
          </a:p>
        </p:txBody>
      </p:sp>
      <p:sp>
        <p:nvSpPr>
          <p:cNvPr id="4" name="Slide Number Placeholder 3">
            <a:extLst>
              <a:ext uri="{FF2B5EF4-FFF2-40B4-BE49-F238E27FC236}">
                <a16:creationId xmlns:a16="http://schemas.microsoft.com/office/drawing/2014/main" id="{4E3B8954-188C-409A-943B-0A033245B783}"/>
              </a:ext>
            </a:extLst>
          </p:cNvPr>
          <p:cNvSpPr>
            <a:spLocks noGrp="1"/>
          </p:cNvSpPr>
          <p:nvPr>
            <p:ph type="sldNum" sz="quarter" idx="12"/>
          </p:nvPr>
        </p:nvSpPr>
        <p:spPr/>
        <p:txBody>
          <a:bodyPr/>
          <a:lstStyle/>
          <a:p>
            <a:fld id="{48F63A3B-78C7-47BE-AE5E-E10140E04643}" type="slidenum">
              <a:rPr lang="en-US" smtClean="0"/>
              <a:t>9</a:t>
            </a:fld>
            <a:endParaRPr lang="en-US"/>
          </a:p>
        </p:txBody>
      </p:sp>
      <p:pic>
        <p:nvPicPr>
          <p:cNvPr id="6" name="Picture 5">
            <a:extLst>
              <a:ext uri="{FF2B5EF4-FFF2-40B4-BE49-F238E27FC236}">
                <a16:creationId xmlns:a16="http://schemas.microsoft.com/office/drawing/2014/main" id="{89F9D0B1-A7C4-4B97-BE26-D59B98A6786D}"/>
              </a:ext>
            </a:extLst>
          </p:cNvPr>
          <p:cNvPicPr>
            <a:picLocks noChangeAspect="1"/>
          </p:cNvPicPr>
          <p:nvPr/>
        </p:nvPicPr>
        <p:blipFill>
          <a:blip r:embed="rId3"/>
          <a:stretch>
            <a:fillRect/>
          </a:stretch>
        </p:blipFill>
        <p:spPr>
          <a:xfrm>
            <a:off x="8610600" y="2055813"/>
            <a:ext cx="2754068" cy="1216197"/>
          </a:xfrm>
          <a:prstGeom prst="rect">
            <a:avLst/>
          </a:prstGeom>
        </p:spPr>
      </p:pic>
    </p:spTree>
    <p:extLst>
      <p:ext uri="{BB962C8B-B14F-4D97-AF65-F5344CB8AC3E}">
        <p14:creationId xmlns:p14="http://schemas.microsoft.com/office/powerpoint/2010/main" val="3809621866"/>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C26E2260C804346B3B10C56F6984109" ma:contentTypeVersion="16" ma:contentTypeDescription="Create a new document." ma:contentTypeScope="" ma:versionID="23c902b5c85e4bb5418be5dbfd1f2ecd">
  <xsd:schema xmlns:xsd="http://www.w3.org/2001/XMLSchema" xmlns:xs="http://www.w3.org/2001/XMLSchema" xmlns:p="http://schemas.microsoft.com/office/2006/metadata/properties" xmlns:ns2="51ce3223-96af-45c4-9b5c-90e2c1fce44e" xmlns:ns3="f713e15e-51a8-4440-ba7a-4a1a426d4561" targetNamespace="http://schemas.microsoft.com/office/2006/metadata/properties" ma:root="true" ma:fieldsID="1596b84801b6d8d0fb0c7993892bc781" ns2:_="" ns3:_="">
    <xsd:import namespace="51ce3223-96af-45c4-9b5c-90e2c1fce44e"/>
    <xsd:import namespace="f713e15e-51a8-4440-ba7a-4a1a426d456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ce3223-96af-45c4-9b5c-90e2c1fce4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36c2597-2a62-4051-866d-fdca449e302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713e15e-51a8-4440-ba7a-4a1a426d456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b2ef4c69-ba17-4890-8aca-c49d7c8750b8}" ma:internalName="TaxCatchAll" ma:showField="CatchAllData" ma:web="f713e15e-51a8-4440-ba7a-4a1a426d45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713e15e-51a8-4440-ba7a-4a1a426d4561" xsi:nil="true"/>
    <lcf76f155ced4ddcb4097134ff3c332f xmlns="51ce3223-96af-45c4-9b5c-90e2c1fce44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799A23D-287F-4895-9968-E42636360EAA}">
  <ds:schemaRefs>
    <ds:schemaRef ds:uri="http://schemas.microsoft.com/sharepoint/v3/contenttype/forms"/>
  </ds:schemaRefs>
</ds:datastoreItem>
</file>

<file path=customXml/itemProps2.xml><?xml version="1.0" encoding="utf-8"?>
<ds:datastoreItem xmlns:ds="http://schemas.openxmlformats.org/officeDocument/2006/customXml" ds:itemID="{0E2576E1-E382-40AD-BF5A-B31EB5095133}">
  <ds:schemaRefs>
    <ds:schemaRef ds:uri="51ce3223-96af-45c4-9b5c-90e2c1fce44e"/>
    <ds:schemaRef ds:uri="f713e15e-51a8-4440-ba7a-4a1a426d45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51EE9B1-6AC4-44BA-B799-88CF603A2B3C}">
  <ds:schemaRefs>
    <ds:schemaRef ds:uri="51ce3223-96af-45c4-9b5c-90e2c1fce44e"/>
    <ds:schemaRef ds:uri="http://purl.org/dc/term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f713e15e-51a8-4440-ba7a-4a1a426d456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238</TotalTime>
  <Words>1518</Words>
  <Application>Microsoft Office PowerPoint</Application>
  <PresentationFormat>Widescreen</PresentationFormat>
  <Paragraphs>262</Paragraphs>
  <Slides>29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Training on FY26 Reporting Process for CDBG, HOME, ARPA and CPP Contracts</vt:lpstr>
      <vt:lpstr>PowerPoint Presentation</vt:lpstr>
      <vt:lpstr>PowerPoint Presentation</vt:lpstr>
      <vt:lpstr>Introduction to Staff </vt:lpstr>
      <vt:lpstr>Staff Points of Contact</vt:lpstr>
      <vt:lpstr>Reporting Process Overview</vt:lpstr>
      <vt:lpstr>Performance Reports</vt:lpstr>
      <vt:lpstr>Performance Reports</vt:lpstr>
      <vt:lpstr>Performance Reports</vt:lpstr>
      <vt:lpstr>Performance Reports – Sample Dashboard</vt:lpstr>
      <vt:lpstr>PowerPoint Presentation</vt:lpstr>
      <vt:lpstr>PowerPoint Presentation</vt:lpstr>
      <vt:lpstr>PowerPoint Presentation</vt:lpstr>
      <vt:lpstr>Questions about Performance Reports?</vt:lpstr>
      <vt:lpstr>Financial Reports</vt:lpstr>
      <vt:lpstr>Financial Reports</vt:lpstr>
      <vt:lpstr>Financial Reports – Key Elements</vt:lpstr>
      <vt:lpstr>1. Reimbursement Req., Expenditure Report</vt:lpstr>
      <vt:lpstr>2. SoD</vt:lpstr>
      <vt:lpstr>2. SoD</vt:lpstr>
      <vt:lpstr>3. Supporting Docs</vt:lpstr>
      <vt:lpstr>3. Supporting Docs</vt:lpstr>
      <vt:lpstr>Questions?</vt:lpstr>
      <vt:lpstr>PowerPoint Presentation</vt:lpstr>
      <vt:lpstr>PowerPoint Presentation</vt:lpstr>
      <vt:lpstr>PowerPoint Presentation</vt:lpstr>
      <vt:lpstr>PowerPoint Presentation</vt:lpstr>
      <vt:lpstr>Zoom Grants Demo</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Athens-Clarke County ARPA Funding Process</dc:title>
  <dc:creator>Cameron McGlothen</dc:creator>
  <cp:lastModifiedBy>Cory Scott</cp:lastModifiedBy>
  <cp:revision>8</cp:revision>
  <dcterms:created xsi:type="dcterms:W3CDTF">2023-10-10T12:32:31Z</dcterms:created>
  <dcterms:modified xsi:type="dcterms:W3CDTF">2025-07-09T20:23:06Z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0x010100BC26E2260C804346B3B10C56F6984109</vt:lpwstr>
  </property>
  <property fmtid="{D5CDD505-2E9C-101B-9397-08002B2CF9AE}" pid="3" name="MediaServiceImageTags">
    <vt:lpwstr/>
  </property>
</Properties>
</file>