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301" r:id="rId5"/>
    <p:sldId id="394" r:id="rId6"/>
    <p:sldId id="303" r:id="rId7"/>
    <p:sldId id="390" r:id="rId8"/>
    <p:sldId id="334" r:id="rId9"/>
    <p:sldId id="396" r:id="rId10"/>
    <p:sldId id="397" r:id="rId11"/>
    <p:sldId id="367" r:id="rId12"/>
    <p:sldId id="335" r:id="rId13"/>
    <p:sldId id="340" r:id="rId14"/>
    <p:sldId id="341" r:id="rId15"/>
    <p:sldId id="342" r:id="rId16"/>
    <p:sldId id="343" r:id="rId17"/>
    <p:sldId id="336" r:id="rId18"/>
    <p:sldId id="337" r:id="rId19"/>
    <p:sldId id="385" r:id="rId20"/>
    <p:sldId id="345" r:id="rId21"/>
    <p:sldId id="346" r:id="rId22"/>
    <p:sldId id="361" r:id="rId23"/>
    <p:sldId id="378" r:id="rId24"/>
    <p:sldId id="348" r:id="rId25"/>
    <p:sldId id="364" r:id="rId26"/>
    <p:sldId id="349" r:id="rId27"/>
    <p:sldId id="388" r:id="rId28"/>
    <p:sldId id="389" r:id="rId29"/>
    <p:sldId id="376" r:id="rId3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B479C6C-93B4-4E4C-8136-57056613ECC0}">
          <p14:sldIdLst>
            <p14:sldId id="301"/>
            <p14:sldId id="394"/>
            <p14:sldId id="303"/>
            <p14:sldId id="390"/>
            <p14:sldId id="334"/>
            <p14:sldId id="396"/>
            <p14:sldId id="397"/>
            <p14:sldId id="367"/>
            <p14:sldId id="335"/>
            <p14:sldId id="340"/>
            <p14:sldId id="341"/>
            <p14:sldId id="342"/>
            <p14:sldId id="343"/>
            <p14:sldId id="336"/>
            <p14:sldId id="337"/>
            <p14:sldId id="385"/>
            <p14:sldId id="345"/>
            <p14:sldId id="346"/>
            <p14:sldId id="361"/>
            <p14:sldId id="378"/>
            <p14:sldId id="348"/>
            <p14:sldId id="364"/>
            <p14:sldId id="349"/>
            <p14:sldId id="388"/>
            <p14:sldId id="389"/>
            <p14:sldId id="3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2F34"/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E1004B-80D6-489C-B33D-B3FD0D64D0C8}" v="2" dt="2025-04-06T16:23:07.1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88149" autoAdjust="0"/>
  </p:normalViewPr>
  <p:slideViewPr>
    <p:cSldViewPr snapToGrid="0">
      <p:cViewPr varScale="1">
        <p:scale>
          <a:sx n="83" d="100"/>
          <a:sy n="83" d="100"/>
        </p:scale>
        <p:origin x="557" y="101"/>
      </p:cViewPr>
      <p:guideLst>
        <p:guide orient="horz" pos="576"/>
        <p:guide pos="3840"/>
      </p:guideLst>
    </p:cSldViewPr>
  </p:slideViewPr>
  <p:outlineViewPr>
    <p:cViewPr>
      <p:scale>
        <a:sx n="33" d="100"/>
        <a:sy n="33" d="100"/>
      </p:scale>
      <p:origin x="0" y="-2347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Cranie, Charles" userId="8703ffad-9e76-4b1e-9fa1-1db2b5bf1ce5" providerId="ADAL" clId="{83E1004B-80D6-489C-B33D-B3FD0D64D0C8}"/>
    <pc:docChg chg="undo custSel addSld modSld">
      <pc:chgData name="McCranie, Charles" userId="8703ffad-9e76-4b1e-9fa1-1db2b5bf1ce5" providerId="ADAL" clId="{83E1004B-80D6-489C-B33D-B3FD0D64D0C8}" dt="2025-04-06T16:26:50.611" v="98" actId="20577"/>
      <pc:docMkLst>
        <pc:docMk/>
      </pc:docMkLst>
      <pc:sldChg chg="modSp mod">
        <pc:chgData name="McCranie, Charles" userId="8703ffad-9e76-4b1e-9fa1-1db2b5bf1ce5" providerId="ADAL" clId="{83E1004B-80D6-489C-B33D-B3FD0D64D0C8}" dt="2025-04-06T16:20:12.100" v="19" actId="20577"/>
        <pc:sldMkLst>
          <pc:docMk/>
          <pc:sldMk cId="4175403367" sldId="301"/>
        </pc:sldMkLst>
        <pc:spChg chg="mod">
          <ac:chgData name="McCranie, Charles" userId="8703ffad-9e76-4b1e-9fa1-1db2b5bf1ce5" providerId="ADAL" clId="{83E1004B-80D6-489C-B33D-B3FD0D64D0C8}" dt="2025-04-06T16:20:12.100" v="19" actId="20577"/>
          <ac:spMkLst>
            <pc:docMk/>
            <pc:sldMk cId="4175403367" sldId="301"/>
            <ac:spMk id="3" creationId="{1E184D94-F8EF-435F-9A63-D9B409F552A5}"/>
          </ac:spMkLst>
        </pc:spChg>
      </pc:sldChg>
      <pc:sldChg chg="modSp mod">
        <pc:chgData name="McCranie, Charles" userId="8703ffad-9e76-4b1e-9fa1-1db2b5bf1ce5" providerId="ADAL" clId="{83E1004B-80D6-489C-B33D-B3FD0D64D0C8}" dt="2025-04-06T16:26:50.611" v="98" actId="20577"/>
        <pc:sldMkLst>
          <pc:docMk/>
          <pc:sldMk cId="1342813756" sldId="340"/>
        </pc:sldMkLst>
        <pc:spChg chg="mod">
          <ac:chgData name="McCranie, Charles" userId="8703ffad-9e76-4b1e-9fa1-1db2b5bf1ce5" providerId="ADAL" clId="{83E1004B-80D6-489C-B33D-B3FD0D64D0C8}" dt="2025-04-06T16:26:50.611" v="98" actId="20577"/>
          <ac:spMkLst>
            <pc:docMk/>
            <pc:sldMk cId="1342813756" sldId="340"/>
            <ac:spMk id="4" creationId="{65D73B54-BD29-4837-9293-B210A2E4366C}"/>
          </ac:spMkLst>
        </pc:spChg>
      </pc:sldChg>
      <pc:sldChg chg="modSp add mod">
        <pc:chgData name="McCranie, Charles" userId="8703ffad-9e76-4b1e-9fa1-1db2b5bf1ce5" providerId="ADAL" clId="{83E1004B-80D6-489C-B33D-B3FD0D64D0C8}" dt="2025-04-06T16:25:10.364" v="42" actId="20577"/>
        <pc:sldMkLst>
          <pc:docMk/>
          <pc:sldMk cId="1928715639" sldId="376"/>
        </pc:sldMkLst>
        <pc:spChg chg="mod">
          <ac:chgData name="McCranie, Charles" userId="8703ffad-9e76-4b1e-9fa1-1db2b5bf1ce5" providerId="ADAL" clId="{83E1004B-80D6-489C-B33D-B3FD0D64D0C8}" dt="2025-04-06T16:25:10.364" v="42" actId="20577"/>
          <ac:spMkLst>
            <pc:docMk/>
            <pc:sldMk cId="1928715639" sldId="376"/>
            <ac:spMk id="4" creationId="{65D73B54-BD29-4837-9293-B210A2E4366C}"/>
          </ac:spMkLst>
        </pc:spChg>
      </pc:sldChg>
      <pc:sldChg chg="add">
        <pc:chgData name="McCranie, Charles" userId="8703ffad-9e76-4b1e-9fa1-1db2b5bf1ce5" providerId="ADAL" clId="{83E1004B-80D6-489C-B33D-B3FD0D64D0C8}" dt="2025-04-06T16:21:40.235" v="20"/>
        <pc:sldMkLst>
          <pc:docMk/>
          <pc:sldMk cId="1087195462" sldId="39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D61B5B0-0F3F-4574-AC4A-4D715ADD47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F0A1CE-6ACE-4ED5-A8B3-171E652972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7F9B17-A37A-42C9-8030-9CDA9FD7470F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38E9B5-B968-4629-B4B4-F2F9B488BA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FB0D94-2D20-439D-B7D0-A1C2405FFD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70B9B7-785A-4976-B902-CA7EFE182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48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D279487-3076-4D15-80FF-6284DC1263E4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7A5702-C22C-4453-948F-F1BC33F66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9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4153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81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183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26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112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882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1297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Withholding rent will result in an eviction 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298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374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245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48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638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108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7F1832-B0C6-4D6D-9612-5AA3A764C72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8864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571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598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235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50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40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992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96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96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227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22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A5702-C22C-4453-948F-F1BC33F661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50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2A1732B-C8F7-496B-B4AB-6659528C6C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25" y="-1"/>
            <a:ext cx="12190475" cy="6872401"/>
          </a:xfrm>
          <a:custGeom>
            <a:avLst/>
            <a:gdLst>
              <a:gd name="connsiteX0" fmla="*/ 0 w 12190475"/>
              <a:gd name="connsiteY0" fmla="*/ 1 h 6872401"/>
              <a:gd name="connsiteX1" fmla="*/ 882143 w 12190475"/>
              <a:gd name="connsiteY1" fmla="*/ 1 h 6872401"/>
              <a:gd name="connsiteX2" fmla="*/ 882143 w 12190475"/>
              <a:gd name="connsiteY2" fmla="*/ 6858001 h 6872401"/>
              <a:gd name="connsiteX3" fmla="*/ 0 w 12190475"/>
              <a:gd name="connsiteY3" fmla="*/ 6858001 h 6872401"/>
              <a:gd name="connsiteX4" fmla="*/ 914779 w 12190475"/>
              <a:gd name="connsiteY4" fmla="*/ 0 h 6872401"/>
              <a:gd name="connsiteX5" fmla="*/ 12187424 w 12190475"/>
              <a:gd name="connsiteY5" fmla="*/ 0 h 6872401"/>
              <a:gd name="connsiteX6" fmla="*/ 12187424 w 12190475"/>
              <a:gd name="connsiteY6" fmla="*/ 4010026 h 6872401"/>
              <a:gd name="connsiteX7" fmla="*/ 12188888 w 12190475"/>
              <a:gd name="connsiteY7" fmla="*/ 4010026 h 6872401"/>
              <a:gd name="connsiteX8" fmla="*/ 12188888 w 12190475"/>
              <a:gd name="connsiteY8" fmla="*/ 4796346 h 6872401"/>
              <a:gd name="connsiteX9" fmla="*/ 12190475 w 12190475"/>
              <a:gd name="connsiteY9" fmla="*/ 4796346 h 6872401"/>
              <a:gd name="connsiteX10" fmla="*/ 12190475 w 12190475"/>
              <a:gd name="connsiteY10" fmla="*/ 6872401 h 6872401"/>
              <a:gd name="connsiteX11" fmla="*/ 908622 w 12190475"/>
              <a:gd name="connsiteY11" fmla="*/ 6872401 h 6872401"/>
              <a:gd name="connsiteX12" fmla="*/ 908622 w 12190475"/>
              <a:gd name="connsiteY12" fmla="*/ 4796346 h 6872401"/>
              <a:gd name="connsiteX13" fmla="*/ 4530441 w 12190475"/>
              <a:gd name="connsiteY13" fmla="*/ 4796346 h 6872401"/>
              <a:gd name="connsiteX14" fmla="*/ 4530441 w 12190475"/>
              <a:gd name="connsiteY14" fmla="*/ 4772181 h 6872401"/>
              <a:gd name="connsiteX15" fmla="*/ 914779 w 12190475"/>
              <a:gd name="connsiteY15" fmla="*/ 4772181 h 6872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0475" h="6872401">
                <a:moveTo>
                  <a:pt x="0" y="1"/>
                </a:moveTo>
                <a:lnTo>
                  <a:pt x="882143" y="1"/>
                </a:lnTo>
                <a:lnTo>
                  <a:pt x="882143" y="6858001"/>
                </a:lnTo>
                <a:lnTo>
                  <a:pt x="0" y="6858001"/>
                </a:lnTo>
                <a:close/>
                <a:moveTo>
                  <a:pt x="914779" y="0"/>
                </a:moveTo>
                <a:lnTo>
                  <a:pt x="12187424" y="0"/>
                </a:lnTo>
                <a:lnTo>
                  <a:pt x="12187424" y="4010026"/>
                </a:lnTo>
                <a:lnTo>
                  <a:pt x="12188888" y="4010026"/>
                </a:lnTo>
                <a:lnTo>
                  <a:pt x="12188888" y="4796346"/>
                </a:lnTo>
                <a:lnTo>
                  <a:pt x="12190475" y="4796346"/>
                </a:lnTo>
                <a:lnTo>
                  <a:pt x="12190475" y="6872401"/>
                </a:lnTo>
                <a:lnTo>
                  <a:pt x="908622" y="6872401"/>
                </a:lnTo>
                <a:lnTo>
                  <a:pt x="908622" y="4796346"/>
                </a:lnTo>
                <a:lnTo>
                  <a:pt x="4530441" y="4796346"/>
                </a:lnTo>
                <a:lnTo>
                  <a:pt x="4530441" y="4772181"/>
                </a:lnTo>
                <a:lnTo>
                  <a:pt x="914779" y="4772181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C87FF0FA-B9C8-45F9-9BE1-0FE9DAB2F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0146" y="0"/>
            <a:ext cx="3611675" cy="4773251"/>
          </a:xfrm>
          <a:solidFill>
            <a:schemeClr val="tx1">
              <a:alpha val="40000"/>
            </a:schemeClr>
          </a:solidFill>
        </p:spPr>
        <p:txBody>
          <a:bodyPr tIns="320040" anchor="t">
            <a:normAutofit/>
          </a:bodyPr>
          <a:lstStyle>
            <a:lvl1pPr marL="457200">
              <a:lnSpc>
                <a:spcPct val="100000"/>
              </a:lnSpc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chemeClr val="bg2"/>
                </a:solidFill>
              </a:rPr>
              <a:t>Click to edit Master title style</a:t>
            </a:r>
          </a:p>
        </p:txBody>
      </p:sp>
      <p:sp>
        <p:nvSpPr>
          <p:cNvPr id="13" name="Subtitle 7">
            <a:extLst>
              <a:ext uri="{FF2B5EF4-FFF2-40B4-BE49-F238E27FC236}">
                <a16:creationId xmlns:a16="http://schemas.microsoft.com/office/drawing/2014/main" id="{A21E13D9-32A0-414B-8811-425CE64DB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0159" y="4787654"/>
            <a:ext cx="3611662" cy="2070345"/>
          </a:xfrm>
          <a:solidFill>
            <a:schemeClr val="tx1">
              <a:alpha val="40000"/>
            </a:schemeClr>
          </a:solidFill>
        </p:spPr>
        <p:txBody>
          <a:bodyPr tIns="365760">
            <a:normAutofit/>
          </a:bodyPr>
          <a:lstStyle>
            <a:lvl1pPr marL="365760">
              <a:defRPr sz="2000">
                <a:solidFill>
                  <a:schemeClr val="bg2">
                    <a:alpha val="56000"/>
                  </a:schemeClr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>
                <a:solidFill>
                  <a:schemeClr val="bg2">
                    <a:alpha val="56000"/>
                  </a:schemeClr>
                </a:solidFill>
              </a:rPr>
              <a:t>Click to edit Master subtitle style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A879B96-0338-4E65-BB51-C23BF0605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9999" y="4787656"/>
            <a:ext cx="3611676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1AA0935-460F-4638-9E37-D59F2DEC0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A5CD497-6186-406A-B1EF-7A2024CA85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9986" y="4780453"/>
            <a:ext cx="3611676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9904603-E089-46F5-87D5-E0983BAD97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9987" y="-7203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76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782FF-2A32-49DE-8CD8-110B86565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99" y="320040"/>
            <a:ext cx="11269775" cy="1363091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8169D-3731-4C94-88AE-B0A6F9E0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797" y="1790700"/>
            <a:ext cx="3429000" cy="615950"/>
          </a:xfrm>
        </p:spPr>
        <p:txBody>
          <a:bodyPr anchor="b">
            <a:normAutofit/>
          </a:bodyPr>
          <a:lstStyle>
            <a:lvl1pPr marL="0" indent="0">
              <a:buNone/>
              <a:defRPr sz="2400" b="1" cap="all" spc="200" baseline="0">
                <a:solidFill>
                  <a:schemeClr val="accent1">
                    <a:alpha val="77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F9D0F-6C05-441B-9D94-466C79598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797" y="2505075"/>
            <a:ext cx="3429000" cy="3011476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1pPr>
            <a:lvl2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2pPr>
            <a:lvl3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3pPr>
            <a:lvl4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4pPr>
            <a:lvl5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90129-65EC-4BFC-B51F-3F2174644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01229" y="1782751"/>
            <a:ext cx="3429000" cy="615950"/>
          </a:xfrm>
        </p:spPr>
        <p:txBody>
          <a:bodyPr anchor="b">
            <a:normAutofit/>
          </a:bodyPr>
          <a:lstStyle>
            <a:lvl1pPr marL="0" indent="0">
              <a:buNone/>
              <a:defRPr sz="2400" b="1" cap="all" spc="200" baseline="0">
                <a:solidFill>
                  <a:schemeClr val="accent1">
                    <a:alpha val="77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1AAB39-390C-4C6E-90BC-E2A254865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01229" y="2497126"/>
            <a:ext cx="3429000" cy="3011476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1pPr>
            <a:lvl2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2pPr>
            <a:lvl3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3pPr>
            <a:lvl4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4pPr>
            <a:lvl5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9AC7104-83A4-4778-B422-65C3293809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59661" y="1792224"/>
            <a:ext cx="3429000" cy="615950"/>
          </a:xfrm>
        </p:spPr>
        <p:txBody>
          <a:bodyPr anchor="b">
            <a:normAutofit/>
          </a:bodyPr>
          <a:lstStyle>
            <a:lvl1pPr marL="0" indent="0">
              <a:buNone/>
              <a:defRPr sz="2400" b="1" cap="all" spc="200" baseline="0">
                <a:solidFill>
                  <a:schemeClr val="accent1">
                    <a:alpha val="77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3D9010FA-B494-44F4-87EE-F9AA5226267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59661" y="2505456"/>
            <a:ext cx="3429000" cy="3011476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1pPr>
            <a:lvl2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2pPr>
            <a:lvl3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3pPr>
            <a:lvl4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4pPr>
            <a:lvl5pPr marL="283464" indent="-283464">
              <a:lnSpc>
                <a:spcPct val="100000"/>
              </a:lnSpc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13E94383-11E6-486C-8325-BE8B447AA7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6F62069A-7C14-42BA-A1F2-AE00A6BC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30E56EE-505D-4420-971C-982EA4EF0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957999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0EB13C5-C98D-4847-ABF3-6D98B8E5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199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4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EF80CB87-A239-40AE-85FA-01D245F19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23704B0-67D9-4193-9064-08E51EDDF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3" y="320040"/>
            <a:ext cx="7381875" cy="752955"/>
          </a:xfrm>
        </p:spPr>
        <p:txBody>
          <a:bodyPr wrap="square" anchor="t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31FB0A3F-5AFA-420D-965E-C72D1EB23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913" y="1194280"/>
            <a:ext cx="7381875" cy="4322275"/>
          </a:xfrm>
        </p:spPr>
        <p:txBody>
          <a:bodyPr>
            <a:normAutofit/>
          </a:bodyPr>
          <a:lstStyle/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DC9C25CB-DEDF-46B3-BF33-CDFD2C6F4D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</p:spPr>
        <p:txBody>
          <a:bodyPr/>
          <a:lstStyle/>
          <a:p>
            <a:r>
              <a:rPr lang="en-US">
                <a:latin typeface="+mn-lt"/>
              </a:rPr>
              <a:t>Sunday, February 7, 20XX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62BE3C0D-3A0F-4F87-A282-B89DF405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</p:spPr>
        <p:txBody>
          <a:bodyPr/>
          <a:lstStyle/>
          <a:p>
            <a:r>
              <a:rPr lang="en-US">
                <a:latin typeface="+mn-lt"/>
              </a:rPr>
              <a:t>Sample Footer Text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C3CF370-38A0-483A-B54B-2E069363DA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291513" y="0"/>
            <a:ext cx="0" cy="59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136BBA0-0536-4889-8887-301D33F3D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301FA2-804E-463C-AF86-C73F697AC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199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026BB2-A295-414E-A22B-85305E9998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93608" y="0"/>
            <a:ext cx="3904488" cy="5961888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012224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0094CF-2871-4DDF-AC40-0C19BEA25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0A5715-1FF7-4E6E-AB26-D1D2AF411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"/>
            <a:ext cx="4363831" cy="2042149"/>
          </a:xfrm>
          <a:solidFill>
            <a:schemeClr val="tx2"/>
          </a:solidFill>
        </p:spPr>
        <p:txBody>
          <a:bodyPr anchor="ctr"/>
          <a:lstStyle>
            <a:lvl1pPr marL="457200"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7">
            <a:extLst>
              <a:ext uri="{FF2B5EF4-FFF2-40B4-BE49-F238E27FC236}">
                <a16:creationId xmlns:a16="http://schemas.microsoft.com/office/drawing/2014/main" id="{ED24DC0D-1282-4C4E-A478-FE21FA1D2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5" y="2246049"/>
            <a:ext cx="3457572" cy="3266357"/>
          </a:xfrm>
        </p:spPr>
        <p:txBody>
          <a:bodyPr/>
          <a:lstStyle/>
          <a:p>
            <a:pPr lvl="0"/>
            <a:r>
              <a:rPr lang="en-US">
                <a:solidFill>
                  <a:schemeClr val="tx2"/>
                </a:solidFill>
                <a:latin typeface="+mn-lt"/>
              </a:rPr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89AF83-EAB4-45B3-88E0-7E887F1A5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66021" y="-1"/>
            <a:ext cx="0" cy="59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7CB34A0-36A4-44C8-86AA-7340C3906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7D662CC8-6EC6-4BA7-A49C-0790C1FC1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4" y="5958000"/>
            <a:ext cx="3457576" cy="900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340B371-E7CE-4F58-B890-3DB2437A8AE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65036" y="-3175"/>
            <a:ext cx="7827264" cy="5961888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78DFA1B0-2A4F-4E75-8793-C9EF0A48D7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67212" y="5958000"/>
            <a:ext cx="5400675" cy="900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0703DF-A59D-404B-9F97-4E0335909B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-600" y="5961888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A66B571D-4F8A-4FD9-B1CD-0EE8887D6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199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41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6B56296-1077-490F-AD3B-51C42732E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8FAA7E-0E06-4760-8C38-061DBED558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904488" cy="5961888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BE08D24-2048-4277-B952-4B912357A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7213" y="441325"/>
            <a:ext cx="7381875" cy="3644968"/>
          </a:xfrm>
        </p:spPr>
        <p:txBody>
          <a:bodyPr anchor="b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>
                <a:solidFill>
                  <a:schemeClr val="bg2"/>
                </a:solidFill>
              </a:rPr>
              <a:t>Click to edit Master title style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09A0147-2421-4881-958A-681569CD7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Sunday, February 7, 20XX</a:t>
            </a:r>
            <a:endParaRPr lang="en-US">
              <a:latin typeface="+mn-lt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14BF4BE-E699-4D5B-AD90-3918DA32E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>
              <a:latin typeface="+mn-lt"/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849F009-8335-40E3-B8F6-E0C944D9F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1AA0935-460F-4638-9E37-D59F2DEC0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btitle 2">
            <a:extLst>
              <a:ext uri="{FF2B5EF4-FFF2-40B4-BE49-F238E27FC236}">
                <a16:creationId xmlns:a16="http://schemas.microsoft.com/office/drawing/2014/main" id="{9B3931E3-625E-49D6-BB15-6E087FE9C4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7213" y="4101151"/>
            <a:ext cx="7381875" cy="1415405"/>
          </a:xfrm>
        </p:spPr>
        <p:txBody>
          <a:bodyPr wrap="square" anchor="t" anchorCtr="0">
            <a:normAutofit/>
          </a:bodyPr>
          <a:lstStyle/>
          <a:p>
            <a:r>
              <a:rPr lang="en-US">
                <a:solidFill>
                  <a:schemeClr val="bg2">
                    <a:alpha val="55000"/>
                  </a:schemeClr>
                </a:solidFill>
              </a:rPr>
              <a:t>Click to edit Master subtitle style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D721B96-BE90-48B8-837A-BA518651B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553D12F-8664-4647-AA6A-5D31AC1D6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00486" y="0"/>
            <a:ext cx="0" cy="59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700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09A0147-2421-4881-958A-681569CD7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Sunday, February 7, 20XX</a:t>
            </a:r>
            <a:endParaRPr lang="en-US">
              <a:latin typeface="+mn-lt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14BF4BE-E699-4D5B-AD90-3918DA32E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>
              <a:latin typeface="+mn-lt"/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849F009-8335-40E3-B8F6-E0C944D9F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1AA0935-460F-4638-9E37-D59F2DEC0AC4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329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C3CD3-52EB-4792-A9D9-987CD0351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3" y="441324"/>
            <a:ext cx="11306175" cy="2485349"/>
          </a:xfrm>
        </p:spPr>
        <p:txBody>
          <a:bodyPr wrap="square" lIns="0" tIns="0" rIns="0" bIns="0"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37AA7E-2193-4D1B-A896-BA7E30649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913" y="3070799"/>
            <a:ext cx="11306175" cy="2445758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4000"/>
              </a:lnSpc>
              <a:buNone/>
              <a:defRPr sz="4600">
                <a:solidFill>
                  <a:schemeClr val="tx2">
                    <a:alpha val="56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A14B1-115B-40A3-9D71-3DE33E9D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C9B78-0E13-48BD-A3A2-B7E3C609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Sample Footer Text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06D940-CD1A-46A6-8495-AD6F6CF8B13C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703579-0A2C-4B0E-9C2F-BF2EAF07E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199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99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>
          <p15:clr>
            <a:srgbClr val="5ACBF0"/>
          </p15:clr>
        </p15:guide>
        <p15:guide id="2" pos="3840">
          <p15:clr>
            <a:srgbClr val="F26B43"/>
          </p15:clr>
        </p15:guide>
        <p15:guide id="3" pos="279">
          <p15:clr>
            <a:srgbClr val="F26B43"/>
          </p15:clr>
        </p15:guide>
        <p15:guide id="4" pos="7401">
          <p15:clr>
            <a:srgbClr val="F26B43"/>
          </p15:clr>
        </p15:guide>
        <p15:guide id="5" pos="1232">
          <p15:clr>
            <a:srgbClr val="5ACBF0"/>
          </p15:clr>
        </p15:guide>
        <p15:guide id="6" pos="1504">
          <p15:clr>
            <a:srgbClr val="5ACBF0"/>
          </p15:clr>
        </p15:guide>
        <p15:guide id="7" pos="2457">
          <p15:clr>
            <a:srgbClr val="5ACBF0"/>
          </p15:clr>
        </p15:guide>
        <p15:guide id="8" pos="2751">
          <p15:clr>
            <a:srgbClr val="5ACBF0"/>
          </p15:clr>
        </p15:guide>
        <p15:guide id="9" pos="3704">
          <p15:clr>
            <a:srgbClr val="5ACBF0"/>
          </p15:clr>
        </p15:guide>
        <p15:guide id="10" pos="3976">
          <p15:clr>
            <a:srgbClr val="5ACBF0"/>
          </p15:clr>
        </p15:guide>
        <p15:guide id="11" pos="4929">
          <p15:clr>
            <a:srgbClr val="5ACBF0"/>
          </p15:clr>
        </p15:guide>
        <p15:guide id="12" pos="5223">
          <p15:clr>
            <a:srgbClr val="5ACBF0"/>
          </p15:clr>
        </p15:guide>
        <p15:guide id="13" pos="6153">
          <p15:clr>
            <a:srgbClr val="5ACBF0"/>
          </p15:clr>
        </p15:guide>
        <p15:guide id="14" pos="6448">
          <p15:clr>
            <a:srgbClr val="5ACBF0"/>
          </p15:clr>
        </p15:guide>
        <p15:guide id="18" orient="horz" pos="278">
          <p15:clr>
            <a:srgbClr val="F26B43"/>
          </p15:clr>
        </p15:guide>
        <p15:guide id="20" orient="horz" pos="867">
          <p15:clr>
            <a:srgbClr val="5ACBF0"/>
          </p15:clr>
        </p15:guide>
        <p15:guide id="21" orient="horz" pos="1729">
          <p15:clr>
            <a:srgbClr val="5ACBF0"/>
          </p15:clr>
        </p15:guide>
        <p15:guide id="22" orient="horz" pos="3475">
          <p15:clr>
            <a:srgbClr val="F26B43"/>
          </p15:clr>
        </p15:guide>
        <p15:guide id="28" orient="horz" pos="1139">
          <p15:clr>
            <a:srgbClr val="5ACBF0"/>
          </p15:clr>
        </p15:guide>
        <p15:guide id="29" orient="horz" pos="2591">
          <p15:clr>
            <a:srgbClr val="5ACBF0"/>
          </p15:clr>
        </p15:guide>
        <p15:guide id="30" orient="horz" pos="2024">
          <p15:clr>
            <a:srgbClr val="5ACBF0"/>
          </p15:clr>
        </p15:guide>
        <p15:guide id="31" orient="horz" pos="3748">
          <p15:clr>
            <a:srgbClr val="F26B43"/>
          </p15:clr>
        </p15:guide>
        <p15:guide id="32" orient="horz" pos="1888">
          <p15:clr>
            <a:srgbClr val="F26B43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54A12-D27E-4943-9C01-3BAB8E6F3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435429"/>
            <a:ext cx="11269661" cy="331730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C9FB4-A15D-4A4C-9518-2A54AAF1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913" y="3832563"/>
            <a:ext cx="11269661" cy="1527175"/>
          </a:xfrm>
        </p:spPr>
        <p:txBody>
          <a:bodyPr lIns="0" tIns="0" rIns="0" bIns="0"/>
          <a:lstStyle>
            <a:lvl1pPr marL="0" indent="0">
              <a:buNone/>
              <a:defRPr sz="2400">
                <a:solidFill>
                  <a:schemeClr val="tx2">
                    <a:alpha val="56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8F31430D-78C1-413D-9D0E-77949132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437B06F-6E01-48C4-A79E-B8559775E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955689-FF51-4F45-9ABB-35CEF1E96A0C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0C2D112-ED36-4DBC-99F9-A146334E7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199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078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76EFA-DCD1-439C-848B-9465217A6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800" y="327600"/>
            <a:ext cx="11269660" cy="11412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E0590-915B-4BD8-8660-C5BE9D175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4" y="1825625"/>
            <a:ext cx="5400675" cy="3698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1B82F1-F0AC-48D5-9F1C-5141E4C17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99" y="1825625"/>
            <a:ext cx="5400675" cy="3698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51D4ED8D-AAB0-42B0-91B5-93260AC18F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6C7CAD99-5F8F-43D0-83F2-E1F53021D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BC5E49A-E440-42D6-8B0F-D4B5BAD8CAB8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648360D-6CEB-460F-AEDB-911ED68F8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199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12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0A843-22A2-45CD-8189-8D0947C04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5" y="383270"/>
            <a:ext cx="3457573" cy="1373076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AAB4C-B3C9-4E63-8A1B-082C0F492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349369"/>
            <a:ext cx="7345362" cy="5167187"/>
          </a:xfrm>
        </p:spPr>
        <p:txBody>
          <a:bodyPr/>
          <a:lstStyle>
            <a:lvl1pPr>
              <a:lnSpc>
                <a:spcPct val="112000"/>
              </a:lnSpc>
              <a:defRPr sz="3200">
                <a:solidFill>
                  <a:schemeClr val="tx2">
                    <a:alpha val="77000"/>
                  </a:schemeClr>
                </a:solidFill>
              </a:defRPr>
            </a:lvl1pPr>
            <a:lvl2pPr>
              <a:lnSpc>
                <a:spcPct val="112000"/>
              </a:lnSpc>
              <a:defRPr sz="3200">
                <a:solidFill>
                  <a:schemeClr val="tx2">
                    <a:alpha val="77000"/>
                  </a:schemeClr>
                </a:solidFill>
              </a:defRPr>
            </a:lvl2pPr>
            <a:lvl3pPr>
              <a:lnSpc>
                <a:spcPct val="120000"/>
              </a:lnSpc>
              <a:defRPr sz="2000">
                <a:solidFill>
                  <a:schemeClr val="tx2">
                    <a:alpha val="77000"/>
                  </a:schemeClr>
                </a:solidFill>
              </a:defRPr>
            </a:lvl3pPr>
            <a:lvl4pPr>
              <a:lnSpc>
                <a:spcPct val="120000"/>
              </a:lnSpc>
              <a:defRPr sz="2000">
                <a:solidFill>
                  <a:schemeClr val="tx2">
                    <a:alpha val="77000"/>
                  </a:schemeClr>
                </a:solidFill>
              </a:defRPr>
            </a:lvl4pPr>
            <a:lvl5pPr>
              <a:lnSpc>
                <a:spcPct val="120000"/>
              </a:lnSpc>
              <a:defRPr sz="1600">
                <a:solidFill>
                  <a:schemeClr val="tx2">
                    <a:alpha val="77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EDF08E-8814-4AB5-9EEC-0052256A7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915" y="2264229"/>
            <a:ext cx="3457573" cy="317137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>
                    <a:alpha val="77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65940B35-2B52-4835-9F7F-6AB86A1212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0BAE5D7E-7CFE-48B9-836B-640E4E881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703507D-4779-4D32-85CB-0A8040B6E552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09C198C-9BE5-4543-BA4B-A93E96CB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199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82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869B5-6EAD-4108-B9E2-9CABAB9DE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088" y="441324"/>
            <a:ext cx="3932237" cy="95204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75599E-B10D-4308-A5CB-CC7D487B49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8488" y="441324"/>
            <a:ext cx="6078083" cy="550862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alpha val="77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34C18-5042-469D-BCF7-26AD9FDCC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35088" y="1778000"/>
            <a:ext cx="3932237" cy="4171950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>
                    <a:alpha val="77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FB01925-1670-4C63-8B44-2B14B7BE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-935887" y="1377212"/>
            <a:ext cx="27717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CE1A673-960F-4A50-AE54-70AE0DA3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810475" y="4239475"/>
            <a:ext cx="2520950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DEF9E6C-740A-4B36-BA9F-32AF986ED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5949950"/>
            <a:ext cx="900000" cy="900000"/>
          </a:xfrm>
          <a:prstGeom prst="rect">
            <a:avLst/>
          </a:prstGeom>
        </p:spPr>
        <p:txBody>
          <a:bodyPr lIns="72000" rIns="72000">
            <a:normAutofit/>
          </a:bodyPr>
          <a:lstStyle>
            <a:lvl1pPr algn="ct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D31C920-29CA-4744-9814-A4FCF4554907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5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4DAF32CB-8FFB-4915-83CF-FE97010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F0A3A1D3-45B1-4A98-AC1C-57B1DE82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00" y="0"/>
            <a:ext cx="6310695" cy="1817169"/>
          </a:xfrm>
          <a:solidFill>
            <a:schemeClr val="tx2"/>
          </a:solidFill>
        </p:spPr>
        <p:txBody>
          <a:bodyPr bIns="274320" anchor="b"/>
          <a:lstStyle>
            <a:lvl1pPr marL="457200"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chemeClr val="bg2"/>
                </a:solidFill>
              </a:rPr>
              <a:t>Click to edit Master title style</a:t>
            </a:r>
          </a:p>
        </p:txBody>
      </p:sp>
      <p:sp>
        <p:nvSpPr>
          <p:cNvPr id="13" name="Content Placeholder 7">
            <a:extLst>
              <a:ext uri="{FF2B5EF4-FFF2-40B4-BE49-F238E27FC236}">
                <a16:creationId xmlns:a16="http://schemas.microsoft.com/office/drawing/2014/main" id="{830931AC-C857-4060-AA10-476957E80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4" y="2246049"/>
            <a:ext cx="5437185" cy="3266357"/>
          </a:xfrm>
        </p:spPr>
        <p:txBody>
          <a:bodyPr/>
          <a:lstStyle/>
          <a:p>
            <a:pPr lvl="0"/>
            <a:r>
              <a:rPr lang="en-US">
                <a:solidFill>
                  <a:schemeClr val="tx2"/>
                </a:solidFill>
                <a:latin typeface="+mn-lt"/>
              </a:rPr>
              <a:t>Click to edit Master text styles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F35884A-AA66-4463-BED7-15E9AEA61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179C15E-DBE3-4BE1-9DEF-097D72F5D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11900" y="0"/>
            <a:ext cx="0" cy="594995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23E7A8-4D91-4B68-BDD5-2E7205132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251950" y="6"/>
            <a:ext cx="0" cy="59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9929F-E748-4AF3-8F29-53A0B503E7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57416" y="438912"/>
            <a:ext cx="2057400" cy="5074920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692E4A71-59E7-43D2-9C35-933F0EF97D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692640" y="438912"/>
            <a:ext cx="2057400" cy="5074920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4C5608B-94D9-4652-82FC-8E4A66A06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2914" y="5958000"/>
            <a:ext cx="3457576" cy="900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92BE82A7-308B-45B6-B346-DE80B91147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67212" y="5958000"/>
            <a:ext cx="5400675" cy="900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AC932E5-9185-4410-8B73-15E1C607A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-600" y="5961888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D164CB9-B909-4569-A391-D7B71BBDD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199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74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2B459C6-E7AA-40AB-9218-11BD2509C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89154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8">
            <a:extLst>
              <a:ext uri="{FF2B5EF4-FFF2-40B4-BE49-F238E27FC236}">
                <a16:creationId xmlns:a16="http://schemas.microsoft.com/office/drawing/2014/main" id="{720913C3-8DBA-4AB2-A9DD-FAD54FFC1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611" y="0"/>
            <a:ext cx="5407941" cy="3635533"/>
          </a:xfrm>
          <a:solidFill>
            <a:schemeClr val="tx2"/>
          </a:solidFill>
        </p:spPr>
        <p:txBody>
          <a:bodyPr tIns="365760" anchor="t" anchorCtr="0"/>
          <a:lstStyle>
            <a:lvl1pPr marL="457200">
              <a:spcBef>
                <a:spcPts val="0"/>
              </a:spcBef>
              <a:defRPr>
                <a:solidFill>
                  <a:schemeClr val="bg2"/>
                </a:solidFill>
              </a:defRPr>
            </a:lvl1pPr>
          </a:lstStyle>
          <a:p>
            <a:pPr>
              <a:lnSpc>
                <a:spcPct val="100000"/>
              </a:lnSpc>
            </a:pPr>
            <a:r>
              <a:rPr lang="en-US">
                <a:solidFill>
                  <a:schemeClr val="bg2"/>
                </a:solidFill>
              </a:rPr>
              <a:t>Click to edit Master title style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1CD5A2B-7198-4EFE-91B8-84FA422F9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44D23C9-0B78-4E3D-944D-6781941D5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676022" y="3633990"/>
            <a:ext cx="0" cy="32184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FD65328-8094-4B5F-AA1C-6D92EA797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28000" y="3639600"/>
            <a:ext cx="0" cy="32184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A735D4B-04CF-49F1-B96A-8BCB49B59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9999" y="3628968"/>
            <a:ext cx="11292001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09A0147-2421-4881-958A-681569CD7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bg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14BF4BE-E699-4D5B-AD90-3918DA32E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bg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849F009-8335-40E3-B8F6-E0C944D9F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solidFill>
                  <a:schemeClr val="bg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9">
            <a:extLst>
              <a:ext uri="{FF2B5EF4-FFF2-40B4-BE49-F238E27FC236}">
                <a16:creationId xmlns:a16="http://schemas.microsoft.com/office/drawing/2014/main" id="{DBA418B9-443D-43A6-86B7-1CBE7DA4B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0214" y="352800"/>
            <a:ext cx="4968874" cy="2860301"/>
          </a:xfrm>
        </p:spPr>
        <p:txBody>
          <a:bodyPr>
            <a:normAutofit/>
          </a:bodyPr>
          <a:lstStyle/>
          <a:p>
            <a:pPr lvl="0"/>
            <a:r>
              <a:rPr lang="en-US">
                <a:solidFill>
                  <a:schemeClr val="tx2"/>
                </a:solidFill>
                <a:latin typeface="+mn-lt"/>
              </a:rPr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1AA0935-460F-4638-9E37-D59F2DEC0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E6EB21-8CA2-45AE-881D-77CA356C5A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8611" y="3633702"/>
            <a:ext cx="3767328" cy="3218688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29DA2DF3-077D-4C17-8B3C-057AF5F70D7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84634" y="3635534"/>
            <a:ext cx="3767328" cy="321868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1AD7F36C-8A61-420B-B01F-91F8D256CF6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24672" y="3639312"/>
            <a:ext cx="3767328" cy="3218688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D025A4D-12E3-4354-9702-0FCF57D53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1719" y="3639600"/>
            <a:ext cx="0" cy="32184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482A7C0-6EF9-44BD-A4AC-74CA099CB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039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780D43-C879-4F29-89E9-131AC312B2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208870"/>
            <a:ext cx="3035808" cy="2743200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9" name="Picture Placeholder 2">
            <a:extLst>
              <a:ext uri="{FF2B5EF4-FFF2-40B4-BE49-F238E27FC236}">
                <a16:creationId xmlns:a16="http://schemas.microsoft.com/office/drawing/2014/main" id="{17FE99B5-F65C-4745-A461-3E0398E73E8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2064" y="3208870"/>
            <a:ext cx="3035808" cy="2743200"/>
          </a:xfrm>
          <a:solidFill>
            <a:schemeClr val="accent1"/>
          </a:solidFill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Picture Placeholder 2">
            <a:extLst>
              <a:ext uri="{FF2B5EF4-FFF2-40B4-BE49-F238E27FC236}">
                <a16:creationId xmlns:a16="http://schemas.microsoft.com/office/drawing/2014/main" id="{25313305-BF3D-47B8-9C96-BA1E4B22140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04128" y="3208870"/>
            <a:ext cx="3035808" cy="2743200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1" name="Picture Placeholder 2">
            <a:extLst>
              <a:ext uri="{FF2B5EF4-FFF2-40B4-BE49-F238E27FC236}">
                <a16:creationId xmlns:a16="http://schemas.microsoft.com/office/drawing/2014/main" id="{CF5210DE-2656-46FD-9659-FBE2EA902A4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56192" y="3208870"/>
            <a:ext cx="3035808" cy="2743200"/>
          </a:xfrm>
          <a:solidFill>
            <a:schemeClr val="accent1"/>
          </a:solidFill>
        </p:spPr>
        <p:txBody>
          <a:bodyPr/>
          <a:lstStyle>
            <a:lvl1pPr>
              <a:defRPr/>
            </a:lvl1pPr>
          </a:lstStyle>
          <a:p>
            <a:r>
              <a:rPr lang="en-US"/>
              <a:t> 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2B5599FA-2D95-4346-BF72-8C35B45E3C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3" y="324000"/>
            <a:ext cx="11306175" cy="738664"/>
          </a:xfrm>
        </p:spPr>
        <p:txBody>
          <a:bodyPr anchor="t" anchorCtr="0"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ED7AD8D-13BC-4A8A-926F-CC2309EEA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913" y="1062000"/>
            <a:ext cx="11306175" cy="168278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>
                    <a:alpha val="55000"/>
                  </a:schemeClr>
                </a:solidFill>
              </a:rPr>
              <a:t>Click to edit Master subtitle style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25AE084-1046-4FF4-A202-DCE2D097BC64}"/>
              </a:ext>
            </a:extLst>
          </p:cNvPr>
          <p:cNvCxnSpPr>
            <a:cxnSpLocks/>
          </p:cNvCxnSpPr>
          <p:nvPr userDrawn="1"/>
        </p:nvCxnSpPr>
        <p:spPr>
          <a:xfrm>
            <a:off x="3043301" y="3208870"/>
            <a:ext cx="0" cy="27432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707847E-010F-4BE3-B738-ECBA669A2634}"/>
              </a:ext>
            </a:extLst>
          </p:cNvPr>
          <p:cNvCxnSpPr>
            <a:cxnSpLocks/>
          </p:cNvCxnSpPr>
          <p:nvPr userDrawn="1"/>
        </p:nvCxnSpPr>
        <p:spPr>
          <a:xfrm>
            <a:off x="6095365" y="3208870"/>
            <a:ext cx="0" cy="27432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B4192BD-AC1C-40F7-82A6-5F179AFED3C6}"/>
              </a:ext>
            </a:extLst>
          </p:cNvPr>
          <p:cNvCxnSpPr>
            <a:cxnSpLocks/>
          </p:cNvCxnSpPr>
          <p:nvPr userDrawn="1"/>
        </p:nvCxnSpPr>
        <p:spPr>
          <a:xfrm>
            <a:off x="9148064" y="3208870"/>
            <a:ext cx="0" cy="27432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450313B-4954-4B52-A004-697EBA8F63C0}"/>
              </a:ext>
            </a:extLst>
          </p:cNvPr>
          <p:cNvCxnSpPr>
            <a:cxnSpLocks/>
          </p:cNvCxnSpPr>
          <p:nvPr userDrawn="1"/>
        </p:nvCxnSpPr>
        <p:spPr>
          <a:xfrm>
            <a:off x="0" y="3202305"/>
            <a:ext cx="121932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076BCEF-CD05-4B98-AB47-9A229AB73667}"/>
              </a:ext>
            </a:extLst>
          </p:cNvPr>
          <p:cNvCxnSpPr>
            <a:cxnSpLocks/>
          </p:cNvCxnSpPr>
          <p:nvPr userDrawn="1"/>
        </p:nvCxnSpPr>
        <p:spPr>
          <a:xfrm>
            <a:off x="0" y="5958635"/>
            <a:ext cx="121932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20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able Chart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2696C-4B86-4CA0-A733-55338D7B1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0040"/>
            <a:ext cx="10406063" cy="1263423"/>
          </a:xfrm>
        </p:spPr>
        <p:txBody>
          <a:bodyPr wrap="square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6243987-D9E3-40C9-94D4-B3CCFE71A4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Sunday, February 7, 20XX</a:t>
            </a:r>
            <a:endParaRPr lang="en-US">
              <a:latin typeface="+mn-lt"/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BF37532-63DB-40A9-90C9-9B3BB694D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>
              <a:latin typeface="+mn-lt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007CCEE-A736-4DEE-982A-45CDF794F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noFill/>
                </a:ln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B26C1-D742-4B12-B5E3-153A24D0A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2060575"/>
            <a:ext cx="10406063" cy="4356100"/>
          </a:xfrm>
        </p:spPr>
        <p:txBody>
          <a:bodyPr lIns="0" tIns="0" rIns="0" bIns="0">
            <a:noAutofit/>
          </a:bodyPr>
          <a:lstStyle>
            <a:lvl1pPr marL="36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1pPr>
            <a:lvl2pPr marL="72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2pPr>
            <a:lvl3pPr marL="108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3pPr>
            <a:lvl4pPr marL="144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4pPr>
            <a:lvl5pPr marL="180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386491-6F13-4235-A32F-9F6D67F13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1772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2" pos="7401">
          <p15:clr>
            <a:srgbClr val="F26B43"/>
          </p15:clr>
        </p15:guide>
        <p15:guide id="14" orient="horz" pos="278">
          <p15:clr>
            <a:srgbClr val="F26B43"/>
          </p15:clr>
        </p15:guide>
        <p15:guide id="15" orient="horz" pos="4042">
          <p15:clr>
            <a:srgbClr val="F26B43"/>
          </p15:clr>
        </p15:guide>
        <p15:guide id="16" orient="horz" pos="1003">
          <p15:clr>
            <a:srgbClr val="5ACBF0"/>
          </p15:clr>
        </p15:guide>
        <p15:guide id="17" orient="horz" pos="1298">
          <p15:clr>
            <a:srgbClr val="5ACBF0"/>
          </p15:clr>
        </p15:guide>
        <p15:guide id="18" orient="horz" pos="2024">
          <p15:clr>
            <a:srgbClr val="5ACBF0"/>
          </p15:clr>
        </p15:guide>
        <p15:guide id="19" orient="horz" pos="2296">
          <p15:clr>
            <a:srgbClr val="5ACBF0"/>
          </p15:clr>
        </p15:guide>
        <p15:guide id="20" orient="horz" pos="3022">
          <p15:clr>
            <a:srgbClr val="5ACBF0"/>
          </p15:clr>
        </p15:guide>
        <p15:guide id="21" orient="horz" pos="3317">
          <p15:clr>
            <a:srgbClr val="5ACBF0"/>
          </p15:clr>
        </p15:guide>
        <p15:guide id="22" pos="846">
          <p15:clr>
            <a:srgbClr val="F26B43"/>
          </p15:clr>
        </p15:guide>
        <p15:guide id="23" pos="1708">
          <p15:clr>
            <a:srgbClr val="5ACBF0"/>
          </p15:clr>
        </p15:guide>
        <p15:guide id="24" pos="2003">
          <p15:clr>
            <a:srgbClr val="5ACBF0"/>
          </p15:clr>
        </p15:guide>
        <p15:guide id="25" pos="2842">
          <p15:clr>
            <a:srgbClr val="5ACBF0"/>
          </p15:clr>
        </p15:guide>
        <p15:guide id="26" pos="3137">
          <p15:clr>
            <a:srgbClr val="5ACBF0"/>
          </p15:clr>
        </p15:guide>
        <p15:guide id="28" pos="3976">
          <p15:clr>
            <a:srgbClr val="5ACBF0"/>
          </p15:clr>
        </p15:guide>
        <p15:guide id="29" pos="5110">
          <p15:clr>
            <a:srgbClr val="5ACBF0"/>
          </p15:clr>
        </p15:guide>
        <p15:guide id="30" pos="5405">
          <p15:clr>
            <a:srgbClr val="5ACBF0"/>
          </p15:clr>
        </p15:guide>
        <p15:guide id="31" pos="6267">
          <p15:clr>
            <a:srgbClr val="5ACBF0"/>
          </p15:clr>
        </p15:guide>
        <p15:guide id="32" pos="6539">
          <p15:clr>
            <a:srgbClr val="5ACBF0"/>
          </p15:clr>
        </p15:guide>
        <p15:guide id="33" pos="574">
          <p15:clr>
            <a:srgbClr val="F26B43"/>
          </p15:clr>
        </p15:guide>
        <p15:guide id="34" pos="427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450242-4754-4408-A5DC-4D4430462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91440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914400 w 12192000"/>
              <a:gd name="connsiteY3" fmla="*/ 6858000 h 6858000"/>
              <a:gd name="connsiteX4" fmla="*/ 0 w 12192000"/>
              <a:gd name="connsiteY4" fmla="*/ 0 h 6858000"/>
              <a:gd name="connsiteX5" fmla="*/ 877824 w 12192000"/>
              <a:gd name="connsiteY5" fmla="*/ 0 h 6858000"/>
              <a:gd name="connsiteX6" fmla="*/ 877824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91440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914400" y="6858000"/>
                </a:lnTo>
                <a:close/>
                <a:moveTo>
                  <a:pt x="0" y="0"/>
                </a:moveTo>
                <a:lnTo>
                  <a:pt x="877824" y="0"/>
                </a:lnTo>
                <a:lnTo>
                  <a:pt x="87782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37762E-A215-4366-9C05-333C5863FB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899996" cy="6858000"/>
          </a:xfrm>
          <a:prstGeom prst="rect">
            <a:avLst/>
          </a:prstGeom>
          <a:solidFill>
            <a:schemeClr val="tx1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C87FF0FA-B9C8-45F9-9BE1-0FE9DAB2F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0000" y="162560"/>
            <a:ext cx="2869360" cy="4749973"/>
          </a:xfrm>
          <a:noFill/>
        </p:spPr>
        <p:txBody>
          <a:bodyPr tIns="320040" anchor="ctr">
            <a:normAutofit/>
          </a:bodyPr>
          <a:lstStyle>
            <a:lvl1pPr marL="457200">
              <a:lnSpc>
                <a:spcPct val="100000"/>
              </a:lnSpc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chemeClr val="bg2"/>
                </a:solidFill>
              </a:rPr>
              <a:t>Click to edit Master title style</a:t>
            </a:r>
          </a:p>
        </p:txBody>
      </p:sp>
      <p:sp>
        <p:nvSpPr>
          <p:cNvPr id="13" name="Subtitle 7">
            <a:extLst>
              <a:ext uri="{FF2B5EF4-FFF2-40B4-BE49-F238E27FC236}">
                <a16:creationId xmlns:a16="http://schemas.microsoft.com/office/drawing/2014/main" id="{A21E13D9-32A0-414B-8811-425CE64DB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999" y="4912534"/>
            <a:ext cx="3611662" cy="1945466"/>
          </a:xfrm>
          <a:noFill/>
        </p:spPr>
        <p:txBody>
          <a:bodyPr tIns="365760">
            <a:normAutofit/>
          </a:bodyPr>
          <a:lstStyle>
            <a:lvl1pPr marL="457200">
              <a:defRPr sz="2000">
                <a:solidFill>
                  <a:schemeClr val="bg2">
                    <a:alpha val="56000"/>
                  </a:schemeClr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2000">
                <a:solidFill>
                  <a:schemeClr val="bg2">
                    <a:alpha val="56000"/>
                  </a:schemeClr>
                </a:solidFill>
              </a:rPr>
              <a:t>Click to edit Master subtitle style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09A0147-2421-4881-958A-681569CD7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bg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14BF4BE-E699-4D5B-AD90-3918DA32E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bg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849F009-8335-40E3-B8F6-E0C944D9F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solidFill>
                  <a:schemeClr val="bg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1AA0935-460F-4638-9E37-D59F2DEC0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65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2FFBA-B7FA-43C2-A543-187E29A62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B4886C6-7F2A-4A13-85F1-EFDA370C5B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Sunday, February 7, 20XX</a:t>
            </a:r>
            <a:endParaRPr lang="en-US">
              <a:latin typeface="+mn-lt"/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69FAAFC2-F91B-4189-A9FA-0696BF84D6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>
              <a:latin typeface="+mn-lt"/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5B673D0-3765-46AD-B094-DDF79E463D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noFill/>
                </a:ln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EA31187-FB8B-4DDF-A5A9-69AB1359F0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A19D35D3-D14B-4B07-BDBD-91A5AC3A088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344168" y="1920240"/>
            <a:ext cx="2286000" cy="2743200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DABBBB8-A467-4BC1-B67B-84F2CE43AE3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4168" y="4776723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987AC28-444C-4196-9E47-A4EF896A23C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344168" y="5231994"/>
            <a:ext cx="2286000" cy="741904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5" name="Picture Placeholder 23">
            <a:extLst>
              <a:ext uri="{FF2B5EF4-FFF2-40B4-BE49-F238E27FC236}">
                <a16:creationId xmlns:a16="http://schemas.microsoft.com/office/drawing/2014/main" id="{6294C3D0-06EC-44FE-B004-772B2B4AD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050792" y="1920240"/>
            <a:ext cx="2286000" cy="2743200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B90A362-5B2F-42A1-9C37-B7A2C1DB52C6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050792" y="4776722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0B5E1E4-F9B1-48B7-99FD-CF1FB5D1CE58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050792" y="5231994"/>
            <a:ext cx="2286000" cy="741904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6" name="Picture Placeholder 23">
            <a:extLst>
              <a:ext uri="{FF2B5EF4-FFF2-40B4-BE49-F238E27FC236}">
                <a16:creationId xmlns:a16="http://schemas.microsoft.com/office/drawing/2014/main" id="{52B3635E-2CD2-4789-B716-0726983B98D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766560" y="1920240"/>
            <a:ext cx="2286000" cy="2743200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381C480-45F8-4827-9037-7539C3EB8AE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766560" y="4776722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5C234DF-E3C1-404B-AB97-2C7A46E4B5B1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6766560" y="5231994"/>
            <a:ext cx="2286000" cy="741904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7" name="Picture Placeholder 23">
            <a:extLst>
              <a:ext uri="{FF2B5EF4-FFF2-40B4-BE49-F238E27FC236}">
                <a16:creationId xmlns:a16="http://schemas.microsoft.com/office/drawing/2014/main" id="{9F5C4372-9497-41A1-B420-2B0107C0AF7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73184" y="1920240"/>
            <a:ext cx="2286000" cy="2743200"/>
          </a:xfr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8F45840-878E-43B2-A803-74771B0806E8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9473184" y="4776722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2CB5A8C9-D514-49FE-8865-6B145CE41444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9473184" y="5231994"/>
            <a:ext cx="2286000" cy="741904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95336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able Chart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2696C-4B86-4CA0-A733-55338D7B1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0040"/>
            <a:ext cx="10406063" cy="1263423"/>
          </a:xfrm>
        </p:spPr>
        <p:txBody>
          <a:bodyPr wrap="square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6243987-D9E3-40C9-94D4-B3CCFE71A4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Sunday, February 7, 20XX</a:t>
            </a:r>
            <a:endParaRPr lang="en-US">
              <a:latin typeface="+mn-lt"/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BF37532-63DB-40A9-90C9-9B3BB694D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>
              <a:latin typeface="+mn-lt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007CCEE-A736-4DEE-982A-45CDF794F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noFill/>
                </a:ln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B26C1-D742-4B12-B5E3-153A24D0A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1333" y="1825625"/>
            <a:ext cx="10515600" cy="4351338"/>
          </a:xfrm>
        </p:spPr>
        <p:txBody>
          <a:bodyPr lIns="0" tIns="0" rIns="0" bIns="0">
            <a:noAutofit/>
          </a:bodyPr>
          <a:lstStyle>
            <a:lvl1pPr marL="36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1pPr>
            <a:lvl2pPr marL="72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2pPr>
            <a:lvl3pPr marL="108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3pPr>
            <a:lvl4pPr marL="144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4pPr>
            <a:lvl5pPr marL="180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386491-6F13-4235-A32F-9F6D67F13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006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2" pos="7401">
          <p15:clr>
            <a:srgbClr val="F26B43"/>
          </p15:clr>
        </p15:guide>
        <p15:guide id="14" orient="horz" pos="278">
          <p15:clr>
            <a:srgbClr val="F26B43"/>
          </p15:clr>
        </p15:guide>
        <p15:guide id="15" orient="horz" pos="4042">
          <p15:clr>
            <a:srgbClr val="F26B43"/>
          </p15:clr>
        </p15:guide>
        <p15:guide id="16" orient="horz" pos="1003">
          <p15:clr>
            <a:srgbClr val="5ACBF0"/>
          </p15:clr>
        </p15:guide>
        <p15:guide id="17" orient="horz" pos="1298">
          <p15:clr>
            <a:srgbClr val="5ACBF0"/>
          </p15:clr>
        </p15:guide>
        <p15:guide id="18" orient="horz" pos="2024">
          <p15:clr>
            <a:srgbClr val="5ACBF0"/>
          </p15:clr>
        </p15:guide>
        <p15:guide id="19" orient="horz" pos="2296">
          <p15:clr>
            <a:srgbClr val="5ACBF0"/>
          </p15:clr>
        </p15:guide>
        <p15:guide id="20" orient="horz" pos="3022">
          <p15:clr>
            <a:srgbClr val="5ACBF0"/>
          </p15:clr>
        </p15:guide>
        <p15:guide id="21" orient="horz" pos="3317">
          <p15:clr>
            <a:srgbClr val="5ACBF0"/>
          </p15:clr>
        </p15:guide>
        <p15:guide id="22" pos="846">
          <p15:clr>
            <a:srgbClr val="F26B43"/>
          </p15:clr>
        </p15:guide>
        <p15:guide id="23" pos="1708">
          <p15:clr>
            <a:srgbClr val="5ACBF0"/>
          </p15:clr>
        </p15:guide>
        <p15:guide id="24" pos="2003">
          <p15:clr>
            <a:srgbClr val="5ACBF0"/>
          </p15:clr>
        </p15:guide>
        <p15:guide id="25" pos="2842">
          <p15:clr>
            <a:srgbClr val="5ACBF0"/>
          </p15:clr>
        </p15:guide>
        <p15:guide id="26" pos="3137">
          <p15:clr>
            <a:srgbClr val="5ACBF0"/>
          </p15:clr>
        </p15:guide>
        <p15:guide id="28" pos="3976">
          <p15:clr>
            <a:srgbClr val="5ACBF0"/>
          </p15:clr>
        </p15:guide>
        <p15:guide id="29" pos="5110">
          <p15:clr>
            <a:srgbClr val="5ACBF0"/>
          </p15:clr>
        </p15:guide>
        <p15:guide id="30" pos="5405">
          <p15:clr>
            <a:srgbClr val="5ACBF0"/>
          </p15:clr>
        </p15:guide>
        <p15:guide id="31" pos="6267">
          <p15:clr>
            <a:srgbClr val="5ACBF0"/>
          </p15:clr>
        </p15:guide>
        <p15:guide id="32" pos="6539">
          <p15:clr>
            <a:srgbClr val="5ACBF0"/>
          </p15:clr>
        </p15:guide>
        <p15:guide id="33" pos="574">
          <p15:clr>
            <a:srgbClr val="F26B43"/>
          </p15:clr>
        </p15:guide>
        <p15:guide id="34" pos="4271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ntent 2 column (comparison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782FF-2A32-49DE-8CD8-110B86565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99" y="320040"/>
            <a:ext cx="11269775" cy="1363091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8169D-3731-4C94-88AE-B0A6F9E0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797" y="1790700"/>
            <a:ext cx="5437187" cy="615950"/>
          </a:xfrm>
        </p:spPr>
        <p:txBody>
          <a:bodyPr anchor="b">
            <a:normAutofit/>
          </a:bodyPr>
          <a:lstStyle>
            <a:lvl1pPr marL="0" indent="0">
              <a:buNone/>
              <a:defRPr sz="2400" b="1" cap="all" spc="200" baseline="0">
                <a:solidFill>
                  <a:schemeClr val="accent1">
                    <a:alpha val="77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F9D0F-6C05-441B-9D94-466C79598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797" y="2505075"/>
            <a:ext cx="5437187" cy="3011476"/>
          </a:xfrm>
        </p:spPr>
        <p:txBody>
          <a:bodyPr/>
          <a:lstStyle>
            <a:lvl1pPr marL="283464" indent="-283464">
              <a:buFont typeface="Arial" panose="020B0604020202020204" pitchFamily="34" charset="0"/>
              <a:buChar char="•"/>
              <a:defRPr/>
            </a:lvl1pPr>
            <a:lvl2pPr marL="283464" indent="-283464">
              <a:buFont typeface="Arial" panose="020B0604020202020204" pitchFamily="34" charset="0"/>
              <a:buChar char="•"/>
              <a:defRPr/>
            </a:lvl2pPr>
            <a:lvl3pPr marL="283464" indent="-283464">
              <a:buFont typeface="Arial" panose="020B0604020202020204" pitchFamily="34" charset="0"/>
              <a:buChar char="•"/>
              <a:defRPr/>
            </a:lvl3pPr>
            <a:lvl4pPr marL="283464" indent="-283464">
              <a:buFont typeface="Arial" panose="020B0604020202020204" pitchFamily="34" charset="0"/>
              <a:buChar char="•"/>
              <a:defRPr/>
            </a:lvl4pPr>
            <a:lvl5pPr marL="283464" indent="-28346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90129-65EC-4BFC-B51F-3F2174644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1786" y="1790700"/>
            <a:ext cx="5437187" cy="615950"/>
          </a:xfrm>
        </p:spPr>
        <p:txBody>
          <a:bodyPr anchor="b">
            <a:normAutofit/>
          </a:bodyPr>
          <a:lstStyle>
            <a:lvl1pPr marL="0" indent="0">
              <a:buNone/>
              <a:defRPr sz="2400" b="1" cap="all" spc="200" baseline="0">
                <a:solidFill>
                  <a:schemeClr val="accent1">
                    <a:alpha val="77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1AAB39-390C-4C6E-90BC-E2A254865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1786" y="2505075"/>
            <a:ext cx="5437187" cy="3011476"/>
          </a:xfrm>
        </p:spPr>
        <p:txBody>
          <a:bodyPr/>
          <a:lstStyle>
            <a:lvl1pPr marL="283464" indent="-283464">
              <a:buFont typeface="Arial" panose="020B0604020202020204" pitchFamily="34" charset="0"/>
              <a:buChar char="•"/>
              <a:defRPr/>
            </a:lvl1pPr>
            <a:lvl2pPr marL="283464" indent="-283464">
              <a:buFont typeface="Arial" panose="020B0604020202020204" pitchFamily="34" charset="0"/>
              <a:buChar char="•"/>
              <a:defRPr/>
            </a:lvl2pPr>
            <a:lvl3pPr marL="283464" indent="-283464">
              <a:buFont typeface="Arial" panose="020B0604020202020204" pitchFamily="34" charset="0"/>
              <a:buChar char="•"/>
              <a:defRPr/>
            </a:lvl3pPr>
            <a:lvl4pPr marL="283464" indent="-283464">
              <a:buFont typeface="Arial" panose="020B0604020202020204" pitchFamily="34" charset="0"/>
              <a:buChar char="•"/>
              <a:defRPr/>
            </a:lvl4pPr>
            <a:lvl5pPr marL="283464" indent="-28346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13E94383-11E6-486C-8325-BE8B447AA7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Sunday, February 7, 20XX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6F62069A-7C14-42BA-A1F2-AE00A6BC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30E56EE-505D-4420-971C-982EA4EF0564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A02FFF2-554C-4459-9BBD-7D0ADE8D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199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noFill/>
                </a:ln>
                <a:solidFill>
                  <a:schemeClr val="tx2"/>
                </a:solidFill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6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6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086052-6759-46BD-9531-D65FD955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800" y="327600"/>
            <a:ext cx="10407600" cy="1141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3C3A5-7533-48B0-9C15-F01656766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2800" y="2059200"/>
            <a:ext cx="10407600" cy="435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135256E-21FA-473A-8EAF-34CE9AD372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Sunday, February 7, 20XX</a:t>
            </a:r>
            <a:endParaRPr lang="en-US">
              <a:latin typeface="+mn-lt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8A99857-D06D-4AFF-8777-07EF0A15F6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>
              <a:latin typeface="+mn-lt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172703B-0DDF-46CE-AC34-623357994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189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5" r:id="rId2"/>
    <p:sldLayoutId id="2147483664" r:id="rId3"/>
    <p:sldLayoutId id="2147483671" r:id="rId4"/>
    <p:sldLayoutId id="2147483650" r:id="rId5"/>
    <p:sldLayoutId id="2147483676" r:id="rId6"/>
    <p:sldLayoutId id="2147483654" r:id="rId7"/>
    <p:sldLayoutId id="2147483677" r:id="rId8"/>
    <p:sldLayoutId id="2147483653" r:id="rId9"/>
    <p:sldLayoutId id="2147483667" r:id="rId10"/>
    <p:sldLayoutId id="2147483674" r:id="rId11"/>
    <p:sldLayoutId id="2147483655" r:id="rId12"/>
    <p:sldLayoutId id="2147483662" r:id="rId13"/>
    <p:sldLayoutId id="2147483668" r:id="rId14"/>
    <p:sldLayoutId id="2147483649" r:id="rId15"/>
    <p:sldLayoutId id="2147483651" r:id="rId16"/>
    <p:sldLayoutId id="2147483652" r:id="rId17"/>
    <p:sldLayoutId id="2147483656" r:id="rId18"/>
    <p:sldLayoutId id="2147483657" r:id="rId19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2"/>
          </a:solidFill>
          <a:latin typeface="+mj-lt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None/>
        <a:defRPr sz="20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1pPr>
      <a:lvl2pPr marL="360000" indent="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None/>
        <a:defRPr sz="20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2pPr>
      <a:lvl3pPr marL="855000" indent="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None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3pPr>
      <a:lvl4pPr marL="1312200" indent="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None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4pPr>
      <a:lvl5pPr marL="1769400" indent="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None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sp.org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dca.ga.gov/node/2945" TargetMode="External"/><Relationship Id="rId4" Type="http://schemas.openxmlformats.org/officeDocument/2006/relationships/hyperlink" Target="https://www.georgialegalaid.org/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5506D940-CD1A-46A6-8495-AD6F6CF8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8" name="Rectangle 97">
            <a:extLst>
              <a:ext uri="{FF2B5EF4-FFF2-40B4-BE49-F238E27FC236}">
                <a16:creationId xmlns:a16="http://schemas.microsoft.com/office/drawing/2014/main" id="{209B6F68-8CB3-45E2-A93F-B3EF2702C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613A7816-7DCB-41F4-BC7A-CB944B73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184D94-F8EF-435F-9A63-D9B409F552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4344" y="324000"/>
            <a:ext cx="11487130" cy="1017442"/>
          </a:xfrm>
        </p:spPr>
        <p:txBody>
          <a:bodyPr vert="horz" wrap="square" lIns="0" tIns="0" rIns="0" bIns="0" rtlCol="0" anchor="t" anchorCtr="0">
            <a:noAutofit/>
          </a:bodyPr>
          <a:lstStyle/>
          <a:p>
            <a:pPr algn="ctr"/>
            <a:r>
              <a:rPr lang="en-US" sz="4000" b="1" dirty="0">
                <a:ea typeface="Microsoft Sans Serif"/>
                <a:cs typeface="Microsoft Sans Serif"/>
              </a:rPr>
              <a:t>Tenant's Rights + Landlord Obligations</a:t>
            </a:r>
            <a:endParaRPr lang="en-US" sz="4000" b="1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21C6A78-1B96-4433-9AED-9C2FCA20A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35371" y="1926770"/>
            <a:ext cx="7613717" cy="3589789"/>
          </a:xfrm>
        </p:spPr>
        <p:txBody>
          <a:bodyPr vert="horz" wrap="square" lIns="0" tIns="0" rIns="0" bIns="0" rtlCol="0" anchor="t">
            <a:normAutofit/>
          </a:bodyPr>
          <a:lstStyle/>
          <a:p>
            <a:pPr marL="0">
              <a:lnSpc>
                <a:spcPct val="104000"/>
              </a:lnSpc>
            </a:pPr>
            <a:endParaRPr lang="en-US" sz="3600" b="1" i="1" dirty="0">
              <a:latin typeface="+mj-lt"/>
            </a:endParaRPr>
          </a:p>
          <a:p>
            <a:pPr marL="0">
              <a:lnSpc>
                <a:spcPct val="104000"/>
              </a:lnSpc>
            </a:pPr>
            <a:endParaRPr lang="en-US" sz="2400" b="1" i="1" dirty="0">
              <a:latin typeface="+mj-lt"/>
            </a:endParaRPr>
          </a:p>
          <a:p>
            <a:pPr marL="0">
              <a:lnSpc>
                <a:spcPct val="104000"/>
              </a:lnSpc>
            </a:pPr>
            <a:endParaRPr lang="en-US" sz="2400" b="1" i="1" dirty="0">
              <a:latin typeface="+mj-lt"/>
            </a:endParaRPr>
          </a:p>
          <a:p>
            <a:pPr marL="0">
              <a:lnSpc>
                <a:spcPct val="104000"/>
              </a:lnSpc>
            </a:pPr>
            <a:r>
              <a:rPr lang="en-US" sz="2400" b="1" i="1" dirty="0">
                <a:latin typeface="+mj-lt"/>
              </a:rPr>
              <a:t>Chad McCranie, </a:t>
            </a:r>
          </a:p>
          <a:p>
            <a:pPr marL="0">
              <a:lnSpc>
                <a:spcPct val="104000"/>
              </a:lnSpc>
            </a:pPr>
            <a:r>
              <a:rPr lang="en-US" sz="2400" b="1" i="1" dirty="0">
                <a:latin typeface="+mj-lt"/>
              </a:rPr>
              <a:t>Georgia Legal Services Program</a:t>
            </a:r>
          </a:p>
          <a:p>
            <a:pPr marL="0">
              <a:lnSpc>
                <a:spcPct val="104000"/>
              </a:lnSpc>
            </a:pPr>
            <a:endParaRPr lang="en-US" sz="2400" b="1" i="1" dirty="0">
              <a:latin typeface="+mj-lt"/>
            </a:endParaRPr>
          </a:p>
          <a:p>
            <a:pPr marL="0">
              <a:lnSpc>
                <a:spcPct val="104000"/>
              </a:lnSpc>
            </a:pPr>
            <a:r>
              <a:rPr lang="en-US" sz="2400" b="1" i="1" dirty="0">
                <a:latin typeface="+mj-lt"/>
                <a:ea typeface="Microsoft Sans Serif"/>
                <a:cs typeface="Microsoft Sans Serif"/>
              </a:rPr>
              <a:t>February 18, 2025</a:t>
            </a:r>
            <a:endParaRPr lang="en-US" sz="2400" b="1" i="1" dirty="0">
              <a:solidFill>
                <a:srgbClr val="F8EFE3">
                  <a:alpha val="56000"/>
                </a:srgbClr>
              </a:solidFill>
              <a:latin typeface="+mj-lt"/>
              <a:ea typeface="Microsoft Sans Serif"/>
              <a:cs typeface="Microsoft Sans Serif"/>
            </a:endParaRPr>
          </a:p>
          <a:p>
            <a:pPr marL="0">
              <a:lnSpc>
                <a:spcPct val="104000"/>
              </a:lnSpc>
            </a:pPr>
            <a:endParaRPr lang="en-US" sz="3200" b="1" i="1" dirty="0">
              <a:latin typeface="+mj-lt"/>
            </a:endParaRPr>
          </a:p>
          <a:p>
            <a:pPr marL="0">
              <a:lnSpc>
                <a:spcPct val="104000"/>
              </a:lnSpc>
            </a:pPr>
            <a:endParaRPr lang="en-US" sz="4400" b="1" dirty="0">
              <a:latin typeface="+mj-lt"/>
            </a:endParaRPr>
          </a:p>
        </p:txBody>
      </p:sp>
      <p:pic>
        <p:nvPicPr>
          <p:cNvPr id="8" name="Picture Placeholder 7" descr="A picture containing text, envelope, businesscard  Description automatically generated">
            <a:extLst>
              <a:ext uri="{FF2B5EF4-FFF2-40B4-BE49-F238E27FC236}">
                <a16:creationId xmlns:a16="http://schemas.microsoft.com/office/drawing/2014/main" id="{72531124-4D8B-487E-BE9B-5A2ED8A0CA6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6310" b="6310"/>
          <a:stretch>
            <a:fillRect/>
          </a:stretch>
        </p:blipFill>
        <p:spPr>
          <a:xfrm>
            <a:off x="234885" y="3429000"/>
            <a:ext cx="3457574" cy="1949180"/>
          </a:xfrm>
          <a:custGeom>
            <a:avLst/>
            <a:gdLst/>
            <a:ahLst/>
            <a:cxnLst/>
            <a:rect l="l" t="t" r="r" b="b"/>
            <a:pathLst>
              <a:path w="3457574" h="5075238">
                <a:moveTo>
                  <a:pt x="0" y="0"/>
                </a:moveTo>
                <a:lnTo>
                  <a:pt x="3457574" y="0"/>
                </a:lnTo>
                <a:lnTo>
                  <a:pt x="3457574" y="5075238"/>
                </a:lnTo>
                <a:lnTo>
                  <a:pt x="0" y="5075238"/>
                </a:lnTo>
                <a:close/>
              </a:path>
            </a:pathLst>
          </a:custGeom>
        </p:spPr>
      </p:pic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CF3C8EB-1217-4C14-80B7-0EFF5607E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8B62100-9570-4E23-BD81-2E6600E3E583}"/>
              </a:ext>
            </a:extLst>
          </p:cNvPr>
          <p:cNvCxnSpPr>
            <a:cxnSpLocks/>
          </p:cNvCxnSpPr>
          <p:nvPr/>
        </p:nvCxnSpPr>
        <p:spPr>
          <a:xfrm flipV="1">
            <a:off x="4022271" y="1645920"/>
            <a:ext cx="0" cy="431208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403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969" y="532311"/>
            <a:ext cx="10312174" cy="1100546"/>
          </a:xfrm>
        </p:spPr>
        <p:txBody>
          <a:bodyPr>
            <a:noAutofit/>
          </a:bodyPr>
          <a:lstStyle/>
          <a:p>
            <a:r>
              <a:rPr lang="en-US" sz="6000" b="1" dirty="0"/>
              <a:t>The Eviction Process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853" y="1429090"/>
            <a:ext cx="8651010" cy="478381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800" b="0" strike="noStrike" spc="-1" dirty="0">
              <a:latin typeface="Arial"/>
            </a:endParaRPr>
          </a:p>
          <a:p>
            <a:pPr marL="228600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Landlord should make a demand for possession </a:t>
            </a:r>
            <a:r>
              <a:rPr lang="en-US" sz="2400" b="0" i="1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before</a:t>
            </a: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 filing anything in court</a:t>
            </a:r>
          </a:p>
          <a:p>
            <a:pPr marL="588600" lvl="1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Nonpayment = </a:t>
            </a:r>
            <a:r>
              <a:rPr lang="en-US" sz="2400" spc="-1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3-day written </a:t>
            </a:r>
            <a:r>
              <a:rPr lang="en-US" sz="24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demand to pay or </a:t>
            </a:r>
            <a:r>
              <a:rPr lang="en-US" sz="2400" spc="-1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vacate </a:t>
            </a:r>
          </a:p>
          <a:p>
            <a:pPr marL="361440" lvl="1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en-US" sz="2400" b="0" strike="noStrike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228600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Landlord will file a “dispossessory,” usually in Magistrate Court</a:t>
            </a:r>
          </a:p>
          <a:p>
            <a:pPr marL="1440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en-US" sz="24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28600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Sheriff will serve court papers on tenant</a:t>
            </a:r>
            <a:endParaRPr lang="en-US" sz="24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85800" lvl="3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Handed in person</a:t>
            </a:r>
            <a:endParaRPr lang="en-US" sz="2400" b="0" strike="noStrike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818640" lvl="4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  <a:tabLst>
                <a:tab pos="0" algn="l"/>
              </a:tabLst>
            </a:pPr>
            <a:r>
              <a:rPr lang="en-US" sz="2400" spc="-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</a:t>
            </a:r>
            <a:endParaRPr lang="en-US" sz="24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85800" lvl="3" indent="-2271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“Tack and mail”</a:t>
            </a:r>
            <a:endParaRPr lang="en-US" sz="24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Graphic 2" descr="Scales of justice with solid fill">
            <a:extLst>
              <a:ext uri="{FF2B5EF4-FFF2-40B4-BE49-F238E27FC236}">
                <a16:creationId xmlns:a16="http://schemas.microsoft.com/office/drawing/2014/main" id="{7470E58F-EBE3-4EE9-B973-AEF93CA37210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9140640" y="-147536"/>
            <a:ext cx="3051360" cy="246024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342813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4031" y="213714"/>
            <a:ext cx="6234980" cy="1090155"/>
          </a:xfrm>
        </p:spPr>
        <p:txBody>
          <a:bodyPr>
            <a:noAutofit/>
          </a:bodyPr>
          <a:lstStyle/>
          <a:p>
            <a:r>
              <a:rPr lang="en-US" sz="6000" b="1"/>
              <a:t>Tenant’s Answer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208" y="1630333"/>
            <a:ext cx="10406063" cy="4210389"/>
          </a:xfrm>
        </p:spPr>
        <p:txBody>
          <a:bodyPr vert="horz" lIns="0" tIns="0" rIns="0" bIns="0" rtlCol="0" anchor="t">
            <a:noAutofit/>
          </a:bodyPr>
          <a:lstStyle/>
          <a:p>
            <a:pPr marL="70485" indent="-359410">
              <a:lnSpc>
                <a:spcPct val="90000"/>
              </a:lnSpc>
              <a:spcBef>
                <a:spcPts val="360"/>
              </a:spcBef>
            </a:pPr>
            <a:endParaRPr lang="en-US" sz="18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20065" indent="-454660">
              <a:lnSpc>
                <a:spcPct val="90000"/>
              </a:lnSpc>
              <a:spcBef>
                <a:spcPts val="115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US" sz="3000" b="0" strike="noStrike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Answer must be filed within 7 days of being served</a:t>
            </a:r>
            <a:endParaRPr lang="en-US" sz="3000" b="0" strike="noStrike" spc="-1" dirty="0">
              <a:solidFill>
                <a:srgbClr val="592F34">
                  <a:alpha val="77000"/>
                </a:srgbClr>
              </a:solidFill>
              <a:latin typeface="Segoe UI"/>
              <a:cs typeface="Segoe UI"/>
            </a:endParaRPr>
          </a:p>
          <a:p>
            <a:pPr marL="977265" lvl="1" indent="-454660">
              <a:lnSpc>
                <a:spcPct val="90000"/>
              </a:lnSpc>
              <a:spcBef>
                <a:spcPts val="115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US" sz="2400" b="0" u="sng" strike="noStrike" spc="-1" dirty="0">
                <a:solidFill>
                  <a:srgbClr val="000000"/>
                </a:solidFill>
                <a:uFillTx/>
                <a:latin typeface="Segoe UI"/>
                <a:ea typeface="DejaVu Sans"/>
                <a:cs typeface="Segoe UI"/>
              </a:rPr>
              <a:t>Calendar</a:t>
            </a:r>
            <a:r>
              <a:rPr lang="en-US" sz="2400" b="0" strike="noStrike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 days, not work days</a:t>
            </a:r>
            <a:r>
              <a:rPr lang="en-US" sz="24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 </a:t>
            </a:r>
            <a:endParaRPr lang="en-US" sz="2400" spc="-1" dirty="0">
              <a:solidFill>
                <a:srgbClr val="592F34">
                  <a:alpha val="77000"/>
                </a:srgbClr>
              </a:solidFill>
              <a:latin typeface="Segoe UI"/>
              <a:cs typeface="Segoe UI"/>
            </a:endParaRPr>
          </a:p>
          <a:p>
            <a:pPr marL="977265" lvl="1" indent="-454660">
              <a:lnSpc>
                <a:spcPct val="90000"/>
              </a:lnSpc>
              <a:spcBef>
                <a:spcPts val="115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US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weekend</a:t>
            </a:r>
            <a:r>
              <a:rPr lang="en-US" b="0" strike="noStrike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 days </a:t>
            </a:r>
            <a:r>
              <a:rPr lang="en-US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+ holidays </a:t>
            </a:r>
            <a:r>
              <a:rPr lang="en-US" b="0" strike="noStrike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count</a:t>
            </a:r>
            <a:r>
              <a:rPr lang="en-US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, except when deadline falls on a holiday</a:t>
            </a:r>
            <a:endParaRPr lang="en-US" b="0" strike="noStrike" spc="-1" dirty="0">
              <a:solidFill>
                <a:srgbClr val="592F34">
                  <a:alpha val="77000"/>
                </a:srgbClr>
              </a:solidFill>
              <a:latin typeface="Segoe UI"/>
              <a:cs typeface="Segoe UI"/>
            </a:endParaRPr>
          </a:p>
          <a:p>
            <a:pPr marL="520065" indent="-454660">
              <a:lnSpc>
                <a:spcPct val="90000"/>
              </a:lnSpc>
              <a:spcBef>
                <a:spcPts val="115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US" sz="3000" b="0" strike="noStrike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File at courthouse (some courts allow e-filing of answer)</a:t>
            </a:r>
            <a:r>
              <a:rPr lang="en-US" sz="30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 </a:t>
            </a:r>
            <a:endParaRPr lang="en-US" sz="30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20065" indent="-454660">
              <a:lnSpc>
                <a:spcPct val="90000"/>
              </a:lnSpc>
              <a:spcBef>
                <a:spcPts val="115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US" sz="3000" b="0" strike="noStrike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Most courts have forms tenant can use to admit or deny each reason in the landlord’s complaint.</a:t>
            </a:r>
            <a:r>
              <a:rPr lang="en-US" sz="30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 </a:t>
            </a:r>
            <a:endParaRPr lang="en-US" sz="30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20065" indent="-454660">
              <a:lnSpc>
                <a:spcPct val="90000"/>
              </a:lnSpc>
              <a:spcBef>
                <a:spcPts val="1151"/>
              </a:spcBef>
              <a:buClr>
                <a:srgbClr val="000000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en-US" sz="30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If tenant does not raise a defense in the answer, that defense might not be considered at the court hearing. </a:t>
            </a:r>
          </a:p>
          <a:p>
            <a:pPr marL="880110" lvl="1" indent="-454660">
              <a:lnSpc>
                <a:spcPct val="90000"/>
              </a:lnSpc>
              <a:spcBef>
                <a:spcPts val="1151"/>
              </a:spcBef>
              <a:buClr>
                <a:srgbClr val="000000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en-US" sz="2400" spc="-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Such as the LL’s failure to make repairs or retaliation</a:t>
            </a:r>
            <a:endParaRPr lang="en-US" sz="24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59410" indent="-359410"/>
            <a:endParaRPr lang="en-US" dirty="0">
              <a:solidFill>
                <a:srgbClr val="592F34">
                  <a:alpha val="77000"/>
                </a:srgb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88B793-5960-4884-9197-86A18CE69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2724" y="-4823"/>
            <a:ext cx="2397578" cy="205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035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969" y="532311"/>
            <a:ext cx="10312174" cy="1100546"/>
          </a:xfrm>
        </p:spPr>
        <p:txBody>
          <a:bodyPr>
            <a:noAutofit/>
          </a:bodyPr>
          <a:lstStyle/>
          <a:p>
            <a:r>
              <a:rPr lang="en-US" sz="6000" b="1">
                <a:solidFill>
                  <a:schemeClr val="tx1"/>
                </a:solidFill>
              </a:rPr>
              <a:t>What Happens Next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7632" y="840549"/>
            <a:ext cx="7294789" cy="4783818"/>
          </a:xfrm>
        </p:spPr>
        <p:txBody>
          <a:bodyPr vert="horz" lIns="0" tIns="0" rIns="0" bIns="0" rtlCol="0" anchor="t">
            <a:noAutofit/>
          </a:bodyPr>
          <a:lstStyle/>
          <a:p>
            <a:pPr marL="359410" indent="-359410">
              <a:lnSpc>
                <a:spcPct val="90000"/>
              </a:lnSpc>
              <a:spcBef>
                <a:spcPts val="1001"/>
              </a:spcBef>
            </a:pPr>
            <a:endParaRPr lang="en-US" sz="800" b="0" strike="noStrike" spc="-1" dirty="0">
              <a:solidFill>
                <a:srgbClr val="592F34">
                  <a:alpha val="77000"/>
                </a:srgbClr>
              </a:solidFill>
              <a:latin typeface="Arial"/>
            </a:endParaRPr>
          </a:p>
          <a:p>
            <a:pPr marL="359410" indent="-359410">
              <a:lnSpc>
                <a:spcPct val="90000"/>
              </a:lnSpc>
              <a:spcBef>
                <a:spcPts val="1001"/>
              </a:spcBef>
            </a:pPr>
            <a:endParaRPr lang="en-US" sz="800" b="0" strike="noStrike" spc="-1" dirty="0">
              <a:solidFill>
                <a:srgbClr val="592F34">
                  <a:alpha val="77000"/>
                </a:srgbClr>
              </a:solidFill>
              <a:latin typeface="Arial"/>
            </a:endParaRPr>
          </a:p>
          <a:p>
            <a:pPr marL="359410" indent="-359410">
              <a:lnSpc>
                <a:spcPct val="90000"/>
              </a:lnSpc>
              <a:spcBef>
                <a:spcPts val="1001"/>
              </a:spcBef>
            </a:pPr>
            <a:endParaRPr lang="en-US" sz="1100" b="0" strike="noStrike" spc="-1" dirty="0">
              <a:solidFill>
                <a:srgbClr val="592F34">
                  <a:alpha val="77000"/>
                </a:srgbClr>
              </a:solidFill>
              <a:latin typeface="Arial"/>
            </a:endParaRPr>
          </a:p>
          <a:p>
            <a:pPr marL="0" indent="0">
              <a:lnSpc>
                <a:spcPct val="90000"/>
              </a:lnSpc>
              <a:spcBef>
                <a:spcPts val="1001"/>
              </a:spcBef>
              <a:buNone/>
            </a:pPr>
            <a:r>
              <a:rPr lang="en-US" sz="3000" b="0" strike="noStrike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No answer filed or answer is late</a:t>
            </a:r>
            <a:r>
              <a:rPr lang="en-US" sz="30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:</a:t>
            </a:r>
            <a:endParaRPr lang="en-US" sz="3000" b="0" strike="noStrike" spc="-1" dirty="0">
              <a:latin typeface="Segoe UI"/>
              <a:cs typeface="Segoe UI"/>
            </a:endParaRPr>
          </a:p>
          <a:p>
            <a:pPr marL="685800" lvl="2" indent="-22669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Default judgment - LL will get a writ of possession</a:t>
            </a:r>
            <a:endParaRPr lang="en-US" sz="22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85800" lvl="2" indent="-22669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Writ of possession allows Sheriff to evict tenant</a:t>
            </a:r>
            <a:endParaRPr lang="en-US" sz="22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85800" lvl="2" indent="-22669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Money judgment possible if</a:t>
            </a:r>
          </a:p>
          <a:p>
            <a:pPr marL="1161415" lvl="3" indent="-3429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sz="22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money was asked for in dispossessory</a:t>
            </a:r>
          </a:p>
          <a:p>
            <a:pPr marL="1161415" lvl="3" indent="-3429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sz="2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tenant was personally served or</a:t>
            </a:r>
          </a:p>
          <a:p>
            <a:pPr marL="1161415" lvl="3" indent="-3429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ourier New" panose="02070309020205020404" pitchFamily="49" charset="0"/>
              <a:buChar char="o"/>
            </a:pPr>
            <a:r>
              <a:rPr lang="en-US" sz="22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tenant </a:t>
            </a:r>
            <a:r>
              <a:rPr lang="en-US" sz="2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answered tack and mail service</a:t>
            </a:r>
          </a:p>
          <a:p>
            <a:pPr marL="818515" lvl="3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en-US" sz="22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lnSpc>
                <a:spcPct val="90000"/>
              </a:lnSpc>
              <a:spcBef>
                <a:spcPts val="1001"/>
              </a:spcBef>
              <a:buNone/>
            </a:pPr>
            <a:r>
              <a:rPr lang="en-US" sz="30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If timely answer is filed - </a:t>
            </a:r>
            <a:endParaRPr lang="en-US" sz="30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85800" lvl="2" indent="-22669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Court will pro</a:t>
            </a:r>
            <a:r>
              <a:rPr lang="en-US" sz="22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bably </a:t>
            </a:r>
            <a:r>
              <a:rPr lang="en-US" sz="2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be scheduled within 7 days </a:t>
            </a:r>
            <a:endParaRPr lang="en-US" sz="22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685800" lvl="2" indent="-226695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Very unlikely court date will be continued </a:t>
            </a:r>
            <a:endParaRPr lang="en-US" sz="22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59410" indent="-359410"/>
            <a:endParaRPr lang="en-US" dirty="0">
              <a:solidFill>
                <a:srgbClr val="592F34">
                  <a:alpha val="77000"/>
                </a:srgbClr>
              </a:solidFill>
            </a:endParaRPr>
          </a:p>
        </p:txBody>
      </p:sp>
      <p:pic>
        <p:nvPicPr>
          <p:cNvPr id="10" name="Graphic 2" descr="Judge female with solid fill">
            <a:extLst>
              <a:ext uri="{FF2B5EF4-FFF2-40B4-BE49-F238E27FC236}">
                <a16:creationId xmlns:a16="http://schemas.microsoft.com/office/drawing/2014/main" id="{83193959-62E4-4531-A7EC-C29A52CE4FDD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522421" y="2466668"/>
            <a:ext cx="3656160" cy="265752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617321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7605" y="338295"/>
            <a:ext cx="10312174" cy="1100546"/>
          </a:xfrm>
        </p:spPr>
        <p:txBody>
          <a:bodyPr>
            <a:noAutofit/>
          </a:bodyPr>
          <a:lstStyle/>
          <a:p>
            <a:r>
              <a:rPr lang="en-US" sz="6000" b="1" dirty="0"/>
              <a:t>At the Hearing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691" y="1082584"/>
            <a:ext cx="8839200" cy="478381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800" b="0" strike="noStrike" spc="-1" dirty="0">
              <a:latin typeface="Arial"/>
            </a:endParaRPr>
          </a:p>
          <a:p>
            <a:pPr marL="520560" indent="-4550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en-US" sz="2500" b="0" strike="noStrike" spc="-1" dirty="0">
                <a:solidFill>
                  <a:srgbClr val="000000"/>
                </a:solidFill>
                <a:ea typeface="DejaVu Sans"/>
              </a:rPr>
              <a:t>Judge will ask parties to discuss settlement before hearing starts</a:t>
            </a:r>
          </a:p>
          <a:p>
            <a:pPr marL="65520" indent="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None/>
              <a:tabLst>
                <a:tab pos="0" algn="l"/>
              </a:tabLst>
            </a:pPr>
            <a:endParaRPr lang="en-US" sz="2500" b="0" strike="noStrike" spc="-1" dirty="0"/>
          </a:p>
          <a:p>
            <a:pPr marL="520560" indent="-4550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en-US" sz="2500" b="0" strike="noStrike" spc="-1" dirty="0">
                <a:solidFill>
                  <a:srgbClr val="000000"/>
                </a:solidFill>
                <a:ea typeface="DejaVu Sans"/>
              </a:rPr>
              <a:t>Tenant must have evidence or witnesses at the hearing (letters from witnesses not allowed)</a:t>
            </a:r>
          </a:p>
          <a:p>
            <a:pPr marL="65520" indent="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None/>
              <a:tabLst>
                <a:tab pos="0" algn="l"/>
              </a:tabLst>
            </a:pPr>
            <a:endParaRPr lang="en-US" sz="2500" b="0" strike="noStrike" spc="-1" dirty="0"/>
          </a:p>
          <a:p>
            <a:pPr marL="520560" indent="-4550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en-US" sz="2500" b="0" strike="noStrike" spc="-1" dirty="0">
                <a:solidFill>
                  <a:srgbClr val="000000"/>
                </a:solidFill>
                <a:ea typeface="DejaVu Sans"/>
              </a:rPr>
              <a:t>Judge will probably announce decision in court </a:t>
            </a:r>
          </a:p>
          <a:p>
            <a:pPr marL="65520" indent="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None/>
              <a:tabLst>
                <a:tab pos="0" algn="l"/>
              </a:tabLst>
            </a:pPr>
            <a:endParaRPr lang="en-US" sz="2500" b="0" strike="noStrike" spc="-1" dirty="0"/>
          </a:p>
          <a:p>
            <a:pPr marL="520560" indent="-4550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en-US" sz="2500" b="0" strike="noStrike" spc="-1" dirty="0">
                <a:solidFill>
                  <a:srgbClr val="000000"/>
                </a:solidFill>
                <a:ea typeface="DejaVu Sans"/>
              </a:rPr>
              <a:t>If Tenant loses – writ of possession (order for eviction) will be effective 7 days after trial</a:t>
            </a:r>
            <a:endParaRPr lang="en-US" sz="2500" spc="-1" dirty="0"/>
          </a:p>
          <a:p>
            <a:pPr marL="880560" lvl="1" indent="-4550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ea typeface="DejaVu Sans"/>
              </a:rPr>
              <a:t>Tenant may appeal within 7 days but has to pay court judgment (back rent, late fees. etc.) to stay in the property during appeal</a:t>
            </a:r>
            <a:endParaRPr lang="en-US" sz="2400" b="0" strike="noStrike" spc="-1" dirty="0"/>
          </a:p>
          <a:p>
            <a:endParaRPr lang="en-US" dirty="0"/>
          </a:p>
        </p:txBody>
      </p:sp>
      <p:pic>
        <p:nvPicPr>
          <p:cNvPr id="11" name="Graphic 6" descr="Gavel with solid fill">
            <a:extLst>
              <a:ext uri="{FF2B5EF4-FFF2-40B4-BE49-F238E27FC236}">
                <a16:creationId xmlns:a16="http://schemas.microsoft.com/office/drawing/2014/main" id="{2339C434-1B16-42EF-BE13-A3130EDBCDF1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9387549" y="2529791"/>
            <a:ext cx="2702522" cy="2245661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1550461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320040"/>
            <a:ext cx="10312174" cy="1149531"/>
          </a:xfrm>
        </p:spPr>
        <p:txBody>
          <a:bodyPr>
            <a:normAutofit fontScale="90000"/>
          </a:bodyPr>
          <a:lstStyle/>
          <a:p>
            <a:r>
              <a:rPr lang="en-US" sz="6000" b="1" dirty="0"/>
              <a:t>Common Defenses to Eviction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286868"/>
            <a:ext cx="10680099" cy="4783818"/>
          </a:xfrm>
        </p:spPr>
        <p:txBody>
          <a:bodyPr/>
          <a:lstStyle/>
          <a:p>
            <a:pPr marL="457200" indent="-353520">
              <a:lnSpc>
                <a:spcPct val="90000"/>
              </a:lnSpc>
              <a:spcBef>
                <a:spcPts val="360"/>
              </a:spcBef>
              <a:buClr>
                <a:srgbClr val="000000"/>
              </a:buClr>
              <a:buSzPct val="85000"/>
              <a:buFont typeface="Wingdings" charset="2"/>
              <a:buChar char=""/>
            </a:pPr>
            <a:endParaRPr lang="en-US" sz="2800" b="1" strike="noStrike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457200" indent="-3535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85000"/>
              <a:buFont typeface="Wingdings" charset="2"/>
              <a:buChar char=""/>
            </a:pPr>
            <a:r>
              <a:rPr lang="en-US" sz="2500" b="1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Tender defense </a:t>
            </a:r>
            <a:r>
              <a:rPr lang="en-US" sz="25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- payment of rent plus court costs</a:t>
            </a:r>
            <a:r>
              <a:rPr lang="en-US" sz="2500" spc="-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5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within 7 days of service </a:t>
            </a:r>
            <a:endParaRPr lang="en-US" sz="25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35352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"/>
            </a:pPr>
            <a:r>
              <a:rPr lang="en-US" sz="2500" b="1" strike="noStrike" spc="-1" dirty="0">
                <a:solidFill>
                  <a:schemeClr val="tx1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Retaliation for asking for repairs</a:t>
            </a:r>
            <a:r>
              <a:rPr lang="en-US" sz="2500" b="1" spc="-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or reporting to the Office of Inspections &amp; Code Inspection</a:t>
            </a:r>
          </a:p>
          <a:p>
            <a:pPr marL="817200" lvl="1" indent="-35352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"/>
            </a:pPr>
            <a:r>
              <a:rPr lang="en-US" sz="2500" strike="noStrike" spc="-1" dirty="0">
                <a:solidFill>
                  <a:schemeClr val="tx1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(</a:t>
            </a:r>
            <a:r>
              <a:rPr lang="en-US" sz="2500" b="0" strike="noStrike" spc="-20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will not stop eviction for nonpayment of rent)</a:t>
            </a:r>
            <a:endParaRPr lang="en-US" sz="2500" b="0" strike="noStrike" spc="-2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35352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"/>
            </a:pPr>
            <a:r>
              <a:rPr lang="en-US" sz="2500" b="1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Discrimination </a:t>
            </a:r>
            <a:r>
              <a:rPr lang="en-US" sz="250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- </a:t>
            </a:r>
            <a:r>
              <a:rPr lang="en-US" sz="25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b</a:t>
            </a:r>
            <a:r>
              <a:rPr lang="en-US" sz="25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ased on race, sex, disability, religion, familial status. </a:t>
            </a:r>
            <a:endParaRPr lang="en-US" sz="25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35352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"/>
            </a:pPr>
            <a:r>
              <a:rPr lang="en-US" sz="2500" b="1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History of Partial Payments</a:t>
            </a:r>
            <a:endParaRPr lang="en-US" sz="25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35352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"/>
            </a:pPr>
            <a:r>
              <a:rPr lang="en-US" sz="2500" b="1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Termination that is not proper or valid under lease</a:t>
            </a:r>
            <a:endParaRPr lang="en-US" sz="2500" b="1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457200" indent="-35352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Wingdings" charset="2"/>
              <a:buChar char=""/>
            </a:pPr>
            <a:r>
              <a:rPr lang="en-US" sz="2500" b="1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Failure to repair</a:t>
            </a:r>
            <a:r>
              <a:rPr lang="en-US" sz="2500" b="1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 </a:t>
            </a:r>
            <a:r>
              <a:rPr lang="en-US" sz="25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 - will prevent nonpayment eviction </a:t>
            </a:r>
            <a:r>
              <a:rPr lang="en-US" sz="2500" u="sng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only</a:t>
            </a:r>
            <a:r>
              <a:rPr lang="en-US" sz="25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 i</a:t>
            </a:r>
            <a:r>
              <a:rPr lang="en-US" sz="25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f value of damages is greater than the rent owed (diminution of value)</a:t>
            </a:r>
            <a:endParaRPr lang="en-US" sz="25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91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969" y="532311"/>
            <a:ext cx="10312174" cy="1100546"/>
          </a:xfrm>
        </p:spPr>
        <p:txBody>
          <a:bodyPr>
            <a:noAutofit/>
          </a:bodyPr>
          <a:lstStyle/>
          <a:p>
            <a:r>
              <a:rPr lang="en-US" b="1" dirty="0"/>
              <a:t>Non-Defenses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632857"/>
            <a:ext cx="7294789" cy="4783818"/>
          </a:xfrm>
        </p:spPr>
        <p:txBody>
          <a:bodyPr/>
          <a:lstStyle/>
          <a:p>
            <a:pPr marL="572940" indent="-5715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sz="36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U</a:t>
            </a:r>
            <a:r>
              <a:rPr lang="en-US" sz="36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nemployment, other financia</a:t>
            </a:r>
            <a:r>
              <a:rPr lang="en-US" sz="36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l hardship, </a:t>
            </a:r>
            <a:r>
              <a:rPr lang="en-US" sz="36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or illness are NOT legal defenses under Georgia law </a:t>
            </a:r>
          </a:p>
          <a:p>
            <a:pPr marL="361440" lvl="1" indent="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en-US" sz="2400" spc="-1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72940" indent="-5715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US" sz="36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S</a:t>
            </a:r>
            <a:r>
              <a:rPr lang="en-US" sz="36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ecurity deposit does not apply to unpaid rent at an eviction hearing</a:t>
            </a:r>
            <a:endParaRPr lang="en-US" sz="36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710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06D940-CD1A-46A6-8495-AD6F6CF8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1D03458-D49D-4B95-8754-988EC9A3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3A7816-7DCB-41F4-BC7A-CB944B73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47EEA-90A7-4DC7-9636-FB697FEF7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913" y="1061999"/>
            <a:ext cx="11306175" cy="4454563"/>
          </a:xfrm>
        </p:spPr>
        <p:txBody>
          <a:bodyPr vert="horz" lIns="0" tIns="0" rIns="0" bIns="0" rtlCol="0">
            <a:normAutofit/>
          </a:bodyPr>
          <a:lstStyle/>
          <a:p>
            <a:pPr algn="ctr">
              <a:lnSpc>
                <a:spcPct val="104000"/>
              </a:lnSpc>
            </a:pPr>
            <a:r>
              <a:rPr lang="en-US" sz="10000" dirty="0">
                <a:solidFill>
                  <a:schemeClr val="bg2">
                    <a:alpha val="56000"/>
                  </a:schemeClr>
                </a:solidFill>
                <a:latin typeface="+mj-lt"/>
              </a:rPr>
              <a:t>Repairs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F3C8EB-1217-4C14-80B7-0EFF5607E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846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6914" y="441325"/>
            <a:ext cx="10312174" cy="1149531"/>
          </a:xfrm>
        </p:spPr>
        <p:txBody>
          <a:bodyPr>
            <a:noAutofit/>
          </a:bodyPr>
          <a:lstStyle/>
          <a:p>
            <a:r>
              <a:rPr lang="en-US" sz="6000" b="1" dirty="0"/>
              <a:t>Repairs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6889" y="1775790"/>
            <a:ext cx="10406063" cy="4783818"/>
          </a:xfrm>
        </p:spPr>
        <p:txBody>
          <a:bodyPr/>
          <a:lstStyle/>
          <a:p>
            <a:pPr marL="914400" lvl="1" indent="-359640">
              <a:lnSpc>
                <a:spcPct val="90000"/>
              </a:lnSpc>
              <a:spcAft>
                <a:spcPts val="720"/>
              </a:spcAft>
              <a:buClr>
                <a:srgbClr val="000000"/>
              </a:buClr>
              <a:buFont typeface="Wingdings" charset="2"/>
              <a:buChar char=""/>
            </a:pPr>
            <a:r>
              <a:rPr lang="en-US" sz="2800" b="1" strike="noStrike" spc="-1" dirty="0">
                <a:solidFill>
                  <a:srgbClr val="000000"/>
                </a:solidFill>
                <a:ea typeface="DejaVu Sans"/>
              </a:rPr>
              <a:t>Landlord must make </a:t>
            </a:r>
            <a:r>
              <a:rPr lang="en-US" sz="2800" b="1" u="sng" strike="noStrike" spc="-1" dirty="0">
                <a:solidFill>
                  <a:srgbClr val="000000"/>
                </a:solidFill>
                <a:ea typeface="DejaVu Sans"/>
              </a:rPr>
              <a:t>necessary</a:t>
            </a:r>
            <a:r>
              <a:rPr lang="en-US" sz="2800" b="1" strike="noStrike" spc="-1" dirty="0">
                <a:solidFill>
                  <a:srgbClr val="000000"/>
                </a:solidFill>
                <a:ea typeface="DejaVu Sans"/>
              </a:rPr>
              <a:t> repairs within a </a:t>
            </a:r>
            <a:r>
              <a:rPr lang="en-US" sz="2800" b="1" u="sng" strike="noStrike" spc="-1" dirty="0">
                <a:solidFill>
                  <a:srgbClr val="000000"/>
                </a:solidFill>
                <a:uFillTx/>
                <a:ea typeface="DejaVu Sans"/>
              </a:rPr>
              <a:t>reasonable</a:t>
            </a:r>
            <a:r>
              <a:rPr lang="en-US" sz="2800" b="1" strike="noStrike" spc="-1" dirty="0">
                <a:solidFill>
                  <a:srgbClr val="000000"/>
                </a:solidFill>
                <a:ea typeface="DejaVu Sans"/>
              </a:rPr>
              <a:t> time after getting </a:t>
            </a:r>
            <a:r>
              <a:rPr lang="en-US" sz="2800" b="1" u="sng" strike="noStrike" spc="-1" dirty="0">
                <a:solidFill>
                  <a:srgbClr val="000000"/>
                </a:solidFill>
                <a:uFillTx/>
                <a:ea typeface="DejaVu Sans"/>
              </a:rPr>
              <a:t>notice</a:t>
            </a:r>
            <a:r>
              <a:rPr lang="en-US" sz="2800" b="1" strike="noStrike" spc="-1" dirty="0">
                <a:solidFill>
                  <a:srgbClr val="000000"/>
                </a:solidFill>
                <a:ea typeface="DejaVu Sans"/>
              </a:rPr>
              <a:t> of the issue</a:t>
            </a:r>
          </a:p>
          <a:p>
            <a:pPr marL="914400" lvl="1" indent="-359640">
              <a:lnSpc>
                <a:spcPct val="90000"/>
              </a:lnSpc>
              <a:spcAft>
                <a:spcPts val="720"/>
              </a:spcAft>
              <a:buClr>
                <a:srgbClr val="000000"/>
              </a:buClr>
              <a:buFont typeface="Wingdings" charset="2"/>
              <a:buChar char=""/>
            </a:pP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A residential lease </a:t>
            </a:r>
            <a:r>
              <a:rPr lang="en-US" sz="2800" spc="-1" dirty="0">
                <a:solidFill>
                  <a:srgbClr val="000000"/>
                </a:solidFill>
                <a:ea typeface="DejaVu Sans"/>
              </a:rPr>
              <a:t>cannot</a:t>
            </a: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 waive this obligation</a:t>
            </a:r>
            <a:endParaRPr lang="en-US" sz="2800" b="0" strike="noStrike" spc="-1" dirty="0"/>
          </a:p>
          <a:p>
            <a:pPr marL="914400" lvl="1" indent="-3596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Tenants may </a:t>
            </a:r>
            <a:r>
              <a:rPr lang="en-US" sz="2800" spc="-1" dirty="0">
                <a:solidFill>
                  <a:srgbClr val="000000"/>
                </a:solidFill>
                <a:ea typeface="DejaVu Sans"/>
              </a:rPr>
              <a:t>be able to sue</a:t>
            </a: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 a landlord who violates this duty</a:t>
            </a:r>
            <a:endParaRPr lang="en-US" sz="2800" b="0" strike="noStrike" spc="-1" dirty="0"/>
          </a:p>
          <a:p>
            <a:pPr marL="914400" lvl="1" indent="-3596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Landlords may also be subject to fines for violating housing codes</a:t>
            </a:r>
            <a:endParaRPr lang="en-US" sz="2800" b="0" strike="noStrike" spc="-1" dirty="0"/>
          </a:p>
          <a:p>
            <a:pPr marL="914400" lvl="1" indent="-3596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US" sz="2800" strike="noStrike" spc="-1" dirty="0">
                <a:solidFill>
                  <a:srgbClr val="000000"/>
                </a:solidFill>
                <a:ea typeface="DejaVu Sans"/>
              </a:rPr>
              <a:t>This does </a:t>
            </a:r>
            <a:r>
              <a:rPr lang="en-US" sz="2800" strike="noStrike" spc="-1" dirty="0">
                <a:solidFill>
                  <a:srgbClr val="000000"/>
                </a:solidFill>
                <a:uFillTx/>
                <a:ea typeface="DejaVu Sans"/>
              </a:rPr>
              <a:t>not</a:t>
            </a:r>
            <a:r>
              <a:rPr lang="en-US" sz="2800" strike="noStrike" spc="-1" dirty="0">
                <a:solidFill>
                  <a:srgbClr val="000000"/>
                </a:solidFill>
                <a:ea typeface="DejaVu Sans"/>
              </a:rPr>
              <a:t> mean tenants have the automatic right to withhold rent</a:t>
            </a:r>
          </a:p>
          <a:p>
            <a:pPr marL="1274400" lvl="2" indent="-3596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"/>
            </a:pPr>
            <a:r>
              <a:rPr lang="en-US" sz="2400" spc="-1" dirty="0">
                <a:solidFill>
                  <a:srgbClr val="000000"/>
                </a:solidFill>
              </a:rPr>
              <a:t>Landlords don’t have the right to withhold repairs based on nonpayment, either</a:t>
            </a:r>
            <a:endParaRPr lang="en-US" sz="2400" strike="noStrike" spc="-1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9F2590-022A-4767-AC62-6378D2E342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588" y="298392"/>
            <a:ext cx="1659396" cy="162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664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442800"/>
            <a:ext cx="11179705" cy="900000"/>
          </a:xfrm>
        </p:spPr>
        <p:txBody>
          <a:bodyPr>
            <a:noAutofit/>
          </a:bodyPr>
          <a:lstStyle/>
          <a:p>
            <a:r>
              <a:rPr lang="en-US" sz="4000" b="1" dirty="0"/>
              <a:t> Failure to Make Repairs – Possible Remedies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4561" y="1050131"/>
            <a:ext cx="10578623" cy="4757738"/>
          </a:xfrm>
        </p:spPr>
        <p:txBody>
          <a:bodyPr/>
          <a:lstStyle/>
          <a:p>
            <a:pPr marL="0" indent="0">
              <a:lnSpc>
                <a:spcPct val="100000"/>
              </a:lnSpc>
              <a:buClr>
                <a:srgbClr val="000000"/>
              </a:buClr>
              <a:buSzPct val="45000"/>
              <a:buNone/>
            </a:pPr>
            <a:endParaRPr lang="en-US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0" indent="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r>
              <a:rPr lang="en-US" sz="2800" b="1" strike="noStrike" spc="-1" dirty="0">
                <a:solidFill>
                  <a:srgbClr val="000000"/>
                </a:solidFill>
                <a:uFillTx/>
                <a:ea typeface="DejaVu Sans"/>
              </a:rPr>
              <a:t>Repair &amp; Deduct</a:t>
            </a:r>
            <a:r>
              <a:rPr lang="en-US" sz="2800" b="1" strike="noStrike" spc="-1" dirty="0">
                <a:solidFill>
                  <a:srgbClr val="000000"/>
                </a:solidFill>
                <a:ea typeface="DejaVu Sans"/>
              </a:rPr>
              <a:t> </a:t>
            </a: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– tenant can pay for repairs and deduct cost of repairs from rent if landlord fails to make repairs in a reasonable time</a:t>
            </a:r>
            <a:endParaRPr lang="en-US" sz="2800" b="0" strike="noStrike" spc="-1" dirty="0"/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Tenants should give </a:t>
            </a:r>
            <a:r>
              <a:rPr lang="en-US" sz="2800" spc="-1" dirty="0">
                <a:solidFill>
                  <a:srgbClr val="000000"/>
                </a:solidFill>
                <a:ea typeface="DejaVu Sans"/>
              </a:rPr>
              <a:t>written </a:t>
            </a: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notice to landlord both of the issue and of intent to repair &amp; deduct </a:t>
            </a: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800" spc="-1" dirty="0">
                <a:solidFill>
                  <a:srgbClr val="000000"/>
                </a:solidFill>
                <a:ea typeface="DejaVu Sans"/>
              </a:rPr>
              <a:t>Risky – landlord could file eviction for</a:t>
            </a: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r>
              <a:rPr lang="en-US" sz="2800" spc="-1" dirty="0">
                <a:solidFill>
                  <a:srgbClr val="000000"/>
                </a:solidFill>
                <a:ea typeface="DejaVu Sans"/>
              </a:rPr>
              <a:t> 	nonpayment of rent and court will</a:t>
            </a: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r>
              <a:rPr lang="en-US" sz="2800" spc="-1" dirty="0">
                <a:solidFill>
                  <a:srgbClr val="000000"/>
                </a:solidFill>
                <a:ea typeface="DejaVu Sans"/>
              </a:rPr>
              <a:t>	decide if tenant used defense properly</a:t>
            </a: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endParaRPr lang="en-US" sz="2800" spc="-1" dirty="0">
              <a:solidFill>
                <a:srgbClr val="000000"/>
              </a:solidFill>
              <a:ea typeface="DejaVu Sans"/>
            </a:endParaRP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r>
              <a:rPr lang="en-US" sz="2800" b="1" spc="-1" dirty="0">
                <a:solidFill>
                  <a:srgbClr val="000000"/>
                </a:solidFill>
                <a:ea typeface="DejaVu Sans"/>
              </a:rPr>
              <a:t>Repair &amp; Sue</a:t>
            </a:r>
            <a:r>
              <a:rPr lang="en-US" sz="2800" spc="-1" dirty="0">
                <a:solidFill>
                  <a:srgbClr val="000000"/>
                </a:solidFill>
                <a:ea typeface="DejaVu Sans"/>
              </a:rPr>
              <a:t> – sue for cost of repair instead of</a:t>
            </a: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r>
              <a:rPr lang="en-US" sz="2800" spc="-1" dirty="0">
                <a:solidFill>
                  <a:srgbClr val="000000"/>
                </a:solidFill>
                <a:ea typeface="DejaVu Sans"/>
              </a:rPr>
              <a:t>taking it out of rent</a:t>
            </a:r>
            <a:endParaRPr lang="en-US" sz="2800" spc="-1" dirty="0"/>
          </a:p>
          <a:p>
            <a:pPr marL="0" lvl="1" indent="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endParaRPr lang="en-US" sz="2800" b="0" strike="noStrike" spc="-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70BA96-6FAD-4A4B-9D03-B739D98ED4D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800"/>
          <a:stretch/>
        </p:blipFill>
        <p:spPr>
          <a:xfrm>
            <a:off x="9200204" y="4097933"/>
            <a:ext cx="2627541" cy="2524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77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442800"/>
            <a:ext cx="11179705" cy="900000"/>
          </a:xfrm>
        </p:spPr>
        <p:txBody>
          <a:bodyPr>
            <a:noAutofit/>
          </a:bodyPr>
          <a:lstStyle/>
          <a:p>
            <a:r>
              <a:rPr lang="en-US" sz="4000" b="1" dirty="0"/>
              <a:t> Failure to Make Repairs – Possible Remedies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987" y="985837"/>
            <a:ext cx="10578623" cy="4757738"/>
          </a:xfrm>
        </p:spPr>
        <p:txBody>
          <a:bodyPr/>
          <a:lstStyle/>
          <a:p>
            <a:pPr marL="0" indent="0">
              <a:lnSpc>
                <a:spcPct val="100000"/>
              </a:lnSpc>
              <a:buClr>
                <a:srgbClr val="000000"/>
              </a:buClr>
              <a:buSzPct val="45000"/>
              <a:buNone/>
            </a:pPr>
            <a:endParaRPr lang="en-US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457200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3200" b="1" spc="-1" dirty="0">
                <a:solidFill>
                  <a:srgbClr val="000000"/>
                </a:solidFill>
                <a:ea typeface="DejaVu Sans"/>
              </a:rPr>
              <a:t>Sue for diminished value</a:t>
            </a:r>
            <a:r>
              <a:rPr lang="en-US" sz="3200" b="1" strike="noStrike" spc="-1" dirty="0">
                <a:solidFill>
                  <a:srgbClr val="000000"/>
                </a:solidFill>
                <a:ea typeface="DejaVu Sans"/>
              </a:rPr>
              <a:t> </a:t>
            </a:r>
            <a:r>
              <a:rPr lang="en-US" sz="3200" b="0" strike="noStrike" spc="-1" dirty="0">
                <a:solidFill>
                  <a:srgbClr val="000000"/>
                </a:solidFill>
                <a:ea typeface="DejaVu Sans"/>
              </a:rPr>
              <a:t>– claim for money damages against landlord </a:t>
            </a:r>
            <a:r>
              <a:rPr lang="en-US" sz="3200" spc="-1" dirty="0">
                <a:solidFill>
                  <a:srgbClr val="000000"/>
                </a:solidFill>
                <a:ea typeface="DejaVu Sans"/>
              </a:rPr>
              <a:t>because of </a:t>
            </a:r>
            <a:r>
              <a:rPr lang="en-US" sz="3200" b="0" strike="noStrike" spc="-1" dirty="0">
                <a:solidFill>
                  <a:srgbClr val="000000"/>
                </a:solidFill>
                <a:ea typeface="DejaVu Sans"/>
              </a:rPr>
              <a:t>failure to repair</a:t>
            </a:r>
            <a:endParaRPr lang="en-US" sz="3200" b="0" strike="noStrike" spc="-1" dirty="0"/>
          </a:p>
          <a:p>
            <a:pPr marL="817200" lvl="2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800" spc="-1" dirty="0">
                <a:solidFill>
                  <a:srgbClr val="000000"/>
                </a:solidFill>
                <a:ea typeface="DejaVu Sans"/>
              </a:rPr>
              <a:t>Can raise in a </a:t>
            </a: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counterclaim in an eviction case for nonpayment of rent</a:t>
            </a: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endParaRPr lang="en-US" sz="3200" spc="-1" dirty="0">
              <a:solidFill>
                <a:srgbClr val="000000"/>
              </a:solidFill>
              <a:ea typeface="DejaVu Sans"/>
            </a:endParaRP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r>
              <a:rPr lang="en-US" sz="3200" b="1" spc="-1" dirty="0">
                <a:solidFill>
                  <a:srgbClr val="000000"/>
                </a:solidFill>
                <a:ea typeface="DejaVu Sans"/>
              </a:rPr>
              <a:t>In an eviction case for nonpayment,</a:t>
            </a: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r>
              <a:rPr lang="en-US" sz="3200" b="1" strike="noStrike" spc="-1" dirty="0">
                <a:solidFill>
                  <a:srgbClr val="000000"/>
                </a:solidFill>
                <a:ea typeface="DejaVu Sans"/>
              </a:rPr>
              <a:t>tenant must prove MORE damages </a:t>
            </a:r>
          </a:p>
          <a:p>
            <a:pPr marL="457200" lvl="1" indent="-457200">
              <a:lnSpc>
                <a:spcPct val="100000"/>
              </a:lnSpc>
              <a:spcBef>
                <a:spcPts val="289"/>
              </a:spcBef>
              <a:buClr>
                <a:srgbClr val="000000"/>
              </a:buClr>
              <a:buSzPct val="45000"/>
              <a:buNone/>
            </a:pPr>
            <a:r>
              <a:rPr lang="en-US" sz="3200" b="1" strike="noStrike" spc="-1" dirty="0">
                <a:solidFill>
                  <a:srgbClr val="000000"/>
                </a:solidFill>
                <a:ea typeface="DejaVu Sans"/>
              </a:rPr>
              <a:t>than rent owed to prevent eviction</a:t>
            </a:r>
            <a:endParaRPr lang="en-US" sz="3200" b="1" strike="noStrike" spc="-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C4B401-5AB9-4CD3-B224-1CA19E17D0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82" t="14212" r="11915" b="13434"/>
          <a:stretch/>
        </p:blipFill>
        <p:spPr>
          <a:xfrm>
            <a:off x="8366108" y="3364706"/>
            <a:ext cx="3505049" cy="318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464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5506D940-CD1A-46A6-8495-AD6F6CF8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8" name="Rectangle 97">
            <a:extLst>
              <a:ext uri="{FF2B5EF4-FFF2-40B4-BE49-F238E27FC236}">
                <a16:creationId xmlns:a16="http://schemas.microsoft.com/office/drawing/2014/main" id="{209B6F68-8CB3-45E2-A93F-B3EF2702C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613A7816-7DCB-41F4-BC7A-CB944B73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184D94-F8EF-435F-9A63-D9B409F552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4344" y="324000"/>
            <a:ext cx="11487130" cy="1017442"/>
          </a:xfrm>
        </p:spPr>
        <p:txBody>
          <a:bodyPr vert="horz" wrap="square" lIns="0" tIns="0" rIns="0" bIns="0" rtlCol="0" anchor="t" anchorCtr="0">
            <a:normAutofit/>
          </a:bodyPr>
          <a:lstStyle/>
          <a:p>
            <a:pPr algn="ctr"/>
            <a:r>
              <a:rPr lang="en-US" sz="6000" b="1" dirty="0"/>
              <a:t>Topics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E21C6A78-1B96-4433-9AED-9C2FCA20A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35371" y="1926770"/>
            <a:ext cx="7613717" cy="3589789"/>
          </a:xfrm>
        </p:spPr>
        <p:txBody>
          <a:bodyPr vert="horz" wrap="square" lIns="0" tIns="0" rIns="0" bIns="0" rtlCol="0" anchor="t">
            <a:normAutofit/>
          </a:bodyPr>
          <a:lstStyle/>
          <a:p>
            <a:pPr marL="571500" indent="-57150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en-US" sz="4000" b="1" i="1" dirty="0">
                <a:latin typeface="+mj-lt"/>
              </a:rPr>
              <a:t>Basic tenants’ rights</a:t>
            </a:r>
          </a:p>
          <a:p>
            <a:pPr marL="571500" indent="-57150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en-US" sz="4000" b="1" i="1" dirty="0">
                <a:latin typeface="+mj-lt"/>
              </a:rPr>
              <a:t>The eviction process</a:t>
            </a:r>
          </a:p>
          <a:p>
            <a:pPr marL="571500" indent="-57150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en-US" sz="4000" b="1" i="1" dirty="0">
                <a:latin typeface="+mj-lt"/>
              </a:rPr>
              <a:t>Repair issues</a:t>
            </a:r>
          </a:p>
          <a:p>
            <a:pPr marL="571500" indent="-57150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en-US" sz="4000" b="1" i="1" dirty="0">
                <a:latin typeface="+mj-lt"/>
                <a:ea typeface="Microsoft Sans Serif"/>
                <a:cs typeface="Microsoft Sans Serif"/>
              </a:rPr>
              <a:t>Retaliation</a:t>
            </a:r>
            <a:endParaRPr lang="en-US" sz="4000" b="1" i="1" dirty="0">
              <a:solidFill>
                <a:srgbClr val="F8EFE3">
                  <a:alpha val="56000"/>
                </a:srgbClr>
              </a:solidFill>
              <a:latin typeface="+mj-lt"/>
            </a:endParaRPr>
          </a:p>
          <a:p>
            <a:pPr marL="571500" indent="-57150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en-US" sz="4000" b="1" i="1" dirty="0">
                <a:latin typeface="+mj-lt"/>
              </a:rPr>
              <a:t>Resources </a:t>
            </a:r>
          </a:p>
          <a:p>
            <a:pPr marL="0">
              <a:lnSpc>
                <a:spcPct val="104000"/>
              </a:lnSpc>
            </a:pPr>
            <a:endParaRPr lang="en-US" sz="3200" b="1" i="1" dirty="0">
              <a:latin typeface="+mj-lt"/>
            </a:endParaRPr>
          </a:p>
          <a:p>
            <a:pPr marL="0">
              <a:lnSpc>
                <a:spcPct val="104000"/>
              </a:lnSpc>
            </a:pPr>
            <a:endParaRPr lang="en-US" sz="4400" b="1" dirty="0">
              <a:latin typeface="+mj-lt"/>
            </a:endParaRPr>
          </a:p>
        </p:txBody>
      </p:sp>
      <p:pic>
        <p:nvPicPr>
          <p:cNvPr id="8" name="Picture Placeholder 7" descr="A picture containing text, envelope, businesscard  Description automatically generated">
            <a:extLst>
              <a:ext uri="{FF2B5EF4-FFF2-40B4-BE49-F238E27FC236}">
                <a16:creationId xmlns:a16="http://schemas.microsoft.com/office/drawing/2014/main" id="{72531124-4D8B-487E-BE9B-5A2ED8A0CA6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6310" b="6310"/>
          <a:stretch>
            <a:fillRect/>
          </a:stretch>
        </p:blipFill>
        <p:spPr>
          <a:xfrm>
            <a:off x="234885" y="3429000"/>
            <a:ext cx="3457574" cy="1949180"/>
          </a:xfrm>
          <a:custGeom>
            <a:avLst/>
            <a:gdLst/>
            <a:ahLst/>
            <a:cxnLst/>
            <a:rect l="l" t="t" r="r" b="b"/>
            <a:pathLst>
              <a:path w="3457574" h="5075238">
                <a:moveTo>
                  <a:pt x="0" y="0"/>
                </a:moveTo>
                <a:lnTo>
                  <a:pt x="3457574" y="0"/>
                </a:lnTo>
                <a:lnTo>
                  <a:pt x="3457574" y="5075238"/>
                </a:lnTo>
                <a:lnTo>
                  <a:pt x="0" y="5075238"/>
                </a:lnTo>
                <a:close/>
              </a:path>
            </a:pathLst>
          </a:custGeom>
        </p:spPr>
      </p:pic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CF3C8EB-1217-4C14-80B7-0EFF5607E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8B62100-9570-4E23-BD81-2E6600E3E583}"/>
              </a:ext>
            </a:extLst>
          </p:cNvPr>
          <p:cNvCxnSpPr>
            <a:cxnSpLocks/>
          </p:cNvCxnSpPr>
          <p:nvPr/>
        </p:nvCxnSpPr>
        <p:spPr>
          <a:xfrm flipV="1">
            <a:off x="4022271" y="1645920"/>
            <a:ext cx="0" cy="431208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204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06D940-CD1A-46A6-8495-AD6F6CF8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1D03458-D49D-4B95-8754-988EC9A3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3A7816-7DCB-41F4-BC7A-CB944B73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47EEA-90A7-4DC7-9636-FB697FEF7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913" y="1061999"/>
            <a:ext cx="11306175" cy="4454563"/>
          </a:xfrm>
        </p:spPr>
        <p:txBody>
          <a:bodyPr vert="horz" lIns="0" tIns="0" rIns="0" bIns="0" rtlCol="0">
            <a:normAutofit/>
          </a:bodyPr>
          <a:lstStyle/>
          <a:p>
            <a:pPr algn="ctr">
              <a:lnSpc>
                <a:spcPct val="104000"/>
              </a:lnSpc>
            </a:pPr>
            <a:r>
              <a:rPr lang="en-US" sz="12800" dirty="0">
                <a:solidFill>
                  <a:schemeClr val="bg2">
                    <a:alpha val="56000"/>
                  </a:schemeClr>
                </a:solidFill>
                <a:latin typeface="+mj-lt"/>
              </a:rPr>
              <a:t>Retaliation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F3C8EB-1217-4C14-80B7-0EFF5607E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1788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541" y="498947"/>
            <a:ext cx="10578623" cy="900000"/>
          </a:xfrm>
        </p:spPr>
        <p:txBody>
          <a:bodyPr>
            <a:noAutofit/>
          </a:bodyPr>
          <a:lstStyle/>
          <a:p>
            <a:r>
              <a:rPr lang="en-US" sz="6000" b="1" dirty="0"/>
              <a:t>Retaliation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541" y="2072991"/>
            <a:ext cx="10578623" cy="2712018"/>
          </a:xfrm>
        </p:spPr>
        <p:txBody>
          <a:bodyPr/>
          <a:lstStyle/>
          <a:p>
            <a:pPr marL="0" indent="0">
              <a:lnSpc>
                <a:spcPct val="100000"/>
              </a:lnSpc>
              <a:buClr>
                <a:srgbClr val="000000"/>
              </a:buClr>
              <a:buSzPct val="45000"/>
              <a:buNone/>
            </a:pPr>
            <a:endParaRPr lang="en-US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0" indent="0">
              <a:lnSpc>
                <a:spcPct val="100000"/>
              </a:lnSpc>
              <a:buClr>
                <a:srgbClr val="000000"/>
              </a:buClr>
              <a:buSzPct val="45000"/>
              <a:buNone/>
            </a:pPr>
            <a:r>
              <a:rPr lang="en-US" sz="2400" b="1" spc="-1" dirty="0">
                <a:solidFill>
                  <a:schemeClr val="tx1">
                    <a:alpha val="77000"/>
                  </a:schemeClr>
                </a:solidFill>
                <a:ea typeface="Noto Sans CJK SC"/>
              </a:rPr>
              <a:t>G</a:t>
            </a:r>
            <a:r>
              <a:rPr lang="en-US" sz="2400" b="1" strike="noStrike" spc="-1" dirty="0">
                <a:solidFill>
                  <a:schemeClr val="tx1">
                    <a:alpha val="77000"/>
                  </a:schemeClr>
                </a:solidFill>
                <a:ea typeface="Noto Sans CJK SC"/>
              </a:rPr>
              <a:t>A law (</a:t>
            </a:r>
            <a:r>
              <a:rPr lang="en-US" sz="2400" b="1" spc="-1" dirty="0">
                <a:solidFill>
                  <a:schemeClr val="tx1">
                    <a:alpha val="77000"/>
                  </a:schemeClr>
                </a:solidFill>
                <a:ea typeface="Noto Sans CJK SC"/>
              </a:rPr>
              <a:t>O.C.G.A. </a:t>
            </a:r>
            <a:r>
              <a:rPr lang="en-US" sz="2400" b="1" spc="-1" dirty="0">
                <a:solidFill>
                  <a:schemeClr val="tx1">
                    <a:alpha val="77000"/>
                  </a:schemeClr>
                </a:solidFill>
                <a:latin typeface="Abadi" panose="020B0604020104020204" pitchFamily="34" charset="0"/>
                <a:ea typeface="Noto Sans CJK SC"/>
              </a:rPr>
              <a:t>§</a:t>
            </a:r>
            <a:r>
              <a:rPr lang="en-US" sz="2400" b="1" spc="-1" dirty="0">
                <a:solidFill>
                  <a:schemeClr val="tx1">
                    <a:alpha val="77000"/>
                  </a:schemeClr>
                </a:solidFill>
                <a:ea typeface="Noto Sans CJK SC"/>
              </a:rPr>
              <a:t>44-7-24) </a:t>
            </a:r>
            <a:r>
              <a:rPr lang="en-US" sz="2400" b="1" strike="noStrike" spc="-1" dirty="0">
                <a:solidFill>
                  <a:schemeClr val="tx1">
                    <a:alpha val="77000"/>
                  </a:schemeClr>
                </a:solidFill>
                <a:ea typeface="Noto Sans CJK SC"/>
              </a:rPr>
              <a:t>protects tenants against</a:t>
            </a:r>
          </a:p>
          <a:p>
            <a:pPr marL="0" indent="0">
              <a:lnSpc>
                <a:spcPct val="100000"/>
              </a:lnSpc>
              <a:buClr>
                <a:srgbClr val="000000"/>
              </a:buClr>
              <a:buSzPct val="45000"/>
              <a:buNone/>
            </a:pPr>
            <a:r>
              <a:rPr lang="en-US" sz="2400" b="1" strike="noStrike" spc="-1" dirty="0">
                <a:solidFill>
                  <a:schemeClr val="tx1">
                    <a:alpha val="77000"/>
                  </a:schemeClr>
                </a:solidFill>
                <a:ea typeface="Noto Sans CJK SC"/>
              </a:rPr>
              <a:t>retaliation from a landlord when tenant requests</a:t>
            </a:r>
          </a:p>
          <a:p>
            <a:pPr marL="0" indent="0">
              <a:lnSpc>
                <a:spcPct val="100000"/>
              </a:lnSpc>
              <a:buClr>
                <a:srgbClr val="000000"/>
              </a:buClr>
              <a:buSzPct val="45000"/>
              <a:buNone/>
            </a:pPr>
            <a:r>
              <a:rPr lang="en-US" sz="2400" b="1" strike="noStrike" spc="-1" dirty="0">
                <a:solidFill>
                  <a:schemeClr val="tx1">
                    <a:alpha val="77000"/>
                  </a:schemeClr>
                </a:solidFill>
                <a:ea typeface="Noto Sans CJK SC"/>
              </a:rPr>
              <a:t>repairs or calls Code Enforcement:</a:t>
            </a:r>
          </a:p>
          <a:p>
            <a:pPr marL="0" indent="0">
              <a:lnSpc>
                <a:spcPct val="100000"/>
              </a:lnSpc>
              <a:buClr>
                <a:srgbClr val="000000"/>
              </a:buClr>
              <a:buSzPct val="45000"/>
              <a:buNone/>
            </a:pPr>
            <a:endParaRPr lang="en-US" sz="2400" b="1" strike="noStrike" spc="-1" dirty="0">
              <a:solidFill>
                <a:schemeClr val="tx1">
                  <a:alpha val="77000"/>
                </a:schemeClr>
              </a:solidFill>
            </a:endParaRP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400" spc="-1" dirty="0">
                <a:solidFill>
                  <a:schemeClr val="tx1">
                    <a:alpha val="77000"/>
                  </a:schemeClr>
                </a:solidFill>
              </a:rPr>
              <a:t>Court can order landlord to pay tenant 1 month rent plus $500 as a penalty</a:t>
            </a: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endParaRPr lang="en-US" sz="2400" b="0" strike="noStrike" spc="-1" dirty="0">
              <a:solidFill>
                <a:schemeClr val="tx1">
                  <a:alpha val="77000"/>
                </a:schemeClr>
              </a:solidFill>
              <a:ea typeface="Noto Sans CJK SC"/>
            </a:endParaRP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400" b="0" strike="noStrike" spc="-1" dirty="0">
                <a:solidFill>
                  <a:schemeClr val="tx1">
                    <a:alpha val="77000"/>
                  </a:schemeClr>
                </a:solidFill>
                <a:ea typeface="Noto Sans CJK SC"/>
              </a:rPr>
              <a:t>Successful claim also acts as a defense to an eviction</a:t>
            </a:r>
          </a:p>
          <a:p>
            <a:pPr marL="559260" lvl="1" indent="-34290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endParaRPr lang="en-US" sz="2400" b="0" strike="noStrike" spc="-1" dirty="0">
              <a:solidFill>
                <a:schemeClr val="tx1">
                  <a:alpha val="77000"/>
                </a:schemeClr>
              </a:solidFill>
              <a:ea typeface="Noto Sans CJK SC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E10A99-3970-484D-B38E-BF0B3D3E99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7500"/>
          <a:stretch/>
        </p:blipFill>
        <p:spPr>
          <a:xfrm>
            <a:off x="8773544" y="716982"/>
            <a:ext cx="2829465" cy="2712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432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92039-6783-A6A3-CDF4-B9CE21103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0459" y="136399"/>
            <a:ext cx="2891079" cy="8345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Retaliation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9D896-0CF5-7703-4F1C-BE0F41B3C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752" y="970899"/>
            <a:ext cx="10271464" cy="1336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2">
                    <a:lumMod val="10000"/>
                    <a:alpha val="77000"/>
                  </a:schemeClr>
                </a:solidFill>
              </a:rPr>
              <a:t>If the landlord does certain things </a:t>
            </a:r>
            <a:r>
              <a:rPr lang="en-US" b="1" u="sng" dirty="0">
                <a:solidFill>
                  <a:schemeClr val="bg2">
                    <a:lumMod val="10000"/>
                    <a:alpha val="77000"/>
                  </a:schemeClr>
                </a:solidFill>
              </a:rPr>
              <a:t>within 3 months </a:t>
            </a:r>
            <a:r>
              <a:rPr lang="en-US" b="1" dirty="0">
                <a:solidFill>
                  <a:schemeClr val="bg2">
                    <a:lumMod val="10000"/>
                    <a:alpha val="77000"/>
                  </a:schemeClr>
                </a:solidFill>
              </a:rPr>
              <a:t>of the tenant taking certain actions relating to repairs or health/safety, then the tenant may have a claim</a:t>
            </a:r>
          </a:p>
          <a:p>
            <a:pPr marL="0" indent="0" algn="ctr">
              <a:buNone/>
            </a:pPr>
            <a:r>
              <a:rPr lang="en-US" sz="1800" dirty="0">
                <a:solidFill>
                  <a:schemeClr val="bg2">
                    <a:lumMod val="10000"/>
                    <a:alpha val="77000"/>
                  </a:schemeClr>
                </a:solidFill>
              </a:rPr>
              <a:t>The burden shifts to the landlord to show a legitimate reason or other defense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E174E9-71E8-1E99-E907-38FAE0BA1C7F}"/>
              </a:ext>
            </a:extLst>
          </p:cNvPr>
          <p:cNvSpPr txBox="1"/>
          <p:nvPr/>
        </p:nvSpPr>
        <p:spPr>
          <a:xfrm>
            <a:off x="2319866" y="2375794"/>
            <a:ext cx="755226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Triggering Actions</a:t>
            </a:r>
          </a:p>
          <a:p>
            <a:pPr algn="ctr"/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F2FE11F-0262-3423-DD38-B6DB29FD6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705663"/>
              </p:ext>
            </p:extLst>
          </p:nvPr>
        </p:nvGraphicFramePr>
        <p:xfrm>
          <a:off x="1904999" y="2911152"/>
          <a:ext cx="8382000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3238424941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271194105"/>
                    </a:ext>
                  </a:extLst>
                </a:gridCol>
              </a:tblGrid>
              <a:tr h="3810450">
                <a:tc>
                  <a:txBody>
                    <a:bodyPr/>
                    <a:lstStyle/>
                    <a:p>
                      <a:pPr algn="ctr"/>
                      <a:r>
                        <a:rPr lang="en-US" sz="1700" b="1" u="sng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By Tenant: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Gives LL notice to repair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Good faith complaint to gov’t entity for housing code violation (LL’s fault)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Establishes, attempts to establish, or participates in tenant organization to address habitability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Otherwise attempts to exercise right under lease or law (that is related to life, health, safety, or habitability)</a:t>
                      </a:r>
                    </a:p>
                    <a:p>
                      <a:endParaRPr lang="en-US" sz="17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u="sng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By Landlord</a:t>
                      </a:r>
                      <a:r>
                        <a:rPr lang="en-US" sz="17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Files a dispossessory (with exceptions)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Deprives tenant of use of premises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Decreases services to tenant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Increases rent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Terminates lease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Materially interferes with tenant’s rights under the lease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004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8007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499" y="182846"/>
            <a:ext cx="10578623" cy="900000"/>
          </a:xfrm>
        </p:spPr>
        <p:txBody>
          <a:bodyPr>
            <a:noAutofit/>
          </a:bodyPr>
          <a:lstStyle/>
          <a:p>
            <a:r>
              <a:rPr lang="en-US" b="1" dirty="0"/>
              <a:t>Retaliation – Landlord’s Defenses</a:t>
            </a:r>
            <a:endParaRPr lang="en-US" sz="60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337" y="822891"/>
            <a:ext cx="10130201" cy="4783818"/>
          </a:xfrm>
        </p:spPr>
        <p:txBody>
          <a:bodyPr/>
          <a:lstStyle/>
          <a:p>
            <a:pPr marL="0" indent="0">
              <a:lnSpc>
                <a:spcPct val="100000"/>
              </a:lnSpc>
              <a:buClr>
                <a:srgbClr val="000000"/>
              </a:buClr>
              <a:buSzPct val="45000"/>
              <a:buNone/>
            </a:pPr>
            <a:endParaRPr lang="en-US" b="1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60" indent="0">
              <a:lnSpc>
                <a:spcPct val="100000"/>
              </a:lnSpc>
              <a:spcBef>
                <a:spcPts val="431"/>
              </a:spcBef>
              <a:buClr>
                <a:srgbClr val="000000"/>
              </a:buClr>
              <a:buSzPct val="45000"/>
              <a:buNone/>
            </a:pPr>
            <a:r>
              <a:rPr lang="en-US" sz="2800" b="1" spc="-1" dirty="0">
                <a:solidFill>
                  <a:schemeClr val="tx1">
                    <a:alpha val="77000"/>
                  </a:schemeClr>
                </a:solidFill>
              </a:rPr>
              <a:t>Possible </a:t>
            </a:r>
            <a:r>
              <a:rPr lang="en-US" sz="2800" b="1" strike="noStrike" spc="-1" dirty="0">
                <a:solidFill>
                  <a:schemeClr val="tx1">
                    <a:alpha val="77000"/>
                  </a:schemeClr>
                </a:solidFill>
              </a:rPr>
              <a:t>Defenses for the Landlord:</a:t>
            </a:r>
            <a:endParaRPr lang="en-US" sz="2800" b="0" strike="noStrike" spc="-1" dirty="0">
              <a:solidFill>
                <a:schemeClr val="tx1">
                  <a:alpha val="77000"/>
                </a:schemeClr>
              </a:solidFill>
            </a:endParaRPr>
          </a:p>
          <a:p>
            <a:pPr marL="673200" lvl="1" indent="-457200">
              <a:lnSpc>
                <a:spcPct val="100000"/>
              </a:lnSpc>
              <a:spcBef>
                <a:spcPts val="431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800" b="0" strike="noStrike" spc="-1" dirty="0">
                <a:solidFill>
                  <a:schemeClr val="tx1">
                    <a:alpha val="77000"/>
                  </a:schemeClr>
                </a:solidFill>
              </a:rPr>
              <a:t>Tenant is behind on rent at time of notice/eviction</a:t>
            </a:r>
          </a:p>
          <a:p>
            <a:pPr marL="673200" lvl="1" indent="-457200">
              <a:lnSpc>
                <a:spcPct val="100000"/>
              </a:lnSpc>
              <a:spcBef>
                <a:spcPts val="431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800" b="0" strike="noStrike" spc="-1" dirty="0">
                <a:solidFill>
                  <a:schemeClr val="tx1">
                    <a:alpha val="77000"/>
                  </a:schemeClr>
                </a:solidFill>
              </a:rPr>
              <a:t>Eviction is for unrelated lease violations </a:t>
            </a:r>
          </a:p>
          <a:p>
            <a:pPr marL="673200" lvl="1" indent="-457200">
              <a:lnSpc>
                <a:spcPct val="100000"/>
              </a:lnSpc>
              <a:spcBef>
                <a:spcPts val="431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800" b="0" strike="noStrike" spc="-1" dirty="0">
                <a:solidFill>
                  <a:schemeClr val="tx1">
                    <a:alpha val="77000"/>
                  </a:schemeClr>
                </a:solidFill>
              </a:rPr>
              <a:t>Tenant has damaged the property or threatened the safety of the landlord or other tenants</a:t>
            </a:r>
          </a:p>
          <a:p>
            <a:pPr marL="673200" lvl="1" indent="-457200">
              <a:spcBef>
                <a:spcPts val="431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>
                    <a:alpha val="77000"/>
                  </a:schemeClr>
                </a:solidFill>
              </a:rPr>
              <a:t>The tenant gave notice to the landlord of intent to leave and stays past that date.</a:t>
            </a:r>
          </a:p>
          <a:p>
            <a:pPr marL="673200" lvl="1" indent="-457200">
              <a:spcBef>
                <a:spcPts val="431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§"/>
            </a:pPr>
            <a:r>
              <a:rPr lang="en-US" sz="2800" spc="-1" dirty="0">
                <a:solidFill>
                  <a:schemeClr val="tx1">
                    <a:alpha val="77000"/>
                  </a:schemeClr>
                </a:solidFill>
              </a:rPr>
              <a:t>The landlord gave the tenant notice of the end of the rental term and the tenant stays past that term.</a:t>
            </a:r>
            <a:endParaRPr lang="en-US" sz="2400" spc="-1" dirty="0">
              <a:solidFill>
                <a:schemeClr val="tx1">
                  <a:alpha val="77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2094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06D940-CD1A-46A6-8495-AD6F6CF8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1D03458-D49D-4B95-8754-988EC9A3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3A7816-7DCB-41F4-BC7A-CB944B73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47EEA-90A7-4DC7-9636-FB697FEF7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913" y="1061999"/>
            <a:ext cx="11306175" cy="4454563"/>
          </a:xfrm>
        </p:spPr>
        <p:txBody>
          <a:bodyPr vert="horz" lIns="0" tIns="0" rIns="0" bIns="0" rtlCol="0">
            <a:normAutofit/>
          </a:bodyPr>
          <a:lstStyle/>
          <a:p>
            <a:pPr algn="ctr">
              <a:lnSpc>
                <a:spcPct val="104000"/>
              </a:lnSpc>
            </a:pPr>
            <a:r>
              <a:rPr lang="en-US" sz="12800" dirty="0">
                <a:solidFill>
                  <a:schemeClr val="bg2">
                    <a:alpha val="56000"/>
                  </a:schemeClr>
                </a:solidFill>
                <a:latin typeface="+mj-lt"/>
              </a:rPr>
              <a:t>Resources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F3C8EB-1217-4C14-80B7-0EFF5607E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597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671" y="360772"/>
            <a:ext cx="10578623" cy="900000"/>
          </a:xfrm>
        </p:spPr>
        <p:txBody>
          <a:bodyPr>
            <a:noAutofit/>
          </a:bodyPr>
          <a:lstStyle/>
          <a:p>
            <a:r>
              <a:rPr lang="en-US" sz="4400" b="1" dirty="0"/>
              <a:t>General Resources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671" y="1260771"/>
            <a:ext cx="10578623" cy="4560137"/>
          </a:xfrm>
        </p:spPr>
        <p:txBody>
          <a:bodyPr/>
          <a:lstStyle/>
          <a:p>
            <a:pPr marL="216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None/>
            </a:pP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Georgia Legal Services: </a:t>
            </a:r>
            <a:r>
              <a:rPr lang="en-US" sz="2400" b="0" i="1" dirty="0">
                <a:solidFill>
                  <a:schemeClr val="tx1"/>
                </a:solidFill>
                <a:effectLst/>
                <a:latin typeface="Frutiger"/>
              </a:rPr>
              <a:t>1-833-GLSPLAW</a:t>
            </a:r>
            <a:r>
              <a:rPr lang="en-US" sz="2400" b="0" i="1" dirty="0">
                <a:solidFill>
                  <a:srgbClr val="000000"/>
                </a:solidFill>
                <a:effectLst/>
                <a:latin typeface="Frutiger"/>
              </a:rPr>
              <a:t> (1-833-457-7529) – </a:t>
            </a:r>
            <a:r>
              <a:rPr lang="en-US" sz="2400" b="0" i="1" dirty="0">
                <a:solidFill>
                  <a:srgbClr val="000000"/>
                </a:solidFill>
                <a:effectLst/>
                <a:latin typeface="Frutiger"/>
                <a:hlinkClick r:id="rId3"/>
              </a:rPr>
              <a:t>www.glsp.org</a:t>
            </a:r>
            <a:endParaRPr lang="en-US" sz="2400" b="0" i="1" dirty="0">
              <a:solidFill>
                <a:srgbClr val="000000"/>
              </a:solidFill>
              <a:effectLst/>
              <a:latin typeface="Frutiger"/>
            </a:endParaRPr>
          </a:p>
          <a:p>
            <a:pPr marL="216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None/>
            </a:pPr>
            <a:r>
              <a:rPr lang="en-US" sz="2400" i="1" strike="noStrike" spc="-1" dirty="0">
                <a:solidFill>
                  <a:srgbClr val="000000"/>
                </a:solidFill>
                <a:latin typeface="Frutiger"/>
                <a:ea typeface="DejaVu Sans"/>
              </a:rPr>
              <a:t>      </a:t>
            </a:r>
            <a:r>
              <a:rPr lang="en-US" sz="2400" strike="noStrike" spc="-1" dirty="0">
                <a:solidFill>
                  <a:srgbClr val="000000"/>
                </a:solidFill>
                <a:latin typeface="Frutiger"/>
                <a:ea typeface="DejaVu Sans"/>
              </a:rPr>
              <a:t>Free legal representation or advice in civil cases for eligible clients</a:t>
            </a:r>
          </a:p>
          <a:p>
            <a:pPr marL="216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None/>
            </a:pPr>
            <a:endParaRPr lang="en-US" sz="2800" b="0" strike="noStrike" spc="-1" dirty="0">
              <a:solidFill>
                <a:srgbClr val="000000"/>
              </a:solidFill>
              <a:ea typeface="DejaVu Sans"/>
            </a:endParaRPr>
          </a:p>
          <a:p>
            <a:pPr marL="2160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None/>
            </a:pPr>
            <a:r>
              <a:rPr lang="en-US" sz="2800" b="0" strike="noStrike" spc="-1" dirty="0">
                <a:solidFill>
                  <a:srgbClr val="000000"/>
                </a:solidFill>
                <a:ea typeface="DejaVu Sans"/>
              </a:rPr>
              <a:t>Georgia Legal Aid </a:t>
            </a:r>
            <a:r>
              <a:rPr lang="en-US" sz="2800" spc="-1" dirty="0">
                <a:solidFill>
                  <a:srgbClr val="000000"/>
                </a:solidFill>
                <a:ea typeface="DejaVu Sans"/>
              </a:rPr>
              <a:t>website: </a:t>
            </a:r>
            <a:r>
              <a:rPr lang="en-US" sz="2400" b="0" u="sng" strike="noStrike" spc="-1" dirty="0">
                <a:solidFill>
                  <a:srgbClr val="0563C1"/>
                </a:solidFill>
                <a:uFillTx/>
                <a:ea typeface="DejaVu Sans"/>
                <a:hlinkClick r:id="rId4"/>
              </a:rPr>
              <a:t>https://www.georgialegalaid.org/</a:t>
            </a:r>
            <a:endParaRPr lang="en-US" sz="2800" b="0" u="sng" strike="noStrike" spc="-1" dirty="0">
              <a:solidFill>
                <a:srgbClr val="0563C1"/>
              </a:solidFill>
              <a:uFillTx/>
              <a:ea typeface="DejaVu Sans"/>
            </a:endParaRPr>
          </a:p>
          <a:p>
            <a:pPr marL="459360" lvl="1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None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General information on eviction and other legal issues </a:t>
            </a:r>
          </a:p>
          <a:p>
            <a:pPr marL="459360" lvl="1" indent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None/>
            </a:pPr>
            <a:endParaRPr lang="en-US" sz="2400" spc="-1" dirty="0">
              <a:solidFill>
                <a:srgbClr val="000000"/>
              </a:solidFill>
              <a:ea typeface="DejaVu Sans"/>
            </a:endParaRPr>
          </a:p>
          <a:p>
            <a:pPr marL="720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800" spc="-1" dirty="0">
                <a:solidFill>
                  <a:srgbClr val="000000"/>
                </a:solidFill>
                <a:ea typeface="DejaVu Sans"/>
              </a:rPr>
              <a:t>Ga Landlord Tenant Handbook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: </a:t>
            </a:r>
            <a:r>
              <a:rPr lang="en-US" sz="2400" spc="-1" dirty="0">
                <a:solidFill>
                  <a:srgbClr val="000000"/>
                </a:solidFill>
                <a:ea typeface="DejaVu Sans"/>
                <a:hlinkClick r:id="rId5"/>
              </a:rPr>
              <a:t>https://www.dca.ga.gov/node/2945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 </a:t>
            </a:r>
          </a:p>
          <a:p>
            <a:pPr marL="360720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 Published by the Georgia Department of Community Affairs</a:t>
            </a:r>
          </a:p>
          <a:p>
            <a:pPr marL="360720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endParaRPr lang="en-US" sz="2400" spc="-1" dirty="0">
              <a:solidFill>
                <a:srgbClr val="000000"/>
              </a:solidFill>
              <a:ea typeface="DejaVu Sans"/>
            </a:endParaRPr>
          </a:p>
          <a:p>
            <a:pPr marL="720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800" spc="-1" dirty="0">
                <a:solidFill>
                  <a:srgbClr val="000000"/>
                </a:solidFill>
                <a:ea typeface="DejaVu Sans"/>
              </a:rPr>
              <a:t>Call 2-1-1 </a:t>
            </a:r>
            <a:r>
              <a:rPr lang="en-US" sz="2400" spc="-1" dirty="0">
                <a:solidFill>
                  <a:srgbClr val="000000"/>
                </a:solidFill>
                <a:ea typeface="DejaVu Sans"/>
              </a:rPr>
              <a:t>by United Way: </a:t>
            </a:r>
            <a:endParaRPr lang="en-US" sz="2400" spc="-1" dirty="0"/>
          </a:p>
          <a:p>
            <a:pPr marL="216720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400" spc="-1" dirty="0">
                <a:solidFill>
                  <a:srgbClr val="000000"/>
                </a:solidFill>
                <a:ea typeface="DejaVu Sans"/>
              </a:rPr>
              <a:t>   List of agencies that offer other assistance  – financial, food, shelters, etc.</a:t>
            </a:r>
            <a:endParaRPr lang="en-US" sz="2800" spc="-1" dirty="0">
              <a:solidFill>
                <a:srgbClr val="000000"/>
              </a:solidFill>
              <a:ea typeface="DejaVu Sans"/>
            </a:endParaRPr>
          </a:p>
          <a:p>
            <a:pPr marL="720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800" spc="-1" dirty="0">
                <a:solidFill>
                  <a:srgbClr val="000000"/>
                </a:solidFill>
              </a:rPr>
              <a:t> </a:t>
            </a:r>
            <a:endParaRPr lang="en-US" sz="2400" spc="-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0355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671" y="360772"/>
            <a:ext cx="10578623" cy="900000"/>
          </a:xfrm>
        </p:spPr>
        <p:txBody>
          <a:bodyPr>
            <a:noAutofit/>
          </a:bodyPr>
          <a:lstStyle/>
          <a:p>
            <a:r>
              <a:rPr lang="en-US" sz="4400" b="1" dirty="0"/>
              <a:t>Upcoming Legal Clinics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6671" y="1260771"/>
            <a:ext cx="10578623" cy="4560137"/>
          </a:xfrm>
        </p:spPr>
        <p:txBody>
          <a:bodyPr vert="horz" lIns="0" tIns="0" rIns="0" bIns="0" rtlCol="0" anchor="t">
            <a:noAutofit/>
          </a:bodyPr>
          <a:lstStyle/>
          <a:p>
            <a:pPr marL="635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400" spc="-1" dirty="0">
                <a:solidFill>
                  <a:srgbClr val="000000"/>
                </a:solidFill>
                <a:ea typeface="Microsoft Sans Serif"/>
                <a:cs typeface="Microsoft Sans Serif"/>
              </a:rPr>
              <a:t>Athens Access to Justice Pop-up Clinic – May 3, 2025</a:t>
            </a:r>
            <a:endParaRPr lang="en-US" dirty="0">
              <a:solidFill>
                <a:srgbClr val="592F34">
                  <a:alpha val="77000"/>
                </a:srgbClr>
              </a:solidFill>
              <a:ea typeface="Microsoft Sans Serif"/>
              <a:cs typeface="Microsoft Sans Serif"/>
            </a:endParaRPr>
          </a:p>
          <a:p>
            <a:pPr marL="360680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400" spc="-1" dirty="0">
                <a:solidFill>
                  <a:srgbClr val="000000"/>
                </a:solidFill>
                <a:ea typeface="Microsoft Sans Serif"/>
                <a:cs typeface="Microsoft Sans Serif"/>
              </a:rPr>
              <a:t>Eastside Goodwill Career Center</a:t>
            </a:r>
          </a:p>
          <a:p>
            <a:pPr marL="360680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400" spc="-1" dirty="0">
                <a:solidFill>
                  <a:srgbClr val="000000"/>
                </a:solidFill>
                <a:ea typeface="Microsoft Sans Serif"/>
                <a:cs typeface="Microsoft Sans Serif"/>
              </a:rPr>
              <a:t>4070 Lexington Rd.</a:t>
            </a:r>
          </a:p>
          <a:p>
            <a:pPr marL="360680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400" spc="-1" dirty="0">
                <a:solidFill>
                  <a:srgbClr val="000000"/>
                </a:solidFill>
                <a:ea typeface="Microsoft Sans Serif"/>
                <a:cs typeface="Microsoft Sans Serif"/>
              </a:rPr>
              <a:t>9:00 am – 11:00 am</a:t>
            </a:r>
          </a:p>
          <a:p>
            <a:pPr marL="360680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endParaRPr lang="en-US" sz="2400" spc="-1" dirty="0">
              <a:solidFill>
                <a:srgbClr val="000000"/>
              </a:solidFill>
              <a:ea typeface="Microsoft Sans Serif"/>
              <a:cs typeface="Microsoft Sans Serif"/>
            </a:endParaRPr>
          </a:p>
          <a:p>
            <a:pPr marL="36068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spc="-1" dirty="0">
                <a:solidFill>
                  <a:srgbClr val="000000"/>
                </a:solidFill>
                <a:ea typeface="Microsoft Sans Serif"/>
                <a:cs typeface="Microsoft Sans Serif"/>
              </a:rPr>
              <a:t>No appointment necessary</a:t>
            </a:r>
            <a:endParaRPr lang="en-US" dirty="0">
              <a:solidFill>
                <a:srgbClr val="592F34">
                  <a:alpha val="77000"/>
                </a:srgbClr>
              </a:solidFill>
            </a:endParaRPr>
          </a:p>
          <a:p>
            <a:pPr marL="360680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45000"/>
              <a:buNone/>
            </a:pPr>
            <a:r>
              <a:rPr lang="en-US" sz="2400" spc="-1" dirty="0">
                <a:solidFill>
                  <a:srgbClr val="000000"/>
                </a:solidFill>
              </a:rPr>
              <a:t> </a:t>
            </a:r>
          </a:p>
          <a:p>
            <a:pPr marL="359410" indent="-359410"/>
            <a:endParaRPr lang="en-US" dirty="0">
              <a:solidFill>
                <a:srgbClr val="592F34">
                  <a:alpha val="77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15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0040"/>
            <a:ext cx="10406063" cy="1149531"/>
          </a:xfrm>
        </p:spPr>
        <p:txBody>
          <a:bodyPr>
            <a:normAutofit/>
          </a:bodyPr>
          <a:lstStyle/>
          <a:p>
            <a:r>
              <a:rPr lang="en-US" sz="6000" b="1"/>
              <a:t>Who is a Tenant?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632857"/>
            <a:ext cx="10406063" cy="4783818"/>
          </a:xfrm>
        </p:spPr>
        <p:txBody>
          <a:bodyPr vert="horz" lIns="0" tIns="0" rIns="0" bIns="0" rtlCol="0" anchor="t">
            <a:noAutofit/>
          </a:bodyPr>
          <a:lstStyle/>
          <a:p>
            <a:pPr marL="457200" indent="-37211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3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A tenant is someone who has an agreement with an owner that they can possess certain property</a:t>
            </a:r>
            <a:endParaRPr lang="en-US" sz="24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914400" lvl="1" indent="-35941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endParaRPr lang="en-US" sz="2400" b="0" strike="noStrike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914400" lvl="1" indent="-35941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Agreement can be written or oral</a:t>
            </a:r>
          </a:p>
          <a:p>
            <a:pPr marL="914400" lvl="1" indent="-35941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endParaRPr lang="en-US" sz="2400" b="0" strike="noStrike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914400" lvl="1" indent="-35941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400" spc="-1" dirty="0">
                <a:solidFill>
                  <a:srgbClr val="000000"/>
                </a:solidFill>
                <a:latin typeface="Segoe UI"/>
                <a:ea typeface="Microsoft Sans Serif"/>
                <a:cs typeface="Segoe UI"/>
              </a:rPr>
              <a:t>Hotel guests are generally not tenants (though some extended stays are a gray area)</a:t>
            </a:r>
          </a:p>
          <a:p>
            <a:pPr marL="554355" lvl="1" indent="0">
              <a:lnSpc>
                <a:spcPct val="90000"/>
              </a:lnSpc>
              <a:buClr>
                <a:srgbClr val="000000"/>
              </a:buClr>
              <a:buNone/>
            </a:pPr>
            <a:endParaRPr lang="en-US" sz="28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37211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32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Tenants without a lease = </a:t>
            </a:r>
            <a:r>
              <a:rPr lang="en-US" sz="28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“tenant at will”</a:t>
            </a:r>
            <a:endParaRPr lang="en-US" sz="2800" b="0" strike="noStrike" spc="-1" dirty="0">
              <a:solidFill>
                <a:srgbClr val="592F34">
                  <a:alpha val="77000"/>
                </a:srgb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132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0040"/>
            <a:ext cx="10406063" cy="1149531"/>
          </a:xfrm>
        </p:spPr>
        <p:txBody>
          <a:bodyPr>
            <a:normAutofit/>
          </a:bodyPr>
          <a:lstStyle/>
          <a:p>
            <a:r>
              <a:rPr lang="en-US" sz="6000" b="1" dirty="0"/>
              <a:t>Tenants at Will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4" y="1469571"/>
            <a:ext cx="10406063" cy="4783818"/>
          </a:xfrm>
        </p:spPr>
        <p:txBody>
          <a:bodyPr/>
          <a:lstStyle/>
          <a:p>
            <a:pPr marL="914400" lvl="1" indent="-35964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8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Tenant can end the agreement with 30 days notice</a:t>
            </a:r>
          </a:p>
          <a:p>
            <a:pPr marL="554760" lvl="1" indent="0">
              <a:lnSpc>
                <a:spcPct val="90000"/>
              </a:lnSpc>
              <a:buClr>
                <a:srgbClr val="000000"/>
              </a:buClr>
              <a:buNone/>
            </a:pPr>
            <a:endParaRPr lang="en-US" sz="2800" b="0" strike="noStrike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914400" lvl="1" indent="-35964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8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Landlord can end agreement with 60 days notice</a:t>
            </a:r>
          </a:p>
          <a:p>
            <a:pPr marL="1274400" lvl="2" indent="-35964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8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or </a:t>
            </a:r>
            <a:r>
              <a:rPr lang="en-US" sz="2800" b="0" u="sng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earlier for nonpayment of rent</a:t>
            </a:r>
          </a:p>
          <a:p>
            <a:pPr marL="914760" lvl="2" indent="0">
              <a:lnSpc>
                <a:spcPct val="90000"/>
              </a:lnSpc>
              <a:buClr>
                <a:srgbClr val="000000"/>
              </a:buClr>
              <a:buNone/>
            </a:pPr>
            <a:endParaRPr lang="en-US" sz="2800" b="0" strike="noStrike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914400" lvl="1" indent="-35964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800" spc="-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landlord can terminate a tenancy at will with 60 days notice no matter how long the tenant has lived at the property, and usually for any reason. </a:t>
            </a:r>
          </a:p>
          <a:p>
            <a:pPr marL="554760" lvl="1" indent="0">
              <a:lnSpc>
                <a:spcPct val="90000"/>
              </a:lnSpc>
              <a:buClr>
                <a:srgbClr val="000000"/>
              </a:buClr>
              <a:buNone/>
            </a:pPr>
            <a:endParaRPr lang="en-US" sz="2800" spc="-1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914400" lvl="1" indent="-359640">
              <a:lnSpc>
                <a:spcPct val="9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en-US" sz="2800" b="0" strike="noStrike" spc="-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landlord can raise the rent on a tenant at will with 60 days notice.  </a:t>
            </a:r>
            <a:endParaRPr lang="en-US" sz="28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391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0040"/>
            <a:ext cx="10406063" cy="1149531"/>
          </a:xfrm>
        </p:spPr>
        <p:txBody>
          <a:bodyPr>
            <a:noAutofit/>
          </a:bodyPr>
          <a:lstStyle/>
          <a:p>
            <a:r>
              <a:rPr lang="en-US" sz="3200" b="1" dirty="0">
                <a:ea typeface="Microsoft Sans Serif"/>
                <a:cs typeface="Microsoft Sans Serif"/>
              </a:rPr>
              <a:t>When and How Can the Tenant End Their Tenancy?</a:t>
            </a:r>
            <a:endParaRPr lang="en-US" sz="3200" b="1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4" y="1305687"/>
            <a:ext cx="10406063" cy="4783818"/>
          </a:xfrm>
        </p:spPr>
        <p:txBody>
          <a:bodyPr vert="horz" lIns="0" tIns="0" rIns="0" bIns="0" rtlCol="0" anchor="t">
            <a:noAutofit/>
          </a:bodyPr>
          <a:lstStyle/>
          <a:p>
            <a:pPr marL="528955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tabLst>
                <a:tab pos="0" algn="l"/>
              </a:tabLst>
            </a:pPr>
            <a:r>
              <a:rPr lang="en-US" sz="28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No Lease and/or Tenancy at Will = 30 days' notice</a:t>
            </a:r>
          </a:p>
          <a:p>
            <a:pPr marL="71755" indent="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None/>
              <a:tabLst>
                <a:tab pos="0" algn="l"/>
              </a:tabLst>
            </a:pPr>
            <a:endParaRPr lang="en-US" sz="2800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528955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tabLst>
                <a:tab pos="0" algn="l"/>
              </a:tabLst>
            </a:pPr>
            <a:r>
              <a:rPr lang="en-US" sz="28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Written Lease = Depends on the lease</a:t>
            </a:r>
            <a:endParaRPr lang="en-US" sz="2800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889000" lvl="1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Wingdings" panose="05020102010507070707" pitchFamily="18" charset="2"/>
              <a:buChar char="§"/>
              <a:tabLst>
                <a:tab pos="0" algn="l"/>
              </a:tabLst>
            </a:pPr>
            <a:r>
              <a:rPr lang="en-US" sz="24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Before end of lease -&gt; must give tenant the right to terminate early</a:t>
            </a:r>
          </a:p>
          <a:p>
            <a:pPr marL="1249045" lvl="2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Wingdings" panose="05020102010507070707" pitchFamily="18" charset="2"/>
              <a:buChar char="§"/>
              <a:tabLst>
                <a:tab pos="0" algn="l"/>
              </a:tabLst>
            </a:pPr>
            <a:r>
              <a:rPr lang="en-US" sz="20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Might be a fee required, forfeiture of security deposit, </a:t>
            </a:r>
            <a:r>
              <a:rPr lang="en-US" sz="2000" spc="-1" dirty="0" err="1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etc</a:t>
            </a:r>
            <a:endParaRPr lang="en-US" sz="2000" spc="-1" dirty="0">
              <a:solidFill>
                <a:srgbClr val="000000"/>
              </a:solidFill>
              <a:latin typeface="Segoe UI"/>
              <a:ea typeface="DejaVu Sans"/>
              <a:cs typeface="Segoe UI"/>
            </a:endParaRPr>
          </a:p>
          <a:p>
            <a:pPr marL="1249045" lvl="2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Wingdings" panose="05020102010507070707" pitchFamily="18" charset="2"/>
              <a:buChar char="§"/>
              <a:tabLst>
                <a:tab pos="0" algn="l"/>
              </a:tabLst>
            </a:pPr>
            <a:r>
              <a:rPr lang="en-US" sz="20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Certain statutes might allow for early termination (After family violence order or if tenant is a service member)</a:t>
            </a:r>
          </a:p>
          <a:p>
            <a:pPr marL="791845" lvl="2" indent="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None/>
              <a:tabLst>
                <a:tab pos="0" algn="l"/>
              </a:tabLst>
            </a:pPr>
            <a:endParaRPr lang="en-US" sz="2000" spc="-1" dirty="0">
              <a:solidFill>
                <a:srgbClr val="000000"/>
              </a:solidFill>
              <a:latin typeface="Segoe UI"/>
              <a:ea typeface="DejaVu Sans"/>
              <a:cs typeface="Segoe UI"/>
            </a:endParaRPr>
          </a:p>
          <a:p>
            <a:pPr marL="889000" lvl="1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Wingdings" panose="05020102010507070707" pitchFamily="18" charset="2"/>
              <a:buChar char="§"/>
              <a:tabLst>
                <a:tab pos="0" algn="l"/>
              </a:tabLst>
            </a:pPr>
            <a:r>
              <a:rPr lang="en-US" sz="24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At end of lease -&gt; might need to give notice to prevent renewal</a:t>
            </a:r>
          </a:p>
          <a:p>
            <a:pPr marL="1249045" lvl="2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Wingdings" panose="05020102010507070707" pitchFamily="18" charset="2"/>
              <a:buChar char="§"/>
              <a:tabLst>
                <a:tab pos="0" algn="l"/>
              </a:tabLst>
            </a:pPr>
            <a:r>
              <a:rPr lang="en-US" sz="2000" spc="-1" dirty="0">
                <a:solidFill>
                  <a:srgbClr val="000000"/>
                </a:solidFill>
                <a:latin typeface="Segoe UI"/>
                <a:ea typeface="DejaVu Sans"/>
                <a:cs typeface="Segoe UI"/>
              </a:rPr>
              <a:t>Can be in various parts of lease (check sections often called "Term," or "Renewal")</a:t>
            </a:r>
            <a:endParaRPr lang="en-US" sz="2000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729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9A9F3-932D-FA54-AF96-ADA61B4A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800" b="1" dirty="0"/>
              <a:t>Early Termination After Family Violence Order</a:t>
            </a:r>
            <a:br>
              <a:rPr lang="en-US" sz="3800" b="1" dirty="0"/>
            </a:br>
            <a:r>
              <a:rPr lang="en-US" sz="3800" b="1" dirty="0"/>
              <a:t>O.C.G.A. § 44-7-23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EB640E-F726-295D-0678-D85EBFF5A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Tenant can terminate lease with 30 day’s notice after entry of a civil family violence order, civil stalking order, criminal family violence order, or criminal stalking order.</a:t>
            </a:r>
          </a:p>
          <a:p>
            <a:pPr lvl="1"/>
            <a:r>
              <a:rPr lang="en-US" sz="1600" dirty="0"/>
              <a:t>Criminal orders = pretrial release (bond conditions) or probation that protect tenant or minor children. </a:t>
            </a:r>
          </a:p>
          <a:p>
            <a:pPr lvl="1"/>
            <a:r>
              <a:rPr lang="en-US" sz="1600" dirty="0"/>
              <a:t>Civil orders = TPOs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Must give </a:t>
            </a:r>
            <a:r>
              <a:rPr lang="en-US" u="sng" dirty="0"/>
              <a:t>written notice</a:t>
            </a:r>
            <a:r>
              <a:rPr lang="en-US" dirty="0"/>
              <a:t> to landlord, and must include a </a:t>
            </a:r>
            <a:r>
              <a:rPr lang="en-US" u="sng" dirty="0"/>
              <a:t>copy of the order </a:t>
            </a:r>
            <a:r>
              <a:rPr lang="en-US" dirty="0"/>
              <a:t>with the notice.</a:t>
            </a:r>
          </a:p>
          <a:p>
            <a:pPr lvl="1"/>
            <a:r>
              <a:rPr lang="en-US" dirty="0"/>
              <a:t>If they only have an </a:t>
            </a:r>
            <a:r>
              <a:rPr lang="en-US" i="1" dirty="0"/>
              <a:t>ex </a:t>
            </a:r>
            <a:r>
              <a:rPr lang="en-US" i="1" dirty="0" err="1"/>
              <a:t>parte</a:t>
            </a:r>
            <a:r>
              <a:rPr lang="en-US" i="1" dirty="0"/>
              <a:t> </a:t>
            </a:r>
            <a:r>
              <a:rPr lang="en-US" dirty="0"/>
              <a:t>order, must also include a </a:t>
            </a:r>
            <a:r>
              <a:rPr lang="en-US" u="sng" dirty="0"/>
              <a:t>copy of a police report</a:t>
            </a:r>
          </a:p>
          <a:p>
            <a:pPr marL="360000" lvl="1" indent="0">
              <a:buNone/>
            </a:pPr>
            <a:endParaRPr lang="en-US" u="sng" dirty="0"/>
          </a:p>
          <a:p>
            <a:r>
              <a:rPr lang="en-US" dirty="0"/>
              <a:t>Tenant will continue to owe rent through the end of the 30 days (prorated), but cannot be charged any kind of fee for early termination. </a:t>
            </a:r>
          </a:p>
        </p:txBody>
      </p:sp>
    </p:spTree>
    <p:extLst>
      <p:ext uri="{BB962C8B-B14F-4D97-AF65-F5344CB8AC3E}">
        <p14:creationId xmlns:p14="http://schemas.microsoft.com/office/powerpoint/2010/main" val="2784394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0040"/>
            <a:ext cx="10406063" cy="1149531"/>
          </a:xfrm>
        </p:spPr>
        <p:txBody>
          <a:bodyPr>
            <a:normAutofit/>
          </a:bodyPr>
          <a:lstStyle/>
          <a:p>
            <a:r>
              <a:rPr lang="en-US" sz="6000" b="1" dirty="0"/>
              <a:t>Tenants’ Rights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4" y="1305687"/>
            <a:ext cx="10406063" cy="4783818"/>
          </a:xfrm>
        </p:spPr>
        <p:txBody>
          <a:bodyPr/>
          <a:lstStyle/>
          <a:p>
            <a:pPr marL="529200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tabLst>
                <a:tab pos="0" algn="l"/>
              </a:tabLst>
            </a:pPr>
            <a:r>
              <a:rPr lang="en-US" sz="280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Right to Repair of Property</a:t>
            </a:r>
          </a:p>
          <a:p>
            <a:pPr marL="72000" indent="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None/>
              <a:tabLst>
                <a:tab pos="0" algn="l"/>
              </a:tabLst>
            </a:pPr>
            <a:endParaRPr lang="en-US" sz="2800" strike="noStrike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529200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tabLst>
                <a:tab pos="0" algn="l"/>
              </a:tabLst>
            </a:pPr>
            <a:r>
              <a:rPr lang="en-US" sz="28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Right to Quiet Enjoyment</a:t>
            </a:r>
          </a:p>
          <a:p>
            <a:pPr marL="72000" indent="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None/>
              <a:tabLst>
                <a:tab pos="0" algn="l"/>
              </a:tabLst>
            </a:pPr>
            <a:endParaRPr lang="en-US" sz="2800" strike="noStrike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529200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tabLst>
                <a:tab pos="0" algn="l"/>
              </a:tabLst>
            </a:pPr>
            <a:r>
              <a:rPr lang="en-US" sz="280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Right to Court Process Before an Eviction</a:t>
            </a:r>
          </a:p>
          <a:p>
            <a:pPr marL="803275" lvl="1" indent="-457200">
              <a:lnSpc>
                <a:spcPct val="100000"/>
              </a:lnSpc>
              <a:spcAft>
                <a:spcPts val="600"/>
              </a:spcAft>
              <a:buClr>
                <a:srgbClr val="000000"/>
              </a:buClr>
              <a:buSzPct val="85000"/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Called a “dispossessory” suit in Georgia</a:t>
            </a:r>
            <a:endParaRPr lang="en-US" sz="24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803275" lvl="1" indent="-4572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Self-help evictions are </a:t>
            </a:r>
            <a:r>
              <a:rPr lang="en-US" sz="2400" b="0" u="sng" strike="noStrike" spc="-1" dirty="0">
                <a:solidFill>
                  <a:srgbClr val="000000"/>
                </a:solidFill>
                <a:uFillTx/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ILLEGAL</a:t>
            </a:r>
            <a:r>
              <a:rPr lang="en-US" sz="2400" b="0" strike="noStrike" spc="-1" dirty="0">
                <a:solidFill>
                  <a:srgbClr val="000000"/>
                </a:solidFill>
                <a:uFillTx/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.  </a:t>
            </a: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Landlord cannot:  </a:t>
            </a:r>
            <a:endParaRPr lang="en-US" sz="2400" spc="-1" dirty="0">
              <a:solidFill>
                <a:srgbClr val="000000"/>
              </a:solidFill>
              <a:latin typeface="Segoe UI" panose="020B0502040204020203" pitchFamily="34" charset="0"/>
              <a:ea typeface="DejaVu Sans"/>
              <a:cs typeface="Segoe UI" panose="020B0502040204020203" pitchFamily="34" charset="0"/>
            </a:endParaRPr>
          </a:p>
          <a:p>
            <a:pPr marL="1048975" lvl="3" indent="-3429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lock out the tenant</a:t>
            </a:r>
          </a:p>
          <a:p>
            <a:pPr marL="1048975" lvl="3" indent="-3429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turn off utilities</a:t>
            </a:r>
          </a:p>
          <a:p>
            <a:pPr marL="1048975" lvl="3" indent="-342900">
              <a:lnSpc>
                <a:spcPct val="100000"/>
              </a:lnSpc>
              <a:spcBef>
                <a:spcPts val="601"/>
              </a:spcBef>
              <a:spcAft>
                <a:spcPts val="600"/>
              </a:spcAft>
              <a:buClr>
                <a:srgbClr val="000000"/>
              </a:buClr>
              <a:buSzPct val="85000"/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do anything else to force the tenant out before </a:t>
            </a:r>
            <a:r>
              <a:rPr lang="en-US" sz="2400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getting a </a:t>
            </a:r>
            <a:r>
              <a:rPr lang="en-US" sz="24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court order</a:t>
            </a:r>
          </a:p>
        </p:txBody>
      </p:sp>
    </p:spTree>
    <p:extLst>
      <p:ext uri="{BB962C8B-B14F-4D97-AF65-F5344CB8AC3E}">
        <p14:creationId xmlns:p14="http://schemas.microsoft.com/office/powerpoint/2010/main" val="1087195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06D940-CD1A-46A6-8495-AD6F6CF8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1D03458-D49D-4B95-8754-988EC9A3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3A7816-7DCB-41F4-BC7A-CB944B73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47EEA-90A7-4DC7-9636-FB697FEF7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913" y="1061999"/>
            <a:ext cx="11306175" cy="4454563"/>
          </a:xfrm>
        </p:spPr>
        <p:txBody>
          <a:bodyPr vert="horz" lIns="0" tIns="0" rIns="0" bIns="0" rtlCol="0">
            <a:normAutofit/>
          </a:bodyPr>
          <a:lstStyle/>
          <a:p>
            <a:pPr algn="ctr">
              <a:lnSpc>
                <a:spcPct val="104000"/>
              </a:lnSpc>
            </a:pPr>
            <a:r>
              <a:rPr lang="en-US" sz="10000" dirty="0">
                <a:solidFill>
                  <a:schemeClr val="bg2">
                    <a:alpha val="56000"/>
                  </a:schemeClr>
                </a:solidFill>
                <a:latin typeface="+mj-lt"/>
              </a:rPr>
              <a:t>The Eviction Process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F3C8EB-1217-4C14-80B7-0EFF5607E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031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CFB4-FE2A-4F7F-A1BF-9B365B7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0040"/>
            <a:ext cx="10406063" cy="1149531"/>
          </a:xfrm>
        </p:spPr>
        <p:txBody>
          <a:bodyPr>
            <a:normAutofit/>
          </a:bodyPr>
          <a:lstStyle/>
          <a:p>
            <a:r>
              <a:rPr lang="en-US" sz="6000" b="1" dirty="0"/>
              <a:t>Eviction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73B54-BD29-4837-9293-B210A2E43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1632857"/>
            <a:ext cx="10406063" cy="4783818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36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3 Main Reasons a Landlord Can File An Eviction:</a:t>
            </a:r>
            <a:endParaRPr lang="en-US" sz="36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US" sz="36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72940" lvl="1" indent="-5715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en-US" sz="36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Nonpayment of Rent</a:t>
            </a:r>
            <a:endParaRPr lang="en-US" sz="36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US" sz="36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72940" lvl="1" indent="-5715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en-US" sz="36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Lease has ended</a:t>
            </a:r>
            <a:endParaRPr lang="en-US" sz="36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en-US" sz="36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72940" lvl="1" indent="-5715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en-US" sz="3600" b="0" strike="noStrike" spc="-1" dirty="0">
                <a:solidFill>
                  <a:srgbClr val="000000"/>
                </a:solidFill>
                <a:latin typeface="Segoe UI" panose="020B0502040204020203" pitchFamily="34" charset="0"/>
                <a:ea typeface="DejaVu Sans"/>
                <a:cs typeface="Segoe UI" panose="020B0502040204020203" pitchFamily="34" charset="0"/>
              </a:rPr>
              <a:t>Lease has been terminated</a:t>
            </a:r>
            <a:endParaRPr lang="en-US" sz="36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/>
          </a:p>
        </p:txBody>
      </p:sp>
      <p:pic>
        <p:nvPicPr>
          <p:cNvPr id="11" name="Graphic 4" descr="Contract with solid fill">
            <a:extLst>
              <a:ext uri="{FF2B5EF4-FFF2-40B4-BE49-F238E27FC236}">
                <a16:creationId xmlns:a16="http://schemas.microsoft.com/office/drawing/2014/main" id="{D306D5CA-DAC4-43E7-A486-77E80E656324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7403775" y="2554920"/>
            <a:ext cx="3445200" cy="34030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839549231"/>
      </p:ext>
    </p:extLst>
  </p:cSld>
  <p:clrMapOvr>
    <a:masterClrMapping/>
  </p:clrMapOvr>
</p:sld>
</file>

<file path=ppt/theme/theme1.xml><?xml version="1.0" encoding="utf-8"?>
<a:theme xmlns:a="http://schemas.openxmlformats.org/drawingml/2006/main" name="LinesVTI">
  <a:themeElements>
    <a:clrScheme name="Lines">
      <a:dk1>
        <a:sysClr val="windowText" lastClr="000000"/>
      </a:dk1>
      <a:lt1>
        <a:sysClr val="window" lastClr="FFFFFF"/>
      </a:lt1>
      <a:dk2>
        <a:srgbClr val="592F34"/>
      </a:dk2>
      <a:lt2>
        <a:srgbClr val="F8EFE3"/>
      </a:lt2>
      <a:accent1>
        <a:srgbClr val="5B8E96"/>
      </a:accent1>
      <a:accent2>
        <a:srgbClr val="B09BA2"/>
      </a:accent2>
      <a:accent3>
        <a:srgbClr val="E3835D"/>
      </a:accent3>
      <a:accent4>
        <a:srgbClr val="7B99DB"/>
      </a:accent4>
      <a:accent5>
        <a:srgbClr val="D09245"/>
      </a:accent5>
      <a:accent6>
        <a:srgbClr val="96A82C"/>
      </a:accent6>
      <a:hlink>
        <a:srgbClr val="5B8E96"/>
      </a:hlink>
      <a:folHlink>
        <a:srgbClr val="B5826E"/>
      </a:folHlink>
    </a:clrScheme>
    <a:fontScheme name="Custom 1">
      <a:majorFont>
        <a:latin typeface="Segoe UI"/>
        <a:ea typeface="DejaVu Sans"/>
        <a:cs typeface="DejaVu Sans"/>
      </a:majorFont>
      <a:minorFont>
        <a:latin typeface="Segoe UI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nesVTI" id="{6E3869FE-86F4-49DA-A8B9-3320C89167F7}" vid="{3A76BC48-4881-4AE8-821D-8B9CC9A08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974eb8e-31b5-4a05-b89c-7b23b49c41bd">
      <Terms xmlns="http://schemas.microsoft.com/office/infopath/2007/PartnerControls"/>
    </lcf76f155ced4ddcb4097134ff3c332f>
    <TaxCatchAll xmlns="12a7bd34-0e39-42a2-87e8-f76a1b36a78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6C5C0982431D4CA7362BB9921628F8" ma:contentTypeVersion="15" ma:contentTypeDescription="Create a new document." ma:contentTypeScope="" ma:versionID="d706709ed1d2f33f98118b816aa75372">
  <xsd:schema xmlns:xsd="http://www.w3.org/2001/XMLSchema" xmlns:xs="http://www.w3.org/2001/XMLSchema" xmlns:p="http://schemas.microsoft.com/office/2006/metadata/properties" xmlns:ns2="d974eb8e-31b5-4a05-b89c-7b23b49c41bd" xmlns:ns3="12a7bd34-0e39-42a2-87e8-f76a1b36a783" targetNamespace="http://schemas.microsoft.com/office/2006/metadata/properties" ma:root="true" ma:fieldsID="951a55ef9f1c24db7894185a9ff5d432" ns2:_="" ns3:_="">
    <xsd:import namespace="d974eb8e-31b5-4a05-b89c-7b23b49c41bd"/>
    <xsd:import namespace="12a7bd34-0e39-42a2-87e8-f76a1b36a7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74eb8e-31b5-4a05-b89c-7b23b49c4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1968883-2e4d-4e3d-aacb-d675b665c4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a7bd34-0e39-42a2-87e8-f76a1b36a78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41f653-5969-4402-8c29-d2d8a8bcad27}" ma:internalName="TaxCatchAll" ma:showField="CatchAllData" ma:web="12a7bd34-0e39-42a2-87e8-f76a1b36a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931085-857D-42EE-BB55-098E5214A0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95DBB1-7409-45FB-83E1-90451666BE41}">
  <ds:schemaRefs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d974eb8e-31b5-4a05-b89c-7b23b49c41bd"/>
    <ds:schemaRef ds:uri="http://schemas.microsoft.com/office/2006/documentManagement/types"/>
    <ds:schemaRef ds:uri="12a7bd34-0e39-42a2-87e8-f76a1b36a783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142D614F-0DFD-4452-9190-D28049E76C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74eb8e-31b5-4a05-b89c-7b23b49c41bd"/>
    <ds:schemaRef ds:uri="12a7bd34-0e39-42a2-87e8-f76a1b36a7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tf33839599_win32</Template>
  <TotalTime>2578</TotalTime>
  <Words>1553</Words>
  <Application>Microsoft Office PowerPoint</Application>
  <PresentationFormat>Widescreen</PresentationFormat>
  <Paragraphs>238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Abadi</vt:lpstr>
      <vt:lpstr>Arial</vt:lpstr>
      <vt:lpstr>Calibri</vt:lpstr>
      <vt:lpstr>Courier New</vt:lpstr>
      <vt:lpstr>DejaVu Sans</vt:lpstr>
      <vt:lpstr>Frutiger</vt:lpstr>
      <vt:lpstr>Microsoft Sans Serif</vt:lpstr>
      <vt:lpstr>Noto Sans CJK SC</vt:lpstr>
      <vt:lpstr>Segoe UI</vt:lpstr>
      <vt:lpstr>Wingdings</vt:lpstr>
      <vt:lpstr>Wingdings 2</vt:lpstr>
      <vt:lpstr>LinesVTI</vt:lpstr>
      <vt:lpstr>Tenant's Rights + Landlord Obligations</vt:lpstr>
      <vt:lpstr>Topics</vt:lpstr>
      <vt:lpstr>Who is a Tenant?</vt:lpstr>
      <vt:lpstr>Tenants at Will</vt:lpstr>
      <vt:lpstr>When and How Can the Tenant End Their Tenancy?</vt:lpstr>
      <vt:lpstr>Early Termination After Family Violence Order O.C.G.A. § 44-7-23</vt:lpstr>
      <vt:lpstr>Tenants’ Rights</vt:lpstr>
      <vt:lpstr>PowerPoint Presentation</vt:lpstr>
      <vt:lpstr>Eviction</vt:lpstr>
      <vt:lpstr>The Eviction Process</vt:lpstr>
      <vt:lpstr>Tenant’s Answer</vt:lpstr>
      <vt:lpstr>What Happens Next</vt:lpstr>
      <vt:lpstr>At the Hearing</vt:lpstr>
      <vt:lpstr>Common Defenses to Eviction</vt:lpstr>
      <vt:lpstr>Non-Defenses  </vt:lpstr>
      <vt:lpstr>PowerPoint Presentation</vt:lpstr>
      <vt:lpstr>Repairs</vt:lpstr>
      <vt:lpstr> Failure to Make Repairs – Possible Remedies</vt:lpstr>
      <vt:lpstr> Failure to Make Repairs – Possible Remedies</vt:lpstr>
      <vt:lpstr>PowerPoint Presentation</vt:lpstr>
      <vt:lpstr>Retaliation</vt:lpstr>
      <vt:lpstr>Retaliation</vt:lpstr>
      <vt:lpstr>Retaliation – Landlord’s Defenses</vt:lpstr>
      <vt:lpstr>PowerPoint Presentation</vt:lpstr>
      <vt:lpstr>General Resources </vt:lpstr>
      <vt:lpstr>Upcoming Legal Clinics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Keon G.</dc:creator>
  <cp:lastModifiedBy>McCranie, Charles</cp:lastModifiedBy>
  <cp:revision>198</cp:revision>
  <cp:lastPrinted>2021-06-24T15:32:58Z</cp:lastPrinted>
  <dcterms:created xsi:type="dcterms:W3CDTF">2021-06-03T19:04:48Z</dcterms:created>
  <dcterms:modified xsi:type="dcterms:W3CDTF">2025-04-06T16:26:53Z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0x010100006C5C0982431D4CA7362BB9921628F8</vt:lpwstr>
  </property>
  <property fmtid="{D5CDD505-2E9C-101B-9397-08002B2CF9AE}" pid="3" name="_dlc_DocIdItemGuid">
    <vt:lpwstr>d921ea82-29b8-4e5a-9079-ee110e9dd0cf</vt:lpwstr>
  </property>
  <property fmtid="{D5CDD505-2E9C-101B-9397-08002B2CF9AE}" pid="4" name="MediaServiceImageTags">
    <vt:lpwstr/>
  </property>
</Properties>
</file>