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0.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60" r:id="rId4"/>
  </p:sldMasterIdLst>
  <p:notesMasterIdLst>
    <p:notesMasterId r:id="rId35"/>
  </p:notesMasterIdLst>
  <p:sldIdLst>
    <p:sldId id="256" r:id="rId5"/>
    <p:sldId id="262" r:id="rId6"/>
    <p:sldId id="452" r:id="rId7"/>
    <p:sldId id="453" r:id="rId8"/>
    <p:sldId id="413" r:id="rId9"/>
    <p:sldId id="418" r:id="rId10"/>
    <p:sldId id="257" r:id="rId11"/>
    <p:sldId id="425" r:id="rId12"/>
    <p:sldId id="426" r:id="rId13"/>
    <p:sldId id="429" r:id="rId14"/>
    <p:sldId id="422" r:id="rId15"/>
    <p:sldId id="435" r:id="rId16"/>
    <p:sldId id="436" r:id="rId17"/>
    <p:sldId id="432" r:id="rId18"/>
    <p:sldId id="437" r:id="rId19"/>
    <p:sldId id="438" r:id="rId20"/>
    <p:sldId id="439" r:id="rId21"/>
    <p:sldId id="441" r:id="rId22"/>
    <p:sldId id="442" r:id="rId23"/>
    <p:sldId id="443" r:id="rId24"/>
    <p:sldId id="444" r:id="rId25"/>
    <p:sldId id="446" r:id="rId26"/>
    <p:sldId id="430" r:id="rId27"/>
    <p:sldId id="448" r:id="rId28"/>
    <p:sldId id="433" r:id="rId29"/>
    <p:sldId id="447" r:id="rId30"/>
    <p:sldId id="449" r:id="rId31"/>
    <p:sldId id="450" r:id="rId32"/>
    <p:sldId id="454" r:id="rId33"/>
    <p:sldId id="267" r:id="rId34"/>
  </p:sldIdLst>
  <p:sldSz cx="18288000" cy="10287000"/>
  <p:notesSz cx="6858000" cy="9144000"/>
  <p:embeddedFontLst>
    <p:embeddedFont>
      <p:font typeface="Quicksand" panose="020B0604020202020204" charset="0"/>
      <p:regular r:id="rId36"/>
    </p:embeddedFont>
    <p:embeddedFont>
      <p:font typeface="Quicksand Bold" panose="020B0604020202020204" charset="0"/>
      <p:regular r:id="rId37"/>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AA2AE"/>
    <a:srgbClr val="FFC000"/>
    <a:srgbClr val="FFEDB3"/>
    <a:srgbClr val="FFD243"/>
    <a:srgbClr val="F2F2F2"/>
    <a:srgbClr val="B2C1DB"/>
    <a:srgbClr val="F8F8F8"/>
    <a:srgbClr val="8064A2"/>
    <a:srgbClr val="415D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2F1EDDD-683B-81C4-4FAB-CE7CE8FE2788}" v="1" dt="2025-04-10T12:13:57.103"/>
    <p1510:client id="{DA1E3B6E-F8CE-F557-3240-0B264D7526B5}" v="6" dt="2025-04-10T13:04:00.10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39" d="100"/>
          <a:sy n="39" d="100"/>
        </p:scale>
        <p:origin x="868" y="3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viewProps" Target="viewProps.xml"/><Relationship Id="rId21" Type="http://schemas.openxmlformats.org/officeDocument/2006/relationships/slide" Target="slides/slide17.xml"/><Relationship Id="rId34" Type="http://schemas.openxmlformats.org/officeDocument/2006/relationships/slide" Target="slides/slide30.xml"/><Relationship Id="rId42" Type="http://schemas.microsoft.com/office/2015/10/relationships/revisionInfo" Target="revisionInfo.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font" Target="fonts/font2.fntdata"/><Relationship Id="rId40"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font" Target="fonts/font1.fntdata"/><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notesMaster" Target="notesMasters/notesMaster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1DC81B1-7F0E-46CA-A441-DC743A3E02BF}"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D3608C9A-AFA7-426B-AB19-629D177D8C60}">
      <dgm:prSet phldrT="[Text]" custT="1"/>
      <dgm:spPr/>
      <dgm:t>
        <a:bodyPr/>
        <a:lstStyle/>
        <a:p>
          <a:pPr algn="ctr"/>
          <a:r>
            <a:rPr lang="en-US" sz="2100" b="0">
              <a:latin typeface="+mj-lt"/>
              <a:ea typeface="Calibri Light" panose="020F0302020204030204" pitchFamily="34" charset="0"/>
              <a:cs typeface="Calibri Light" panose="020F0302020204030204" pitchFamily="34" charset="0"/>
            </a:rPr>
            <a:t>Director-    Melinda Lord</a:t>
          </a:r>
        </a:p>
      </dgm:t>
    </dgm:pt>
    <dgm:pt modelId="{95ABA9A5-C187-481D-81D9-7192C7A7358B}" type="parTrans" cxnId="{79EEA46D-DB2D-4C70-BF84-19B97659FBB6}">
      <dgm:prSet/>
      <dgm:spPr/>
      <dgm:t>
        <a:bodyPr/>
        <a:lstStyle/>
        <a:p>
          <a:pPr algn="ctr"/>
          <a:endParaRPr lang="en-US" sz="2100">
            <a:latin typeface="+mj-lt"/>
            <a:ea typeface="Calibri Light" panose="020F0302020204030204" pitchFamily="34" charset="0"/>
            <a:cs typeface="Calibri Light" panose="020F0302020204030204" pitchFamily="34" charset="0"/>
          </a:endParaRPr>
        </a:p>
      </dgm:t>
    </dgm:pt>
    <dgm:pt modelId="{CB9BF834-0703-4E99-BFA8-3FF81BF7AE81}" type="sibTrans" cxnId="{79EEA46D-DB2D-4C70-BF84-19B97659FBB6}">
      <dgm:prSet/>
      <dgm:spPr/>
      <dgm:t>
        <a:bodyPr/>
        <a:lstStyle/>
        <a:p>
          <a:pPr algn="ctr"/>
          <a:endParaRPr lang="en-US" sz="2100">
            <a:latin typeface="+mj-lt"/>
            <a:ea typeface="Calibri Light" panose="020F0302020204030204" pitchFamily="34" charset="0"/>
            <a:cs typeface="Calibri Light" panose="020F0302020204030204" pitchFamily="34" charset="0"/>
          </a:endParaRPr>
        </a:p>
      </dgm:t>
    </dgm:pt>
    <dgm:pt modelId="{1C16014E-259B-471A-B197-CDA2996887C6}">
      <dgm:prSet phldrT="[Text]" custT="1"/>
      <dgm:spPr/>
      <dgm:t>
        <a:bodyPr/>
        <a:lstStyle/>
        <a:p>
          <a:pPr algn="ctr"/>
          <a:r>
            <a:rPr lang="en-US" sz="2100" b="0">
              <a:latin typeface="+mj-lt"/>
              <a:ea typeface="Calibri Light" panose="020F0302020204030204" pitchFamily="34" charset="0"/>
              <a:cs typeface="Calibri Light" panose="020F0302020204030204" pitchFamily="34" charset="0"/>
            </a:rPr>
            <a:t>Assistant Director- Alejandra Calva</a:t>
          </a:r>
        </a:p>
      </dgm:t>
    </dgm:pt>
    <dgm:pt modelId="{1AA35422-2FBA-44D0-98EE-98EF508B628C}" type="parTrans" cxnId="{00F9FD4A-5C35-4164-AB5F-76380195479D}">
      <dgm:prSet/>
      <dgm:spPr/>
      <dgm:t>
        <a:bodyPr/>
        <a:lstStyle/>
        <a:p>
          <a:pPr algn="ctr"/>
          <a:endParaRPr lang="en-US" sz="2100">
            <a:latin typeface="+mj-lt"/>
            <a:ea typeface="Calibri Light" panose="020F0302020204030204" pitchFamily="34" charset="0"/>
            <a:cs typeface="Calibri Light" panose="020F0302020204030204" pitchFamily="34" charset="0"/>
          </a:endParaRPr>
        </a:p>
      </dgm:t>
    </dgm:pt>
    <dgm:pt modelId="{6E86F6E7-9E95-4C9E-AC3E-23C8917F5A11}" type="sibTrans" cxnId="{00F9FD4A-5C35-4164-AB5F-76380195479D}">
      <dgm:prSet/>
      <dgm:spPr/>
      <dgm:t>
        <a:bodyPr/>
        <a:lstStyle/>
        <a:p>
          <a:pPr algn="ctr"/>
          <a:endParaRPr lang="en-US" sz="2100">
            <a:latin typeface="+mj-lt"/>
            <a:ea typeface="Calibri Light" panose="020F0302020204030204" pitchFamily="34" charset="0"/>
            <a:cs typeface="Calibri Light" panose="020F0302020204030204" pitchFamily="34" charset="0"/>
          </a:endParaRPr>
        </a:p>
      </dgm:t>
    </dgm:pt>
    <dgm:pt modelId="{E8963225-F886-40ED-BE38-0D416526AF06}">
      <dgm:prSet phldrT="[Text]" custT="1"/>
      <dgm:spPr/>
      <dgm:t>
        <a:bodyPr/>
        <a:lstStyle/>
        <a:p>
          <a:pPr algn="ctr"/>
          <a:r>
            <a:rPr lang="en-US" sz="2100" b="1">
              <a:latin typeface="+mj-lt"/>
              <a:ea typeface="Calibri Light" panose="020F0302020204030204" pitchFamily="34" charset="0"/>
              <a:cs typeface="Calibri Light" panose="020F0302020204030204" pitchFamily="34" charset="0"/>
            </a:rPr>
            <a:t>Community Impact Administrator- Cory Scott</a:t>
          </a:r>
        </a:p>
      </dgm:t>
    </dgm:pt>
    <dgm:pt modelId="{E44A1440-B301-490A-BBBD-EC9282A50C9A}" type="parTrans" cxnId="{7CE74AEC-3438-4C07-A3A1-3FDF3E4E1EDF}">
      <dgm:prSet/>
      <dgm:spPr/>
      <dgm:t>
        <a:bodyPr/>
        <a:lstStyle/>
        <a:p>
          <a:pPr algn="ctr"/>
          <a:endParaRPr lang="en-US" sz="2100">
            <a:latin typeface="+mj-lt"/>
            <a:ea typeface="Calibri Light" panose="020F0302020204030204" pitchFamily="34" charset="0"/>
            <a:cs typeface="Calibri Light" panose="020F0302020204030204" pitchFamily="34" charset="0"/>
          </a:endParaRPr>
        </a:p>
      </dgm:t>
    </dgm:pt>
    <dgm:pt modelId="{1359BDD5-E6DB-420A-BFBB-59B0EB6ACE7E}" type="sibTrans" cxnId="{7CE74AEC-3438-4C07-A3A1-3FDF3E4E1EDF}">
      <dgm:prSet/>
      <dgm:spPr/>
      <dgm:t>
        <a:bodyPr/>
        <a:lstStyle/>
        <a:p>
          <a:pPr algn="ctr"/>
          <a:endParaRPr lang="en-US" sz="2100">
            <a:latin typeface="+mj-lt"/>
            <a:ea typeface="Calibri Light" panose="020F0302020204030204" pitchFamily="34" charset="0"/>
            <a:cs typeface="Calibri Light" panose="020F0302020204030204" pitchFamily="34" charset="0"/>
          </a:endParaRPr>
        </a:p>
      </dgm:t>
    </dgm:pt>
    <dgm:pt modelId="{69EA5ECB-AEA7-482D-ADE6-3A482C2CE5CD}">
      <dgm:prSet phldrT="[Text]" custT="1"/>
      <dgm:spPr/>
      <dgm:t>
        <a:bodyPr/>
        <a:lstStyle/>
        <a:p>
          <a:pPr algn="ctr"/>
          <a:r>
            <a:rPr lang="en-US" sz="2100">
              <a:latin typeface="+mj-lt"/>
              <a:ea typeface="Calibri Light" panose="020F0302020204030204" pitchFamily="34" charset="0"/>
              <a:cs typeface="Calibri Light" panose="020F0302020204030204" pitchFamily="34" charset="0"/>
            </a:rPr>
            <a:t>Compliance Administrator- Coral Rogers</a:t>
          </a:r>
        </a:p>
      </dgm:t>
    </dgm:pt>
    <dgm:pt modelId="{7C9EEE70-47A8-4A50-A01F-1B161AEB9EB9}" type="parTrans" cxnId="{E2372ACA-D69D-4F64-8983-A1468037778B}">
      <dgm:prSet/>
      <dgm:spPr/>
      <dgm:t>
        <a:bodyPr/>
        <a:lstStyle/>
        <a:p>
          <a:pPr algn="ctr"/>
          <a:endParaRPr lang="en-US" sz="2100">
            <a:latin typeface="+mj-lt"/>
            <a:ea typeface="Calibri Light" panose="020F0302020204030204" pitchFamily="34" charset="0"/>
            <a:cs typeface="Calibri Light" panose="020F0302020204030204" pitchFamily="34" charset="0"/>
          </a:endParaRPr>
        </a:p>
      </dgm:t>
    </dgm:pt>
    <dgm:pt modelId="{0570A457-7E1C-4120-8AA9-E46194E91650}" type="sibTrans" cxnId="{E2372ACA-D69D-4F64-8983-A1468037778B}">
      <dgm:prSet/>
      <dgm:spPr/>
      <dgm:t>
        <a:bodyPr/>
        <a:lstStyle/>
        <a:p>
          <a:pPr algn="ctr"/>
          <a:endParaRPr lang="en-US" sz="2100">
            <a:latin typeface="+mj-lt"/>
            <a:ea typeface="Calibri Light" panose="020F0302020204030204" pitchFamily="34" charset="0"/>
            <a:cs typeface="Calibri Light" panose="020F0302020204030204" pitchFamily="34" charset="0"/>
          </a:endParaRPr>
        </a:p>
      </dgm:t>
    </dgm:pt>
    <dgm:pt modelId="{2912C6D4-1E2A-4215-BB18-4E320F9500BF}">
      <dgm:prSet phldrT="[Text]" custT="1"/>
      <dgm:spPr/>
      <dgm:t>
        <a:bodyPr/>
        <a:lstStyle/>
        <a:p>
          <a:pPr algn="ctr"/>
          <a:r>
            <a:rPr lang="en-US" sz="2100">
              <a:latin typeface="+mj-lt"/>
              <a:ea typeface="Calibri Light" panose="020F0302020204030204" pitchFamily="34" charset="0"/>
              <a:cs typeface="Calibri Light" panose="020F0302020204030204" pitchFamily="34" charset="0"/>
            </a:rPr>
            <a:t>Affordable Housing Administrator- Marqueta Swain</a:t>
          </a:r>
        </a:p>
      </dgm:t>
    </dgm:pt>
    <dgm:pt modelId="{429FD29C-2673-496A-954A-E627CBDABCC4}" type="parTrans" cxnId="{7EAE34EA-2BE6-45F1-B556-40D4CA1B4D21}">
      <dgm:prSet/>
      <dgm:spPr/>
      <dgm:t>
        <a:bodyPr/>
        <a:lstStyle/>
        <a:p>
          <a:pPr algn="ctr"/>
          <a:endParaRPr lang="en-US" sz="2100">
            <a:latin typeface="+mj-lt"/>
            <a:ea typeface="Calibri Light" panose="020F0302020204030204" pitchFamily="34" charset="0"/>
            <a:cs typeface="Calibri Light" panose="020F0302020204030204" pitchFamily="34" charset="0"/>
          </a:endParaRPr>
        </a:p>
      </dgm:t>
    </dgm:pt>
    <dgm:pt modelId="{FDFA9CA8-1841-446F-9D44-635D78C9AAD8}" type="sibTrans" cxnId="{7EAE34EA-2BE6-45F1-B556-40D4CA1B4D21}">
      <dgm:prSet/>
      <dgm:spPr/>
      <dgm:t>
        <a:bodyPr/>
        <a:lstStyle/>
        <a:p>
          <a:pPr algn="ctr"/>
          <a:endParaRPr lang="en-US" sz="2100">
            <a:latin typeface="+mj-lt"/>
            <a:ea typeface="Calibri Light" panose="020F0302020204030204" pitchFamily="34" charset="0"/>
            <a:cs typeface="Calibri Light" panose="020F0302020204030204" pitchFamily="34" charset="0"/>
          </a:endParaRPr>
        </a:p>
      </dgm:t>
    </dgm:pt>
    <dgm:pt modelId="{8356D54B-036C-4A6F-B5EC-29115670E310}">
      <dgm:prSet phldrT="[Text]" custT="1"/>
      <dgm:spPr/>
      <dgm:t>
        <a:bodyPr/>
        <a:lstStyle/>
        <a:p>
          <a:pPr algn="ctr"/>
          <a:r>
            <a:rPr lang="en-US" sz="2100">
              <a:latin typeface="+mj-lt"/>
              <a:ea typeface="Calibri Light" panose="020F0302020204030204" pitchFamily="34" charset="0"/>
              <a:cs typeface="Calibri Light" panose="020F0302020204030204" pitchFamily="34" charset="0"/>
            </a:rPr>
            <a:t>Community Development Coordinator- Damario Squire</a:t>
          </a:r>
        </a:p>
      </dgm:t>
    </dgm:pt>
    <dgm:pt modelId="{3E3B6EE0-C631-464E-97CE-6F4CCDE90EBB}" type="parTrans" cxnId="{9CA87FE3-3628-4269-BFDC-E157893110F2}">
      <dgm:prSet/>
      <dgm:spPr/>
      <dgm:t>
        <a:bodyPr/>
        <a:lstStyle/>
        <a:p>
          <a:pPr algn="ctr"/>
          <a:endParaRPr lang="en-US" sz="2100">
            <a:latin typeface="+mj-lt"/>
            <a:ea typeface="Calibri Light" panose="020F0302020204030204" pitchFamily="34" charset="0"/>
            <a:cs typeface="Calibri Light" panose="020F0302020204030204" pitchFamily="34" charset="0"/>
          </a:endParaRPr>
        </a:p>
      </dgm:t>
    </dgm:pt>
    <dgm:pt modelId="{B1CE402F-9CE9-4D7A-BCFF-41883F1929A9}" type="sibTrans" cxnId="{9CA87FE3-3628-4269-BFDC-E157893110F2}">
      <dgm:prSet/>
      <dgm:spPr/>
      <dgm:t>
        <a:bodyPr/>
        <a:lstStyle/>
        <a:p>
          <a:pPr algn="ctr"/>
          <a:endParaRPr lang="en-US" sz="2100">
            <a:latin typeface="+mj-lt"/>
            <a:ea typeface="Calibri Light" panose="020F0302020204030204" pitchFamily="34" charset="0"/>
            <a:cs typeface="Calibri Light" panose="020F0302020204030204" pitchFamily="34" charset="0"/>
          </a:endParaRPr>
        </a:p>
      </dgm:t>
    </dgm:pt>
    <dgm:pt modelId="{0BF075EB-E3AA-41BC-8DE0-9C431D8C26A6}">
      <dgm:prSet phldrT="[Text]" custT="1"/>
      <dgm:spPr/>
      <dgm:t>
        <a:bodyPr/>
        <a:lstStyle/>
        <a:p>
          <a:pPr algn="ctr"/>
          <a:r>
            <a:rPr lang="en-US" sz="2100">
              <a:latin typeface="+mj-lt"/>
              <a:ea typeface="Calibri Light" panose="020F0302020204030204" pitchFamily="34" charset="0"/>
              <a:cs typeface="Calibri Light" panose="020F0302020204030204" pitchFamily="34" charset="0"/>
            </a:rPr>
            <a:t>Community Development Administrator- Marci Irwin</a:t>
          </a:r>
        </a:p>
      </dgm:t>
    </dgm:pt>
    <dgm:pt modelId="{7F355E25-DF59-4B6D-8860-63BB713DF4EF}" type="parTrans" cxnId="{42A462A8-9921-47A1-ABDE-5B637E4AE547}">
      <dgm:prSet/>
      <dgm:spPr/>
      <dgm:t>
        <a:bodyPr/>
        <a:lstStyle/>
        <a:p>
          <a:pPr algn="ctr"/>
          <a:endParaRPr lang="en-US" sz="2100">
            <a:latin typeface="+mj-lt"/>
            <a:ea typeface="Calibri Light" panose="020F0302020204030204" pitchFamily="34" charset="0"/>
            <a:cs typeface="Calibri Light" panose="020F0302020204030204" pitchFamily="34" charset="0"/>
          </a:endParaRPr>
        </a:p>
      </dgm:t>
    </dgm:pt>
    <dgm:pt modelId="{0E8737CD-2145-4484-B61B-58DBAB3927BF}" type="sibTrans" cxnId="{42A462A8-9921-47A1-ABDE-5B637E4AE547}">
      <dgm:prSet/>
      <dgm:spPr/>
      <dgm:t>
        <a:bodyPr/>
        <a:lstStyle/>
        <a:p>
          <a:pPr algn="ctr"/>
          <a:endParaRPr lang="en-US" sz="2100">
            <a:latin typeface="+mj-lt"/>
            <a:ea typeface="Calibri Light" panose="020F0302020204030204" pitchFamily="34" charset="0"/>
            <a:cs typeface="Calibri Light" panose="020F0302020204030204" pitchFamily="34" charset="0"/>
          </a:endParaRPr>
        </a:p>
      </dgm:t>
    </dgm:pt>
    <dgm:pt modelId="{15CBB455-73F3-4384-B491-98630F082AAA}">
      <dgm:prSet phldrT="[Text]" custT="1"/>
      <dgm:spPr/>
      <dgm:t>
        <a:bodyPr/>
        <a:lstStyle/>
        <a:p>
          <a:pPr algn="ctr"/>
          <a:r>
            <a:rPr lang="en-US" sz="2100">
              <a:latin typeface="+mj-lt"/>
              <a:ea typeface="Calibri Light" panose="020F0302020204030204" pitchFamily="34" charset="0"/>
              <a:cs typeface="Calibri Light" panose="020F0302020204030204" pitchFamily="34" charset="0"/>
            </a:rPr>
            <a:t>Housing Coordinator- Solomon Smothers</a:t>
          </a:r>
        </a:p>
      </dgm:t>
    </dgm:pt>
    <dgm:pt modelId="{61789191-F1E3-43F4-A53A-271A19AF1F7D}" type="parTrans" cxnId="{29C17E3F-F1A5-48C7-BB04-7A2ED07EE4E2}">
      <dgm:prSet/>
      <dgm:spPr/>
      <dgm:t>
        <a:bodyPr/>
        <a:lstStyle/>
        <a:p>
          <a:pPr algn="ctr"/>
          <a:endParaRPr lang="en-US" sz="2100">
            <a:latin typeface="+mj-lt"/>
            <a:ea typeface="Calibri Light" panose="020F0302020204030204" pitchFamily="34" charset="0"/>
            <a:cs typeface="Calibri Light" panose="020F0302020204030204" pitchFamily="34" charset="0"/>
          </a:endParaRPr>
        </a:p>
      </dgm:t>
    </dgm:pt>
    <dgm:pt modelId="{AB354B8A-B116-4836-8CDE-C39F75CDF94E}" type="sibTrans" cxnId="{29C17E3F-F1A5-48C7-BB04-7A2ED07EE4E2}">
      <dgm:prSet/>
      <dgm:spPr/>
      <dgm:t>
        <a:bodyPr/>
        <a:lstStyle/>
        <a:p>
          <a:pPr algn="ctr"/>
          <a:endParaRPr lang="en-US" sz="2100">
            <a:latin typeface="+mj-lt"/>
            <a:ea typeface="Calibri Light" panose="020F0302020204030204" pitchFamily="34" charset="0"/>
            <a:cs typeface="Calibri Light" panose="020F0302020204030204" pitchFamily="34" charset="0"/>
          </a:endParaRPr>
        </a:p>
      </dgm:t>
    </dgm:pt>
    <dgm:pt modelId="{A66122B7-33FC-48A4-A50D-18F727D344DF}">
      <dgm:prSet phldrT="[Text]" custT="1"/>
      <dgm:spPr/>
      <dgm:t>
        <a:bodyPr/>
        <a:lstStyle/>
        <a:p>
          <a:pPr algn="ctr"/>
          <a:r>
            <a:rPr lang="en-US" sz="2100">
              <a:latin typeface="+mj-lt"/>
              <a:ea typeface="Calibri Light" panose="020F0302020204030204" pitchFamily="34" charset="0"/>
              <a:cs typeface="Calibri Light" panose="020F0302020204030204" pitchFamily="34" charset="0"/>
            </a:rPr>
            <a:t>Community Development Specialist/AHED - Hannah Savard</a:t>
          </a:r>
        </a:p>
      </dgm:t>
    </dgm:pt>
    <dgm:pt modelId="{5D22389C-9FB1-438D-A42F-5FCE9329728A}" type="parTrans" cxnId="{DC2F1ED1-67BA-48B7-AFA9-F815A15A8F13}">
      <dgm:prSet/>
      <dgm:spPr/>
      <dgm:t>
        <a:bodyPr/>
        <a:lstStyle/>
        <a:p>
          <a:pPr algn="ctr"/>
          <a:endParaRPr lang="en-US" sz="2100">
            <a:latin typeface="+mj-lt"/>
            <a:ea typeface="Calibri Light" panose="020F0302020204030204" pitchFamily="34" charset="0"/>
            <a:cs typeface="Calibri Light" panose="020F0302020204030204" pitchFamily="34" charset="0"/>
          </a:endParaRPr>
        </a:p>
      </dgm:t>
    </dgm:pt>
    <dgm:pt modelId="{5F1CA7CA-E504-4EE4-B3EF-9C52689AF50E}" type="sibTrans" cxnId="{DC2F1ED1-67BA-48B7-AFA9-F815A15A8F13}">
      <dgm:prSet/>
      <dgm:spPr/>
      <dgm:t>
        <a:bodyPr/>
        <a:lstStyle/>
        <a:p>
          <a:pPr algn="ctr"/>
          <a:endParaRPr lang="en-US" sz="2100">
            <a:latin typeface="+mj-lt"/>
            <a:ea typeface="Calibri Light" panose="020F0302020204030204" pitchFamily="34" charset="0"/>
            <a:cs typeface="Calibri Light" panose="020F0302020204030204" pitchFamily="34" charset="0"/>
          </a:endParaRPr>
        </a:p>
      </dgm:t>
    </dgm:pt>
    <dgm:pt modelId="{3EC76088-29C6-4C52-8235-E86077130D2E}">
      <dgm:prSet phldrT="[Text]" custT="1"/>
      <dgm:spPr/>
      <dgm:t>
        <a:bodyPr/>
        <a:lstStyle/>
        <a:p>
          <a:pPr algn="ctr"/>
          <a:r>
            <a:rPr lang="en-US" sz="2100">
              <a:latin typeface="+mj-lt"/>
              <a:ea typeface="Calibri Light" panose="020F0302020204030204" pitchFamily="34" charset="0"/>
              <a:cs typeface="Calibri Light" panose="020F0302020204030204" pitchFamily="34" charset="0"/>
            </a:rPr>
            <a:t>Community Development Specialist/LHR- Kelley McLean</a:t>
          </a:r>
        </a:p>
      </dgm:t>
    </dgm:pt>
    <dgm:pt modelId="{9745D31F-E4C5-4455-85E7-DCF640D78542}" type="parTrans" cxnId="{A7E56E82-53A6-4463-B2ED-B6CA3138192E}">
      <dgm:prSet/>
      <dgm:spPr/>
      <dgm:t>
        <a:bodyPr/>
        <a:lstStyle/>
        <a:p>
          <a:pPr algn="ctr"/>
          <a:endParaRPr lang="en-US" sz="2100">
            <a:latin typeface="+mj-lt"/>
            <a:ea typeface="Calibri Light" panose="020F0302020204030204" pitchFamily="34" charset="0"/>
            <a:cs typeface="Calibri Light" panose="020F0302020204030204" pitchFamily="34" charset="0"/>
          </a:endParaRPr>
        </a:p>
      </dgm:t>
    </dgm:pt>
    <dgm:pt modelId="{258BC2CB-07FA-4656-AFAA-3B46DA93A89A}" type="sibTrans" cxnId="{A7E56E82-53A6-4463-B2ED-B6CA3138192E}">
      <dgm:prSet/>
      <dgm:spPr/>
      <dgm:t>
        <a:bodyPr/>
        <a:lstStyle/>
        <a:p>
          <a:pPr algn="ctr"/>
          <a:endParaRPr lang="en-US" sz="2100">
            <a:latin typeface="+mj-lt"/>
            <a:ea typeface="Calibri Light" panose="020F0302020204030204" pitchFamily="34" charset="0"/>
            <a:cs typeface="Calibri Light" panose="020F0302020204030204" pitchFamily="34" charset="0"/>
          </a:endParaRPr>
        </a:p>
      </dgm:t>
    </dgm:pt>
    <dgm:pt modelId="{6F7FDF6B-4B4A-4303-B1EE-5C9E2C8EA95F}">
      <dgm:prSet phldrT="[Text]" custT="1"/>
      <dgm:spPr/>
      <dgm:t>
        <a:bodyPr/>
        <a:lstStyle/>
        <a:p>
          <a:pPr algn="ctr"/>
          <a:r>
            <a:rPr lang="en-US" sz="2100">
              <a:latin typeface="+mj-lt"/>
              <a:ea typeface="Calibri Light" panose="020F0302020204030204" pitchFamily="34" charset="0"/>
              <a:cs typeface="Calibri Light" panose="020F0302020204030204" pitchFamily="34" charset="0"/>
            </a:rPr>
            <a:t>Community Development Specialist-      Sam Gambuti</a:t>
          </a:r>
        </a:p>
      </dgm:t>
    </dgm:pt>
    <dgm:pt modelId="{C39B3CE5-71F1-4450-A7AB-2E14EFF30104}" type="parTrans" cxnId="{A619BE2C-4E94-4E80-8DA6-08C4AF86383A}">
      <dgm:prSet/>
      <dgm:spPr/>
      <dgm:t>
        <a:bodyPr/>
        <a:lstStyle/>
        <a:p>
          <a:pPr algn="ctr"/>
          <a:endParaRPr lang="en-US" sz="2100">
            <a:latin typeface="+mj-lt"/>
            <a:ea typeface="Calibri Light" panose="020F0302020204030204" pitchFamily="34" charset="0"/>
            <a:cs typeface="Calibri Light" panose="020F0302020204030204" pitchFamily="34" charset="0"/>
          </a:endParaRPr>
        </a:p>
      </dgm:t>
    </dgm:pt>
    <dgm:pt modelId="{ACB668EC-D653-4E3E-9C32-22212259E3A5}" type="sibTrans" cxnId="{A619BE2C-4E94-4E80-8DA6-08C4AF86383A}">
      <dgm:prSet/>
      <dgm:spPr/>
      <dgm:t>
        <a:bodyPr/>
        <a:lstStyle/>
        <a:p>
          <a:pPr algn="ctr"/>
          <a:endParaRPr lang="en-US" sz="2100">
            <a:latin typeface="+mj-lt"/>
            <a:ea typeface="Calibri Light" panose="020F0302020204030204" pitchFamily="34" charset="0"/>
            <a:cs typeface="Calibri Light" panose="020F0302020204030204" pitchFamily="34" charset="0"/>
          </a:endParaRPr>
        </a:p>
      </dgm:t>
    </dgm:pt>
    <dgm:pt modelId="{617943CD-1220-4130-9598-BC9BA1F9ECAC}">
      <dgm:prSet phldrT="[Text]" custT="1"/>
      <dgm:spPr/>
      <dgm:t>
        <a:bodyPr/>
        <a:lstStyle/>
        <a:p>
          <a:pPr algn="ctr"/>
          <a:r>
            <a:rPr lang="en-US" sz="2100" b="1">
              <a:latin typeface="+mj-lt"/>
              <a:ea typeface="Calibri Light" panose="020F0302020204030204" pitchFamily="34" charset="0"/>
              <a:cs typeface="Calibri Light" panose="020F0302020204030204" pitchFamily="34" charset="0"/>
            </a:rPr>
            <a:t>Community Impact Specialist- Yashu Kavalakuntla</a:t>
          </a:r>
        </a:p>
      </dgm:t>
    </dgm:pt>
    <dgm:pt modelId="{861CB042-51AB-4A05-B81E-2E9553FA660C}" type="parTrans" cxnId="{4DBE156E-3262-4ABD-9594-7C9A3340D79E}">
      <dgm:prSet/>
      <dgm:spPr/>
      <dgm:t>
        <a:bodyPr/>
        <a:lstStyle/>
        <a:p>
          <a:pPr algn="ctr"/>
          <a:endParaRPr lang="en-US" sz="2100">
            <a:latin typeface="+mj-lt"/>
            <a:ea typeface="Calibri Light" panose="020F0302020204030204" pitchFamily="34" charset="0"/>
            <a:cs typeface="Calibri Light" panose="020F0302020204030204" pitchFamily="34" charset="0"/>
          </a:endParaRPr>
        </a:p>
      </dgm:t>
    </dgm:pt>
    <dgm:pt modelId="{4BB20B3D-45D9-4062-AC4A-02D175745B71}" type="sibTrans" cxnId="{4DBE156E-3262-4ABD-9594-7C9A3340D79E}">
      <dgm:prSet/>
      <dgm:spPr/>
      <dgm:t>
        <a:bodyPr/>
        <a:lstStyle/>
        <a:p>
          <a:pPr algn="ctr"/>
          <a:endParaRPr lang="en-US" sz="2100">
            <a:latin typeface="+mj-lt"/>
            <a:ea typeface="Calibri Light" panose="020F0302020204030204" pitchFamily="34" charset="0"/>
            <a:cs typeface="Calibri Light" panose="020F0302020204030204" pitchFamily="34" charset="0"/>
          </a:endParaRPr>
        </a:p>
      </dgm:t>
    </dgm:pt>
    <dgm:pt modelId="{F7E0BD1E-318A-45A8-8952-8054C87FDAD8}">
      <dgm:prSet phldrT="[Text]" custT="1"/>
      <dgm:spPr>
        <a:solidFill>
          <a:schemeClr val="bg1">
            <a:alpha val="90000"/>
          </a:schemeClr>
        </a:solidFill>
      </dgm:spPr>
      <dgm:t>
        <a:bodyPr/>
        <a:lstStyle/>
        <a:p>
          <a:pPr algn="ctr"/>
          <a:r>
            <a:rPr lang="en-US" sz="2100" b="1">
              <a:latin typeface="+mj-lt"/>
              <a:ea typeface="Calibri Light" panose="020F0302020204030204" pitchFamily="34" charset="0"/>
              <a:cs typeface="Calibri Light" panose="020F0302020204030204" pitchFamily="34" charset="0"/>
            </a:rPr>
            <a:t>Community Impact Specialist- Vacant</a:t>
          </a:r>
        </a:p>
      </dgm:t>
    </dgm:pt>
    <dgm:pt modelId="{20583737-6815-479F-B111-E253F6935F97}" type="parTrans" cxnId="{1A73FFB9-5C05-4CE5-9E8E-95A0D0C3DBA5}">
      <dgm:prSet/>
      <dgm:spPr/>
      <dgm:t>
        <a:bodyPr/>
        <a:lstStyle/>
        <a:p>
          <a:pPr algn="ctr"/>
          <a:endParaRPr lang="en-US" sz="2100">
            <a:latin typeface="+mj-lt"/>
            <a:ea typeface="Calibri Light" panose="020F0302020204030204" pitchFamily="34" charset="0"/>
            <a:cs typeface="Calibri Light" panose="020F0302020204030204" pitchFamily="34" charset="0"/>
          </a:endParaRPr>
        </a:p>
      </dgm:t>
    </dgm:pt>
    <dgm:pt modelId="{9533D328-50D1-42C7-AD9E-3ABF253B4FD3}" type="sibTrans" cxnId="{1A73FFB9-5C05-4CE5-9E8E-95A0D0C3DBA5}">
      <dgm:prSet/>
      <dgm:spPr/>
      <dgm:t>
        <a:bodyPr/>
        <a:lstStyle/>
        <a:p>
          <a:pPr algn="ctr"/>
          <a:endParaRPr lang="en-US" sz="2100">
            <a:latin typeface="+mj-lt"/>
            <a:ea typeface="Calibri Light" panose="020F0302020204030204" pitchFamily="34" charset="0"/>
            <a:cs typeface="Calibri Light" panose="020F0302020204030204" pitchFamily="34" charset="0"/>
          </a:endParaRPr>
        </a:p>
      </dgm:t>
    </dgm:pt>
    <dgm:pt modelId="{0F66C356-04B1-4964-824F-9357A61368E3}">
      <dgm:prSet phldrT="[Text]" custT="1"/>
      <dgm:spPr/>
      <dgm:t>
        <a:bodyPr/>
        <a:lstStyle/>
        <a:p>
          <a:pPr algn="ctr"/>
          <a:r>
            <a:rPr lang="en-US" sz="2100">
              <a:latin typeface="+mj-lt"/>
              <a:ea typeface="Calibri Light" panose="020F0302020204030204" pitchFamily="34" charset="0"/>
              <a:cs typeface="Calibri Light" panose="020F0302020204030204" pitchFamily="34" charset="0"/>
            </a:rPr>
            <a:t>Community Development Specialist/CoC- Lily Sronkoski</a:t>
          </a:r>
        </a:p>
      </dgm:t>
    </dgm:pt>
    <dgm:pt modelId="{08281475-D87B-46AF-8DA8-BE131770F863}" type="parTrans" cxnId="{BF8B69CC-9DD5-452B-81E8-0DE3EBDDD0DA}">
      <dgm:prSet/>
      <dgm:spPr/>
      <dgm:t>
        <a:bodyPr/>
        <a:lstStyle/>
        <a:p>
          <a:pPr algn="ctr"/>
          <a:endParaRPr lang="en-US" sz="2100">
            <a:latin typeface="+mj-lt"/>
            <a:ea typeface="Calibri Light" panose="020F0302020204030204" pitchFamily="34" charset="0"/>
            <a:cs typeface="Calibri Light" panose="020F0302020204030204" pitchFamily="34" charset="0"/>
          </a:endParaRPr>
        </a:p>
      </dgm:t>
    </dgm:pt>
    <dgm:pt modelId="{775EEC84-03A8-43A5-A58D-43E82158117C}" type="sibTrans" cxnId="{BF8B69CC-9DD5-452B-81E8-0DE3EBDDD0DA}">
      <dgm:prSet/>
      <dgm:spPr/>
      <dgm:t>
        <a:bodyPr/>
        <a:lstStyle/>
        <a:p>
          <a:pPr algn="ctr"/>
          <a:endParaRPr lang="en-US" sz="2100">
            <a:latin typeface="+mj-lt"/>
            <a:ea typeface="Calibri Light" panose="020F0302020204030204" pitchFamily="34" charset="0"/>
            <a:cs typeface="Calibri Light" panose="020F0302020204030204" pitchFamily="34" charset="0"/>
          </a:endParaRPr>
        </a:p>
      </dgm:t>
    </dgm:pt>
    <dgm:pt modelId="{F346E240-1112-4570-BCEF-D290AA0BE3C2}">
      <dgm:prSet phldrT="[Text]" custT="1"/>
      <dgm:spPr/>
      <dgm:t>
        <a:bodyPr/>
        <a:lstStyle/>
        <a:p>
          <a:pPr algn="ctr"/>
          <a:r>
            <a:rPr lang="en-US" sz="2100">
              <a:latin typeface="+mj-lt"/>
              <a:ea typeface="Calibri Light" panose="020F0302020204030204" pitchFamily="34" charset="0"/>
              <a:cs typeface="Calibri Light" panose="020F0302020204030204" pitchFamily="34" charset="0"/>
            </a:rPr>
            <a:t>Compliance Analyst-      Vacant</a:t>
          </a:r>
        </a:p>
      </dgm:t>
    </dgm:pt>
    <dgm:pt modelId="{B4FD1F0A-C273-4072-8862-38F799019E3E}" type="parTrans" cxnId="{FD9A6DEB-ABCB-422D-9C39-334827BA5612}">
      <dgm:prSet/>
      <dgm:spPr/>
      <dgm:t>
        <a:bodyPr/>
        <a:lstStyle/>
        <a:p>
          <a:pPr algn="ctr"/>
          <a:endParaRPr lang="en-US" sz="2100">
            <a:latin typeface="+mj-lt"/>
            <a:ea typeface="Calibri Light" panose="020F0302020204030204" pitchFamily="34" charset="0"/>
            <a:cs typeface="Calibri Light" panose="020F0302020204030204" pitchFamily="34" charset="0"/>
          </a:endParaRPr>
        </a:p>
      </dgm:t>
    </dgm:pt>
    <dgm:pt modelId="{CCAA4AE6-47B9-45D1-9355-90D12490B601}" type="sibTrans" cxnId="{FD9A6DEB-ABCB-422D-9C39-334827BA5612}">
      <dgm:prSet/>
      <dgm:spPr/>
      <dgm:t>
        <a:bodyPr/>
        <a:lstStyle/>
        <a:p>
          <a:pPr algn="ctr"/>
          <a:endParaRPr lang="en-US" sz="2100">
            <a:latin typeface="+mj-lt"/>
            <a:ea typeface="Calibri Light" panose="020F0302020204030204" pitchFamily="34" charset="0"/>
            <a:cs typeface="Calibri Light" panose="020F0302020204030204" pitchFamily="34" charset="0"/>
          </a:endParaRPr>
        </a:p>
      </dgm:t>
    </dgm:pt>
    <dgm:pt modelId="{8F54B30C-BAE5-4510-8483-C069A36922A3}">
      <dgm:prSet phldrT="[Text]" custT="1"/>
      <dgm:spPr/>
      <dgm:t>
        <a:bodyPr/>
        <a:lstStyle/>
        <a:p>
          <a:pPr algn="ctr"/>
          <a:r>
            <a:rPr lang="en-US" sz="2100">
              <a:latin typeface="+mj-lt"/>
              <a:ea typeface="Calibri Light" panose="020F0302020204030204" pitchFamily="34" charset="0"/>
              <a:cs typeface="Calibri Light" panose="020F0302020204030204" pitchFamily="34" charset="0"/>
            </a:rPr>
            <a:t>Community Development Specialist- Santerica Davis</a:t>
          </a:r>
        </a:p>
      </dgm:t>
    </dgm:pt>
    <dgm:pt modelId="{3E686CF1-D8FE-4460-B050-6B4BF729C2F4}" type="parTrans" cxnId="{C1DE0E24-A8FB-46E8-A9DC-C00E196B0CDD}">
      <dgm:prSet/>
      <dgm:spPr/>
      <dgm:t>
        <a:bodyPr/>
        <a:lstStyle/>
        <a:p>
          <a:pPr algn="ctr"/>
          <a:endParaRPr lang="en-US" sz="2100">
            <a:latin typeface="+mj-lt"/>
            <a:ea typeface="Calibri Light" panose="020F0302020204030204" pitchFamily="34" charset="0"/>
            <a:cs typeface="Calibri Light" panose="020F0302020204030204" pitchFamily="34" charset="0"/>
          </a:endParaRPr>
        </a:p>
      </dgm:t>
    </dgm:pt>
    <dgm:pt modelId="{A87B04A6-84A3-4CB7-BA9F-24299DE274B6}" type="sibTrans" cxnId="{C1DE0E24-A8FB-46E8-A9DC-C00E196B0CDD}">
      <dgm:prSet/>
      <dgm:spPr/>
      <dgm:t>
        <a:bodyPr/>
        <a:lstStyle/>
        <a:p>
          <a:pPr algn="ctr"/>
          <a:endParaRPr lang="en-US" sz="2100">
            <a:latin typeface="+mj-lt"/>
            <a:ea typeface="Calibri Light" panose="020F0302020204030204" pitchFamily="34" charset="0"/>
            <a:cs typeface="Calibri Light" panose="020F0302020204030204" pitchFamily="34" charset="0"/>
          </a:endParaRPr>
        </a:p>
      </dgm:t>
    </dgm:pt>
    <dgm:pt modelId="{2CC3D798-D9A6-4E56-B94B-B5BBBF6636BC}">
      <dgm:prSet phldrT="[Text]" custT="1"/>
      <dgm:spPr/>
      <dgm:t>
        <a:bodyPr/>
        <a:lstStyle/>
        <a:p>
          <a:pPr algn="ctr"/>
          <a:r>
            <a:rPr lang="en-US" sz="2100">
              <a:latin typeface="+mj-lt"/>
              <a:ea typeface="Calibri Light" panose="020F0302020204030204" pitchFamily="34" charset="0"/>
              <a:cs typeface="Calibri Light" panose="020F0302020204030204" pitchFamily="34" charset="0"/>
            </a:rPr>
            <a:t>Program Support Analyst II- Michele Tully</a:t>
          </a:r>
        </a:p>
      </dgm:t>
    </dgm:pt>
    <dgm:pt modelId="{5BABBA43-E097-40AC-A587-54B6BB7669E3}" type="parTrans" cxnId="{29FBECE7-F00B-4C87-AC11-35F404A3917E}">
      <dgm:prSet/>
      <dgm:spPr/>
      <dgm:t>
        <a:bodyPr/>
        <a:lstStyle/>
        <a:p>
          <a:pPr algn="ctr"/>
          <a:endParaRPr lang="en-US" sz="2100">
            <a:latin typeface="+mj-lt"/>
            <a:ea typeface="Calibri Light" panose="020F0302020204030204" pitchFamily="34" charset="0"/>
            <a:cs typeface="Calibri Light" panose="020F0302020204030204" pitchFamily="34" charset="0"/>
          </a:endParaRPr>
        </a:p>
      </dgm:t>
    </dgm:pt>
    <dgm:pt modelId="{1BCA2671-25F2-4589-A5A4-41A2BA4A19FF}" type="sibTrans" cxnId="{29FBECE7-F00B-4C87-AC11-35F404A3917E}">
      <dgm:prSet/>
      <dgm:spPr/>
      <dgm:t>
        <a:bodyPr/>
        <a:lstStyle/>
        <a:p>
          <a:pPr algn="ctr"/>
          <a:endParaRPr lang="en-US" sz="2100">
            <a:latin typeface="+mj-lt"/>
            <a:ea typeface="Calibri Light" panose="020F0302020204030204" pitchFamily="34" charset="0"/>
            <a:cs typeface="Calibri Light" panose="020F0302020204030204" pitchFamily="34" charset="0"/>
          </a:endParaRPr>
        </a:p>
      </dgm:t>
    </dgm:pt>
    <dgm:pt modelId="{6117D0F1-3DF0-4ED1-B958-A580AB13D798}">
      <dgm:prSet phldrT="[Text]" custT="1"/>
      <dgm:spPr/>
      <dgm:t>
        <a:bodyPr/>
        <a:lstStyle/>
        <a:p>
          <a:pPr algn="ctr"/>
          <a:r>
            <a:rPr lang="en-US" sz="2100">
              <a:latin typeface="+mj-lt"/>
              <a:ea typeface="Calibri Light" panose="020F0302020204030204" pitchFamily="34" charset="0"/>
              <a:cs typeface="Calibri Light" panose="020F0302020204030204" pitchFamily="34" charset="0"/>
            </a:rPr>
            <a:t>Administrative Assistant II- Andrea Livingston</a:t>
          </a:r>
        </a:p>
      </dgm:t>
    </dgm:pt>
    <dgm:pt modelId="{F5118FE1-B430-4645-8444-A6DE98AC5291}" type="sibTrans" cxnId="{470A0A91-C7E4-475A-925C-14A5D9648622}">
      <dgm:prSet/>
      <dgm:spPr/>
      <dgm:t>
        <a:bodyPr/>
        <a:lstStyle/>
        <a:p>
          <a:pPr algn="ctr"/>
          <a:endParaRPr lang="en-US" sz="2100">
            <a:latin typeface="+mj-lt"/>
            <a:ea typeface="Calibri Light" panose="020F0302020204030204" pitchFamily="34" charset="0"/>
            <a:cs typeface="Calibri Light" panose="020F0302020204030204" pitchFamily="34" charset="0"/>
          </a:endParaRPr>
        </a:p>
      </dgm:t>
    </dgm:pt>
    <dgm:pt modelId="{49DBC8E7-7901-444F-8E31-2EB22A6896F1}" type="parTrans" cxnId="{470A0A91-C7E4-475A-925C-14A5D9648622}">
      <dgm:prSet/>
      <dgm:spPr/>
      <dgm:t>
        <a:bodyPr/>
        <a:lstStyle/>
        <a:p>
          <a:pPr algn="ctr"/>
          <a:endParaRPr lang="en-US" sz="2100">
            <a:latin typeface="+mj-lt"/>
            <a:ea typeface="Calibri Light" panose="020F0302020204030204" pitchFamily="34" charset="0"/>
            <a:cs typeface="Calibri Light" panose="020F0302020204030204" pitchFamily="34" charset="0"/>
          </a:endParaRPr>
        </a:p>
      </dgm:t>
    </dgm:pt>
    <dgm:pt modelId="{9716C96C-B051-4080-9453-9E0966EE81E8}" type="pres">
      <dgm:prSet presAssocID="{01DC81B1-7F0E-46CA-A441-DC743A3E02BF}" presName="hierChild1" presStyleCnt="0">
        <dgm:presLayoutVars>
          <dgm:chPref val="1"/>
          <dgm:dir/>
          <dgm:animOne val="branch"/>
          <dgm:animLvl val="lvl"/>
          <dgm:resizeHandles/>
        </dgm:presLayoutVars>
      </dgm:prSet>
      <dgm:spPr/>
    </dgm:pt>
    <dgm:pt modelId="{EC6D7FF9-1B47-4357-90CA-A6200C82CC70}" type="pres">
      <dgm:prSet presAssocID="{D3608C9A-AFA7-426B-AB19-629D177D8C60}" presName="hierRoot1" presStyleCnt="0"/>
      <dgm:spPr/>
    </dgm:pt>
    <dgm:pt modelId="{5CC23F2A-54A2-4228-8D72-F944EFD8ABE6}" type="pres">
      <dgm:prSet presAssocID="{D3608C9A-AFA7-426B-AB19-629D177D8C60}" presName="composite" presStyleCnt="0"/>
      <dgm:spPr/>
    </dgm:pt>
    <dgm:pt modelId="{E5BC4C6F-7502-43BD-AC11-59B86D95C1D7}" type="pres">
      <dgm:prSet presAssocID="{D3608C9A-AFA7-426B-AB19-629D177D8C60}" presName="background" presStyleLbl="node0" presStyleIdx="0" presStyleCnt="1"/>
      <dgm:spPr>
        <a:solidFill>
          <a:srgbClr val="7030A0"/>
        </a:solidFill>
      </dgm:spPr>
    </dgm:pt>
    <dgm:pt modelId="{17F92B72-A1FE-4E06-9879-02ED431C2AF5}" type="pres">
      <dgm:prSet presAssocID="{D3608C9A-AFA7-426B-AB19-629D177D8C60}" presName="text" presStyleLbl="fgAcc0" presStyleIdx="0" presStyleCnt="1" custScaleX="417724" custScaleY="597842" custLinFactY="-27550" custLinFactNeighborX="-76726" custLinFactNeighborY="-100000">
        <dgm:presLayoutVars>
          <dgm:chPref val="3"/>
        </dgm:presLayoutVars>
      </dgm:prSet>
      <dgm:spPr/>
    </dgm:pt>
    <dgm:pt modelId="{78ED5A94-85E4-43AC-83EC-8F22E7661F78}" type="pres">
      <dgm:prSet presAssocID="{D3608C9A-AFA7-426B-AB19-629D177D8C60}" presName="hierChild2" presStyleCnt="0"/>
      <dgm:spPr/>
    </dgm:pt>
    <dgm:pt modelId="{6128AD14-4B74-4F21-81BE-D618A4CBE8CF}" type="pres">
      <dgm:prSet presAssocID="{1AA35422-2FBA-44D0-98EE-98EF508B628C}" presName="Name10" presStyleLbl="parChTrans1D2" presStyleIdx="0" presStyleCnt="3" custSzY="107342"/>
      <dgm:spPr/>
    </dgm:pt>
    <dgm:pt modelId="{655DF89E-FE7F-4C25-B3B3-6D58A23B580E}" type="pres">
      <dgm:prSet presAssocID="{1C16014E-259B-471A-B197-CDA2996887C6}" presName="hierRoot2" presStyleCnt="0"/>
      <dgm:spPr/>
    </dgm:pt>
    <dgm:pt modelId="{C0505ECA-2CF8-48A8-BBE0-1E6EB607447A}" type="pres">
      <dgm:prSet presAssocID="{1C16014E-259B-471A-B197-CDA2996887C6}" presName="composite2" presStyleCnt="0"/>
      <dgm:spPr/>
    </dgm:pt>
    <dgm:pt modelId="{E8020FC7-3B76-4D81-BE1E-3A161B4DBC67}" type="pres">
      <dgm:prSet presAssocID="{1C16014E-259B-471A-B197-CDA2996887C6}" presName="background2" presStyleLbl="node2" presStyleIdx="0" presStyleCnt="3"/>
      <dgm:spPr>
        <a:solidFill>
          <a:srgbClr val="7030A0"/>
        </a:solidFill>
      </dgm:spPr>
    </dgm:pt>
    <dgm:pt modelId="{BF7069B2-BEFF-41D0-8F4E-9B36A2EC74E0}" type="pres">
      <dgm:prSet presAssocID="{1C16014E-259B-471A-B197-CDA2996887C6}" presName="text2" presStyleLbl="fgAcc2" presStyleIdx="0" presStyleCnt="3" custScaleX="417724" custScaleY="597842">
        <dgm:presLayoutVars>
          <dgm:chPref val="3"/>
        </dgm:presLayoutVars>
      </dgm:prSet>
      <dgm:spPr/>
    </dgm:pt>
    <dgm:pt modelId="{774AF6E5-A3A1-4B0F-BAAC-7F1FEA9BB2CE}" type="pres">
      <dgm:prSet presAssocID="{1C16014E-259B-471A-B197-CDA2996887C6}" presName="hierChild3" presStyleCnt="0"/>
      <dgm:spPr/>
    </dgm:pt>
    <dgm:pt modelId="{608090B0-75EC-428C-B775-3D6A48008C7C}" type="pres">
      <dgm:prSet presAssocID="{E44A1440-B301-490A-BBBD-EC9282A50C9A}" presName="Name17" presStyleLbl="parChTrans1D3" presStyleIdx="0" presStyleCnt="4" custSzY="107183"/>
      <dgm:spPr/>
    </dgm:pt>
    <dgm:pt modelId="{DE189CE4-3C25-479E-BE41-00C3DCCF1106}" type="pres">
      <dgm:prSet presAssocID="{E8963225-F886-40ED-BE38-0D416526AF06}" presName="hierRoot3" presStyleCnt="0"/>
      <dgm:spPr/>
    </dgm:pt>
    <dgm:pt modelId="{DE4ED9BD-EB6B-431D-8CF9-23A7EA49ED0E}" type="pres">
      <dgm:prSet presAssocID="{E8963225-F886-40ED-BE38-0D416526AF06}" presName="composite3" presStyleCnt="0"/>
      <dgm:spPr/>
    </dgm:pt>
    <dgm:pt modelId="{3F55174F-3617-4498-8836-B6FD97331E29}" type="pres">
      <dgm:prSet presAssocID="{E8963225-F886-40ED-BE38-0D416526AF06}" presName="background3" presStyleLbl="node3" presStyleIdx="0" presStyleCnt="4"/>
      <dgm:spPr>
        <a:solidFill>
          <a:schemeClr val="accent6"/>
        </a:solidFill>
      </dgm:spPr>
    </dgm:pt>
    <dgm:pt modelId="{03B87093-29A8-4DE6-970D-5BFE6250D847}" type="pres">
      <dgm:prSet presAssocID="{E8963225-F886-40ED-BE38-0D416526AF06}" presName="text3" presStyleLbl="fgAcc3" presStyleIdx="0" presStyleCnt="4" custScaleX="417724" custScaleY="597842">
        <dgm:presLayoutVars>
          <dgm:chPref val="3"/>
        </dgm:presLayoutVars>
      </dgm:prSet>
      <dgm:spPr/>
    </dgm:pt>
    <dgm:pt modelId="{ABA15799-F025-4F0C-94D4-4D00D69652C9}" type="pres">
      <dgm:prSet presAssocID="{E8963225-F886-40ED-BE38-0D416526AF06}" presName="hierChild4" presStyleCnt="0"/>
      <dgm:spPr/>
    </dgm:pt>
    <dgm:pt modelId="{B0CDEB9A-D3BE-4E05-B32D-7E0007E31FAF}" type="pres">
      <dgm:prSet presAssocID="{861CB042-51AB-4A05-B81E-2E9553FA660C}" presName="Name23" presStyleLbl="parChTrans1D4" presStyleIdx="0" presStyleCnt="10" custSzY="107183"/>
      <dgm:spPr/>
    </dgm:pt>
    <dgm:pt modelId="{89A5F2D1-11F5-4EED-8487-7F8CE6A18EBD}" type="pres">
      <dgm:prSet presAssocID="{617943CD-1220-4130-9598-BC9BA1F9ECAC}" presName="hierRoot4" presStyleCnt="0"/>
      <dgm:spPr/>
    </dgm:pt>
    <dgm:pt modelId="{89B8DCC9-8052-4586-88AB-C2F8E93C2CC2}" type="pres">
      <dgm:prSet presAssocID="{617943CD-1220-4130-9598-BC9BA1F9ECAC}" presName="composite4" presStyleCnt="0"/>
      <dgm:spPr/>
    </dgm:pt>
    <dgm:pt modelId="{702CFC0B-D1A2-4B14-86DF-D51E7268E717}" type="pres">
      <dgm:prSet presAssocID="{617943CD-1220-4130-9598-BC9BA1F9ECAC}" presName="background4" presStyleLbl="node4" presStyleIdx="0" presStyleCnt="10"/>
      <dgm:spPr>
        <a:solidFill>
          <a:schemeClr val="accent6"/>
        </a:solidFill>
      </dgm:spPr>
    </dgm:pt>
    <dgm:pt modelId="{FAE16A21-B688-4379-8B02-AF1E013B6E8C}" type="pres">
      <dgm:prSet presAssocID="{617943CD-1220-4130-9598-BC9BA1F9ECAC}" presName="text4" presStyleLbl="fgAcc4" presStyleIdx="0" presStyleCnt="10" custScaleX="417724" custScaleY="597842">
        <dgm:presLayoutVars>
          <dgm:chPref val="3"/>
        </dgm:presLayoutVars>
      </dgm:prSet>
      <dgm:spPr/>
    </dgm:pt>
    <dgm:pt modelId="{4F63EE78-F5A9-4521-9C2F-F21CD8E309BF}" type="pres">
      <dgm:prSet presAssocID="{617943CD-1220-4130-9598-BC9BA1F9ECAC}" presName="hierChild5" presStyleCnt="0"/>
      <dgm:spPr/>
    </dgm:pt>
    <dgm:pt modelId="{0C5D0F0C-6596-4D16-BF5F-771E5F6480EA}" type="pres">
      <dgm:prSet presAssocID="{20583737-6815-479F-B111-E253F6935F97}" presName="Name23" presStyleLbl="parChTrans1D4" presStyleIdx="1" presStyleCnt="10" custSzY="107183"/>
      <dgm:spPr/>
    </dgm:pt>
    <dgm:pt modelId="{ACAC72F1-87F6-4C67-BA74-05A0BDEFC5C3}" type="pres">
      <dgm:prSet presAssocID="{F7E0BD1E-318A-45A8-8952-8054C87FDAD8}" presName="hierRoot4" presStyleCnt="0"/>
      <dgm:spPr/>
    </dgm:pt>
    <dgm:pt modelId="{39C10662-605D-458B-BDAC-B1CF6F7812CB}" type="pres">
      <dgm:prSet presAssocID="{F7E0BD1E-318A-45A8-8952-8054C87FDAD8}" presName="composite4" presStyleCnt="0"/>
      <dgm:spPr/>
    </dgm:pt>
    <dgm:pt modelId="{40164C22-6209-47B7-B75C-CCB2A2030089}" type="pres">
      <dgm:prSet presAssocID="{F7E0BD1E-318A-45A8-8952-8054C87FDAD8}" presName="background4" presStyleLbl="node4" presStyleIdx="1" presStyleCnt="10"/>
      <dgm:spPr>
        <a:solidFill>
          <a:schemeClr val="accent6"/>
        </a:solidFill>
      </dgm:spPr>
    </dgm:pt>
    <dgm:pt modelId="{A3344E29-AF25-457D-B2D7-FCDDC282E940}" type="pres">
      <dgm:prSet presAssocID="{F7E0BD1E-318A-45A8-8952-8054C87FDAD8}" presName="text4" presStyleLbl="fgAcc4" presStyleIdx="1" presStyleCnt="10" custScaleX="417724" custScaleY="597842">
        <dgm:presLayoutVars>
          <dgm:chPref val="3"/>
        </dgm:presLayoutVars>
      </dgm:prSet>
      <dgm:spPr/>
    </dgm:pt>
    <dgm:pt modelId="{4ECD847C-70D0-4BAD-A617-474E8E49C095}" type="pres">
      <dgm:prSet presAssocID="{F7E0BD1E-318A-45A8-8952-8054C87FDAD8}" presName="hierChild5" presStyleCnt="0"/>
      <dgm:spPr/>
    </dgm:pt>
    <dgm:pt modelId="{A2B3B32C-9B79-43B8-9884-872B9E4B3E39}" type="pres">
      <dgm:prSet presAssocID="{7C9EEE70-47A8-4A50-A01F-1B161AEB9EB9}" presName="Name17" presStyleLbl="parChTrans1D3" presStyleIdx="1" presStyleCnt="4" custSzY="107183"/>
      <dgm:spPr/>
    </dgm:pt>
    <dgm:pt modelId="{55953350-0237-4AF8-982D-F1491D086599}" type="pres">
      <dgm:prSet presAssocID="{69EA5ECB-AEA7-482D-ADE6-3A482C2CE5CD}" presName="hierRoot3" presStyleCnt="0"/>
      <dgm:spPr/>
    </dgm:pt>
    <dgm:pt modelId="{4B278994-317E-4DCD-A65F-50D86A2316E8}" type="pres">
      <dgm:prSet presAssocID="{69EA5ECB-AEA7-482D-ADE6-3A482C2CE5CD}" presName="composite3" presStyleCnt="0"/>
      <dgm:spPr/>
    </dgm:pt>
    <dgm:pt modelId="{3257EE63-24FC-4754-807A-7775A3C59811}" type="pres">
      <dgm:prSet presAssocID="{69EA5ECB-AEA7-482D-ADE6-3A482C2CE5CD}" presName="background3" presStyleLbl="node3" presStyleIdx="1" presStyleCnt="4"/>
      <dgm:spPr>
        <a:solidFill>
          <a:srgbClr val="FF0000"/>
        </a:solidFill>
      </dgm:spPr>
    </dgm:pt>
    <dgm:pt modelId="{DAE22272-6F76-4EAA-BFC1-BA53741E7477}" type="pres">
      <dgm:prSet presAssocID="{69EA5ECB-AEA7-482D-ADE6-3A482C2CE5CD}" presName="text3" presStyleLbl="fgAcc3" presStyleIdx="1" presStyleCnt="4" custScaleX="417724" custScaleY="597842">
        <dgm:presLayoutVars>
          <dgm:chPref val="3"/>
        </dgm:presLayoutVars>
      </dgm:prSet>
      <dgm:spPr/>
    </dgm:pt>
    <dgm:pt modelId="{5423C9CF-7340-41F6-AFF3-2978169F0A0A}" type="pres">
      <dgm:prSet presAssocID="{69EA5ECB-AEA7-482D-ADE6-3A482C2CE5CD}" presName="hierChild4" presStyleCnt="0"/>
      <dgm:spPr/>
    </dgm:pt>
    <dgm:pt modelId="{9EF34625-DBB5-4165-B4CC-29AB0DB9DF7A}" type="pres">
      <dgm:prSet presAssocID="{B4FD1F0A-C273-4072-8862-38F799019E3E}" presName="Name23" presStyleLbl="parChTrans1D4" presStyleIdx="2" presStyleCnt="10" custSzY="107183"/>
      <dgm:spPr/>
    </dgm:pt>
    <dgm:pt modelId="{32B8D920-FB28-4075-AA7A-4594C9B10072}" type="pres">
      <dgm:prSet presAssocID="{F346E240-1112-4570-BCEF-D290AA0BE3C2}" presName="hierRoot4" presStyleCnt="0"/>
      <dgm:spPr/>
    </dgm:pt>
    <dgm:pt modelId="{BD9B2F82-948E-44C3-BA75-7B9D29040E58}" type="pres">
      <dgm:prSet presAssocID="{F346E240-1112-4570-BCEF-D290AA0BE3C2}" presName="composite4" presStyleCnt="0"/>
      <dgm:spPr/>
    </dgm:pt>
    <dgm:pt modelId="{5F03624F-4C02-4352-BC0C-AFB0B8289AC4}" type="pres">
      <dgm:prSet presAssocID="{F346E240-1112-4570-BCEF-D290AA0BE3C2}" presName="background4" presStyleLbl="node4" presStyleIdx="2" presStyleCnt="10"/>
      <dgm:spPr>
        <a:solidFill>
          <a:srgbClr val="FF0000"/>
        </a:solidFill>
      </dgm:spPr>
    </dgm:pt>
    <dgm:pt modelId="{EC4DD9E5-A3EF-426B-BC50-D3709EDD1BE2}" type="pres">
      <dgm:prSet presAssocID="{F346E240-1112-4570-BCEF-D290AA0BE3C2}" presName="text4" presStyleLbl="fgAcc4" presStyleIdx="2" presStyleCnt="10" custScaleX="417724" custScaleY="597842">
        <dgm:presLayoutVars>
          <dgm:chPref val="3"/>
        </dgm:presLayoutVars>
      </dgm:prSet>
      <dgm:spPr/>
    </dgm:pt>
    <dgm:pt modelId="{7D2809B1-CB5F-4304-99E3-F2F2C5AC0B84}" type="pres">
      <dgm:prSet presAssocID="{F346E240-1112-4570-BCEF-D290AA0BE3C2}" presName="hierChild5" presStyleCnt="0"/>
      <dgm:spPr/>
    </dgm:pt>
    <dgm:pt modelId="{69A0D6AD-7991-4831-B45A-CB89A662367C}" type="pres">
      <dgm:prSet presAssocID="{3E686CF1-D8FE-4460-B050-6B4BF729C2F4}" presName="Name23" presStyleLbl="parChTrans1D4" presStyleIdx="3" presStyleCnt="10" custSzY="107183"/>
      <dgm:spPr/>
    </dgm:pt>
    <dgm:pt modelId="{4290A7CB-B45D-4BC0-8B3E-37257E480FE5}" type="pres">
      <dgm:prSet presAssocID="{8F54B30C-BAE5-4510-8483-C069A36922A3}" presName="hierRoot4" presStyleCnt="0"/>
      <dgm:spPr/>
    </dgm:pt>
    <dgm:pt modelId="{057072B7-AD60-4BD5-86EB-42BE5627BA23}" type="pres">
      <dgm:prSet presAssocID="{8F54B30C-BAE5-4510-8483-C069A36922A3}" presName="composite4" presStyleCnt="0"/>
      <dgm:spPr/>
    </dgm:pt>
    <dgm:pt modelId="{5063A69E-6594-489C-9925-AB9A91B068F8}" type="pres">
      <dgm:prSet presAssocID="{8F54B30C-BAE5-4510-8483-C069A36922A3}" presName="background4" presStyleLbl="node4" presStyleIdx="3" presStyleCnt="10"/>
      <dgm:spPr>
        <a:solidFill>
          <a:srgbClr val="FF0000"/>
        </a:solidFill>
      </dgm:spPr>
    </dgm:pt>
    <dgm:pt modelId="{9BB1E13D-3392-471C-BD75-BF90FEA4163F}" type="pres">
      <dgm:prSet presAssocID="{8F54B30C-BAE5-4510-8483-C069A36922A3}" presName="text4" presStyleLbl="fgAcc4" presStyleIdx="3" presStyleCnt="10" custScaleX="417724" custScaleY="597842">
        <dgm:presLayoutVars>
          <dgm:chPref val="3"/>
        </dgm:presLayoutVars>
      </dgm:prSet>
      <dgm:spPr/>
    </dgm:pt>
    <dgm:pt modelId="{040973BF-E2C2-40A9-BA34-433DA03F4485}" type="pres">
      <dgm:prSet presAssocID="{8F54B30C-BAE5-4510-8483-C069A36922A3}" presName="hierChild5" presStyleCnt="0"/>
      <dgm:spPr/>
    </dgm:pt>
    <dgm:pt modelId="{9DE0C834-942D-4FE9-B11B-FC5CE1ED7644}" type="pres">
      <dgm:prSet presAssocID="{5BABBA43-E097-40AC-A587-54B6BB7669E3}" presName="Name23" presStyleLbl="parChTrans1D4" presStyleIdx="4" presStyleCnt="10" custSzY="107183"/>
      <dgm:spPr/>
    </dgm:pt>
    <dgm:pt modelId="{02CAEDFA-58CF-4722-8D38-097B5E913EE0}" type="pres">
      <dgm:prSet presAssocID="{2CC3D798-D9A6-4E56-B94B-B5BBBF6636BC}" presName="hierRoot4" presStyleCnt="0"/>
      <dgm:spPr/>
    </dgm:pt>
    <dgm:pt modelId="{921C7EBC-7DC8-4782-866A-FB68A2808DD7}" type="pres">
      <dgm:prSet presAssocID="{2CC3D798-D9A6-4E56-B94B-B5BBBF6636BC}" presName="composite4" presStyleCnt="0"/>
      <dgm:spPr/>
    </dgm:pt>
    <dgm:pt modelId="{5434D166-58A6-4BDD-A687-8073DB8FE721}" type="pres">
      <dgm:prSet presAssocID="{2CC3D798-D9A6-4E56-B94B-B5BBBF6636BC}" presName="background4" presStyleLbl="node4" presStyleIdx="4" presStyleCnt="10"/>
      <dgm:spPr>
        <a:solidFill>
          <a:srgbClr val="FF0000"/>
        </a:solidFill>
      </dgm:spPr>
    </dgm:pt>
    <dgm:pt modelId="{F8994F27-4AB1-48B5-9690-29228684AC44}" type="pres">
      <dgm:prSet presAssocID="{2CC3D798-D9A6-4E56-B94B-B5BBBF6636BC}" presName="text4" presStyleLbl="fgAcc4" presStyleIdx="4" presStyleCnt="10" custScaleX="417724" custScaleY="597842">
        <dgm:presLayoutVars>
          <dgm:chPref val="3"/>
        </dgm:presLayoutVars>
      </dgm:prSet>
      <dgm:spPr/>
    </dgm:pt>
    <dgm:pt modelId="{06166AB2-FA7E-43D2-9577-5A2DCEF8D9A1}" type="pres">
      <dgm:prSet presAssocID="{2CC3D798-D9A6-4E56-B94B-B5BBBF6636BC}" presName="hierChild5" presStyleCnt="0"/>
      <dgm:spPr/>
    </dgm:pt>
    <dgm:pt modelId="{5E66CADF-D132-4720-9DDF-F8BE6B178A94}" type="pres">
      <dgm:prSet presAssocID="{49DBC8E7-7901-444F-8E31-2EB22A6896F1}" presName="Name23" presStyleLbl="parChTrans1D4" presStyleIdx="5" presStyleCnt="10" custSzY="107183"/>
      <dgm:spPr/>
    </dgm:pt>
    <dgm:pt modelId="{6C235EBA-CB51-4227-90B4-7923B8402F64}" type="pres">
      <dgm:prSet presAssocID="{6117D0F1-3DF0-4ED1-B958-A580AB13D798}" presName="hierRoot4" presStyleCnt="0"/>
      <dgm:spPr/>
    </dgm:pt>
    <dgm:pt modelId="{45337935-D5CD-4F9A-B440-160B2E22F59D}" type="pres">
      <dgm:prSet presAssocID="{6117D0F1-3DF0-4ED1-B958-A580AB13D798}" presName="composite4" presStyleCnt="0"/>
      <dgm:spPr/>
    </dgm:pt>
    <dgm:pt modelId="{67EAD056-E4AC-4C7E-A1EA-1AF38938FAB3}" type="pres">
      <dgm:prSet presAssocID="{6117D0F1-3DF0-4ED1-B958-A580AB13D798}" presName="background4" presStyleLbl="node4" presStyleIdx="5" presStyleCnt="10"/>
      <dgm:spPr>
        <a:solidFill>
          <a:srgbClr val="FF0000"/>
        </a:solidFill>
      </dgm:spPr>
    </dgm:pt>
    <dgm:pt modelId="{202388F4-0E9F-4261-9B2E-32F9D021748E}" type="pres">
      <dgm:prSet presAssocID="{6117D0F1-3DF0-4ED1-B958-A580AB13D798}" presName="text4" presStyleLbl="fgAcc4" presStyleIdx="5" presStyleCnt="10" custScaleX="417724" custScaleY="597842">
        <dgm:presLayoutVars>
          <dgm:chPref val="3"/>
        </dgm:presLayoutVars>
      </dgm:prSet>
      <dgm:spPr/>
    </dgm:pt>
    <dgm:pt modelId="{89E2A127-6EFB-4E3B-94E1-C350AF0D21B0}" type="pres">
      <dgm:prSet presAssocID="{6117D0F1-3DF0-4ED1-B958-A580AB13D798}" presName="hierChild5" presStyleCnt="0"/>
      <dgm:spPr/>
    </dgm:pt>
    <dgm:pt modelId="{67FCD59A-67ED-4B50-B559-6B479A73BB46}" type="pres">
      <dgm:prSet presAssocID="{429FD29C-2673-496A-954A-E627CBDABCC4}" presName="Name10" presStyleLbl="parChTrans1D2" presStyleIdx="1" presStyleCnt="3" custSzY="107342"/>
      <dgm:spPr/>
    </dgm:pt>
    <dgm:pt modelId="{7D6F47E2-1D5A-44C4-A4BA-80F5CF46AC33}" type="pres">
      <dgm:prSet presAssocID="{2912C6D4-1E2A-4215-BB18-4E320F9500BF}" presName="hierRoot2" presStyleCnt="0"/>
      <dgm:spPr/>
    </dgm:pt>
    <dgm:pt modelId="{D33ECDB5-8F09-4514-80E8-884649287342}" type="pres">
      <dgm:prSet presAssocID="{2912C6D4-1E2A-4215-BB18-4E320F9500BF}" presName="composite2" presStyleCnt="0"/>
      <dgm:spPr/>
    </dgm:pt>
    <dgm:pt modelId="{393E75C2-2798-4E8E-967B-752977627B4B}" type="pres">
      <dgm:prSet presAssocID="{2912C6D4-1E2A-4215-BB18-4E320F9500BF}" presName="background2" presStyleLbl="node2" presStyleIdx="1" presStyleCnt="3"/>
      <dgm:spPr/>
    </dgm:pt>
    <dgm:pt modelId="{C0142D0E-CB53-4D4D-95ED-9F7A0161E5BD}" type="pres">
      <dgm:prSet presAssocID="{2912C6D4-1E2A-4215-BB18-4E320F9500BF}" presName="text2" presStyleLbl="fgAcc2" presStyleIdx="1" presStyleCnt="3" custScaleX="417724" custScaleY="597842">
        <dgm:presLayoutVars>
          <dgm:chPref val="3"/>
        </dgm:presLayoutVars>
      </dgm:prSet>
      <dgm:spPr/>
    </dgm:pt>
    <dgm:pt modelId="{42E8CFAC-D81A-4705-9441-814B614F2683}" type="pres">
      <dgm:prSet presAssocID="{2912C6D4-1E2A-4215-BB18-4E320F9500BF}" presName="hierChild3" presStyleCnt="0"/>
      <dgm:spPr/>
    </dgm:pt>
    <dgm:pt modelId="{F1DBAF03-4042-4E1C-B282-007D395C6C7E}" type="pres">
      <dgm:prSet presAssocID="{61789191-F1E3-43F4-A53A-271A19AF1F7D}" presName="Name17" presStyleLbl="parChTrans1D3" presStyleIdx="2" presStyleCnt="4" custSzY="107183"/>
      <dgm:spPr/>
    </dgm:pt>
    <dgm:pt modelId="{CEA47013-F821-4C32-B551-9C0220F61035}" type="pres">
      <dgm:prSet presAssocID="{15CBB455-73F3-4384-B491-98630F082AAA}" presName="hierRoot3" presStyleCnt="0"/>
      <dgm:spPr/>
    </dgm:pt>
    <dgm:pt modelId="{DFCB9D96-8F83-4EFF-BB35-EE41AB2E6927}" type="pres">
      <dgm:prSet presAssocID="{15CBB455-73F3-4384-B491-98630F082AAA}" presName="composite3" presStyleCnt="0"/>
      <dgm:spPr/>
    </dgm:pt>
    <dgm:pt modelId="{664718DB-EF73-42CB-9E4F-E82E13DFEBE9}" type="pres">
      <dgm:prSet presAssocID="{15CBB455-73F3-4384-B491-98630F082AAA}" presName="background3" presStyleLbl="node3" presStyleIdx="2" presStyleCnt="4"/>
      <dgm:spPr/>
    </dgm:pt>
    <dgm:pt modelId="{66D7477E-DC95-44B3-BAB6-CF619ED803CA}" type="pres">
      <dgm:prSet presAssocID="{15CBB455-73F3-4384-B491-98630F082AAA}" presName="text3" presStyleLbl="fgAcc3" presStyleIdx="2" presStyleCnt="4" custScaleX="417724" custScaleY="597842">
        <dgm:presLayoutVars>
          <dgm:chPref val="3"/>
        </dgm:presLayoutVars>
      </dgm:prSet>
      <dgm:spPr/>
    </dgm:pt>
    <dgm:pt modelId="{3D4FEF40-B9C2-4A10-B4C3-731D7864E7D1}" type="pres">
      <dgm:prSet presAssocID="{15CBB455-73F3-4384-B491-98630F082AAA}" presName="hierChild4" presStyleCnt="0"/>
      <dgm:spPr/>
    </dgm:pt>
    <dgm:pt modelId="{00CD15B4-A8E7-4527-B98D-86513F10FFB8}" type="pres">
      <dgm:prSet presAssocID="{5D22389C-9FB1-438D-A42F-5FCE9329728A}" presName="Name23" presStyleLbl="parChTrans1D4" presStyleIdx="6" presStyleCnt="10" custSzY="107183"/>
      <dgm:spPr/>
    </dgm:pt>
    <dgm:pt modelId="{2AFBE1FC-9693-4641-B514-FAD7B5F45F47}" type="pres">
      <dgm:prSet presAssocID="{A66122B7-33FC-48A4-A50D-18F727D344DF}" presName="hierRoot4" presStyleCnt="0"/>
      <dgm:spPr/>
    </dgm:pt>
    <dgm:pt modelId="{7E0DD1FF-A297-4834-88DD-181B7A253DAF}" type="pres">
      <dgm:prSet presAssocID="{A66122B7-33FC-48A4-A50D-18F727D344DF}" presName="composite4" presStyleCnt="0"/>
      <dgm:spPr/>
    </dgm:pt>
    <dgm:pt modelId="{94D20FF1-5070-42E4-A680-9F51D641DD26}" type="pres">
      <dgm:prSet presAssocID="{A66122B7-33FC-48A4-A50D-18F727D344DF}" presName="background4" presStyleLbl="node4" presStyleIdx="6" presStyleCnt="10"/>
      <dgm:spPr/>
    </dgm:pt>
    <dgm:pt modelId="{F52335FC-275B-439F-9F93-CFA1E40E529C}" type="pres">
      <dgm:prSet presAssocID="{A66122B7-33FC-48A4-A50D-18F727D344DF}" presName="text4" presStyleLbl="fgAcc4" presStyleIdx="6" presStyleCnt="10" custScaleX="486603" custScaleY="597842">
        <dgm:presLayoutVars>
          <dgm:chPref val="3"/>
        </dgm:presLayoutVars>
      </dgm:prSet>
      <dgm:spPr/>
    </dgm:pt>
    <dgm:pt modelId="{80091BAD-1A8C-42FF-B336-3A28F5B6372A}" type="pres">
      <dgm:prSet presAssocID="{A66122B7-33FC-48A4-A50D-18F727D344DF}" presName="hierChild5" presStyleCnt="0"/>
      <dgm:spPr/>
    </dgm:pt>
    <dgm:pt modelId="{5AE1D69E-2DC1-4082-A192-633E9E5921BA}" type="pres">
      <dgm:prSet presAssocID="{9745D31F-E4C5-4455-85E7-DCF640D78542}" presName="Name23" presStyleLbl="parChTrans1D4" presStyleIdx="7" presStyleCnt="10" custSzY="107183"/>
      <dgm:spPr/>
    </dgm:pt>
    <dgm:pt modelId="{9FAE40C3-918E-4757-99EB-4AB7D317823B}" type="pres">
      <dgm:prSet presAssocID="{3EC76088-29C6-4C52-8235-E86077130D2E}" presName="hierRoot4" presStyleCnt="0"/>
      <dgm:spPr/>
    </dgm:pt>
    <dgm:pt modelId="{9586FBA8-1340-4492-BE8C-3183DCE7E610}" type="pres">
      <dgm:prSet presAssocID="{3EC76088-29C6-4C52-8235-E86077130D2E}" presName="composite4" presStyleCnt="0"/>
      <dgm:spPr/>
    </dgm:pt>
    <dgm:pt modelId="{32A26106-213A-4C31-8027-05A7FE94864E}" type="pres">
      <dgm:prSet presAssocID="{3EC76088-29C6-4C52-8235-E86077130D2E}" presName="background4" presStyleLbl="node4" presStyleIdx="7" presStyleCnt="10"/>
      <dgm:spPr/>
    </dgm:pt>
    <dgm:pt modelId="{0C08382B-B32F-4DBC-9D2C-C8705B76A677}" type="pres">
      <dgm:prSet presAssocID="{3EC76088-29C6-4C52-8235-E86077130D2E}" presName="text4" presStyleLbl="fgAcc4" presStyleIdx="7" presStyleCnt="10" custScaleX="417724" custScaleY="597842">
        <dgm:presLayoutVars>
          <dgm:chPref val="3"/>
        </dgm:presLayoutVars>
      </dgm:prSet>
      <dgm:spPr/>
    </dgm:pt>
    <dgm:pt modelId="{455A46A3-68CD-422A-82F5-A5D519F5485C}" type="pres">
      <dgm:prSet presAssocID="{3EC76088-29C6-4C52-8235-E86077130D2E}" presName="hierChild5" presStyleCnt="0"/>
      <dgm:spPr/>
    </dgm:pt>
    <dgm:pt modelId="{98B21CCA-2248-4F6E-AD5C-19D6EE31AC8C}" type="pres">
      <dgm:prSet presAssocID="{7F355E25-DF59-4B6D-8860-63BB713DF4EF}" presName="Name10" presStyleLbl="parChTrans1D2" presStyleIdx="2" presStyleCnt="3" custSzY="107342"/>
      <dgm:spPr/>
    </dgm:pt>
    <dgm:pt modelId="{9B8BE187-5E39-498E-A5DB-7F03712A5CE2}" type="pres">
      <dgm:prSet presAssocID="{0BF075EB-E3AA-41BC-8DE0-9C431D8C26A6}" presName="hierRoot2" presStyleCnt="0"/>
      <dgm:spPr/>
    </dgm:pt>
    <dgm:pt modelId="{900E1E50-8B0F-41D1-B3DA-734450BC8289}" type="pres">
      <dgm:prSet presAssocID="{0BF075EB-E3AA-41BC-8DE0-9C431D8C26A6}" presName="composite2" presStyleCnt="0"/>
      <dgm:spPr/>
    </dgm:pt>
    <dgm:pt modelId="{EF363245-3D3B-4488-87A4-851E88B83713}" type="pres">
      <dgm:prSet presAssocID="{0BF075EB-E3AA-41BC-8DE0-9C431D8C26A6}" presName="background2" presStyleLbl="node2" presStyleIdx="2" presStyleCnt="3"/>
      <dgm:spPr>
        <a:solidFill>
          <a:schemeClr val="accent4"/>
        </a:solidFill>
      </dgm:spPr>
    </dgm:pt>
    <dgm:pt modelId="{30B4BDF6-33B6-458A-968A-DBB9E65E06A2}" type="pres">
      <dgm:prSet presAssocID="{0BF075EB-E3AA-41BC-8DE0-9C431D8C26A6}" presName="text2" presStyleLbl="fgAcc2" presStyleIdx="2" presStyleCnt="3" custScaleX="417724" custScaleY="597842">
        <dgm:presLayoutVars>
          <dgm:chPref val="3"/>
        </dgm:presLayoutVars>
      </dgm:prSet>
      <dgm:spPr/>
    </dgm:pt>
    <dgm:pt modelId="{FF731A9A-DE7C-4AD6-9B45-6088E0EE01C3}" type="pres">
      <dgm:prSet presAssocID="{0BF075EB-E3AA-41BC-8DE0-9C431D8C26A6}" presName="hierChild3" presStyleCnt="0"/>
      <dgm:spPr/>
    </dgm:pt>
    <dgm:pt modelId="{0A58C034-5E32-4E3B-92F5-31E5AC601E41}" type="pres">
      <dgm:prSet presAssocID="{3E3B6EE0-C631-464E-97CE-6F4CCDE90EBB}" presName="Name17" presStyleLbl="parChTrans1D3" presStyleIdx="3" presStyleCnt="4" custSzY="107183"/>
      <dgm:spPr/>
    </dgm:pt>
    <dgm:pt modelId="{ECBC140D-75C6-4C06-9AA5-1FFC22B06B87}" type="pres">
      <dgm:prSet presAssocID="{8356D54B-036C-4A6F-B5EC-29115670E310}" presName="hierRoot3" presStyleCnt="0"/>
      <dgm:spPr/>
    </dgm:pt>
    <dgm:pt modelId="{ABC23000-2041-49FC-83F1-7471AF58ABBD}" type="pres">
      <dgm:prSet presAssocID="{8356D54B-036C-4A6F-B5EC-29115670E310}" presName="composite3" presStyleCnt="0"/>
      <dgm:spPr/>
    </dgm:pt>
    <dgm:pt modelId="{B92E8106-8F4A-433A-BD4F-828183C4BC3D}" type="pres">
      <dgm:prSet presAssocID="{8356D54B-036C-4A6F-B5EC-29115670E310}" presName="background3" presStyleLbl="node3" presStyleIdx="3" presStyleCnt="4"/>
      <dgm:spPr>
        <a:solidFill>
          <a:schemeClr val="accent4"/>
        </a:solidFill>
      </dgm:spPr>
    </dgm:pt>
    <dgm:pt modelId="{50695296-0D26-4C23-AE20-75B60416055E}" type="pres">
      <dgm:prSet presAssocID="{8356D54B-036C-4A6F-B5EC-29115670E310}" presName="text3" presStyleLbl="fgAcc3" presStyleIdx="3" presStyleCnt="4" custScaleX="417724" custScaleY="597842">
        <dgm:presLayoutVars>
          <dgm:chPref val="3"/>
        </dgm:presLayoutVars>
      </dgm:prSet>
      <dgm:spPr/>
    </dgm:pt>
    <dgm:pt modelId="{F4E6435A-545E-463D-B295-CE3F06E7F855}" type="pres">
      <dgm:prSet presAssocID="{8356D54B-036C-4A6F-B5EC-29115670E310}" presName="hierChild4" presStyleCnt="0"/>
      <dgm:spPr/>
    </dgm:pt>
    <dgm:pt modelId="{96D15A6C-696A-4526-A5EA-053C2CD10031}" type="pres">
      <dgm:prSet presAssocID="{C39B3CE5-71F1-4450-A7AB-2E14EFF30104}" presName="Name23" presStyleLbl="parChTrans1D4" presStyleIdx="8" presStyleCnt="10" custSzY="107183"/>
      <dgm:spPr/>
    </dgm:pt>
    <dgm:pt modelId="{C9EACD5F-6367-4630-895C-E3495792D43C}" type="pres">
      <dgm:prSet presAssocID="{6F7FDF6B-4B4A-4303-B1EE-5C9E2C8EA95F}" presName="hierRoot4" presStyleCnt="0"/>
      <dgm:spPr/>
    </dgm:pt>
    <dgm:pt modelId="{DFEA8D92-2C97-458F-9754-D6C88BF62F70}" type="pres">
      <dgm:prSet presAssocID="{6F7FDF6B-4B4A-4303-B1EE-5C9E2C8EA95F}" presName="composite4" presStyleCnt="0"/>
      <dgm:spPr/>
    </dgm:pt>
    <dgm:pt modelId="{78347A71-06EF-41BF-8B0A-55625D8A08BF}" type="pres">
      <dgm:prSet presAssocID="{6F7FDF6B-4B4A-4303-B1EE-5C9E2C8EA95F}" presName="background4" presStyleLbl="node4" presStyleIdx="8" presStyleCnt="10"/>
      <dgm:spPr>
        <a:solidFill>
          <a:schemeClr val="accent4"/>
        </a:solidFill>
      </dgm:spPr>
    </dgm:pt>
    <dgm:pt modelId="{57C72A19-9084-453D-9347-D3F5384F3B45}" type="pres">
      <dgm:prSet presAssocID="{6F7FDF6B-4B4A-4303-B1EE-5C9E2C8EA95F}" presName="text4" presStyleLbl="fgAcc4" presStyleIdx="8" presStyleCnt="10" custScaleX="417724" custScaleY="597842">
        <dgm:presLayoutVars>
          <dgm:chPref val="3"/>
        </dgm:presLayoutVars>
      </dgm:prSet>
      <dgm:spPr/>
    </dgm:pt>
    <dgm:pt modelId="{893416BE-9CE0-434F-9442-979EC3C2751C}" type="pres">
      <dgm:prSet presAssocID="{6F7FDF6B-4B4A-4303-B1EE-5C9E2C8EA95F}" presName="hierChild5" presStyleCnt="0"/>
      <dgm:spPr/>
    </dgm:pt>
    <dgm:pt modelId="{020C3B84-CAFC-4F9B-967F-80830E3537F0}" type="pres">
      <dgm:prSet presAssocID="{08281475-D87B-46AF-8DA8-BE131770F863}" presName="Name23" presStyleLbl="parChTrans1D4" presStyleIdx="9" presStyleCnt="10" custSzY="107183"/>
      <dgm:spPr/>
    </dgm:pt>
    <dgm:pt modelId="{2940F83B-9A6E-461E-8650-4AF29E0A555E}" type="pres">
      <dgm:prSet presAssocID="{0F66C356-04B1-4964-824F-9357A61368E3}" presName="hierRoot4" presStyleCnt="0"/>
      <dgm:spPr/>
    </dgm:pt>
    <dgm:pt modelId="{950BBAB4-96AB-4E19-82B9-95291FA8358F}" type="pres">
      <dgm:prSet presAssocID="{0F66C356-04B1-4964-824F-9357A61368E3}" presName="composite4" presStyleCnt="0"/>
      <dgm:spPr/>
    </dgm:pt>
    <dgm:pt modelId="{DF4DBC62-1839-424C-8CEC-996510514692}" type="pres">
      <dgm:prSet presAssocID="{0F66C356-04B1-4964-824F-9357A61368E3}" presName="background4" presStyleLbl="node4" presStyleIdx="9" presStyleCnt="10"/>
      <dgm:spPr>
        <a:solidFill>
          <a:schemeClr val="accent4"/>
        </a:solidFill>
      </dgm:spPr>
    </dgm:pt>
    <dgm:pt modelId="{EA1084AF-4918-47A0-9825-4DCE5A5CAE71}" type="pres">
      <dgm:prSet presAssocID="{0F66C356-04B1-4964-824F-9357A61368E3}" presName="text4" presStyleLbl="fgAcc4" presStyleIdx="9" presStyleCnt="10" custScaleX="417724" custScaleY="597842">
        <dgm:presLayoutVars>
          <dgm:chPref val="3"/>
        </dgm:presLayoutVars>
      </dgm:prSet>
      <dgm:spPr/>
    </dgm:pt>
    <dgm:pt modelId="{5990F716-8CA6-4845-BC1A-9B7FAC585A14}" type="pres">
      <dgm:prSet presAssocID="{0F66C356-04B1-4964-824F-9357A61368E3}" presName="hierChild5" presStyleCnt="0"/>
      <dgm:spPr/>
    </dgm:pt>
  </dgm:ptLst>
  <dgm:cxnLst>
    <dgm:cxn modelId="{69DE3704-6D02-47B2-BC79-47C196EDD921}" type="presOf" srcId="{0BF075EB-E3AA-41BC-8DE0-9C431D8C26A6}" destId="{30B4BDF6-33B6-458A-968A-DBB9E65E06A2}" srcOrd="0" destOrd="0" presId="urn:microsoft.com/office/officeart/2005/8/layout/hierarchy1"/>
    <dgm:cxn modelId="{79FD2F09-456E-4076-A648-249C4B72D259}" type="presOf" srcId="{8F54B30C-BAE5-4510-8483-C069A36922A3}" destId="{9BB1E13D-3392-471C-BD75-BF90FEA4163F}" srcOrd="0" destOrd="0" presId="urn:microsoft.com/office/officeart/2005/8/layout/hierarchy1"/>
    <dgm:cxn modelId="{725B6C0A-04CB-42AD-B152-D450E3339B9B}" type="presOf" srcId="{6F7FDF6B-4B4A-4303-B1EE-5C9E2C8EA95F}" destId="{57C72A19-9084-453D-9347-D3F5384F3B45}" srcOrd="0" destOrd="0" presId="urn:microsoft.com/office/officeart/2005/8/layout/hierarchy1"/>
    <dgm:cxn modelId="{699C2F18-0B1A-4B1C-B3CE-C110824976C1}" type="presOf" srcId="{C39B3CE5-71F1-4450-A7AB-2E14EFF30104}" destId="{96D15A6C-696A-4526-A5EA-053C2CD10031}" srcOrd="0" destOrd="0" presId="urn:microsoft.com/office/officeart/2005/8/layout/hierarchy1"/>
    <dgm:cxn modelId="{8AE7181E-9B86-48F7-9D55-64069BD2751B}" type="presOf" srcId="{08281475-D87B-46AF-8DA8-BE131770F863}" destId="{020C3B84-CAFC-4F9B-967F-80830E3537F0}" srcOrd="0" destOrd="0" presId="urn:microsoft.com/office/officeart/2005/8/layout/hierarchy1"/>
    <dgm:cxn modelId="{F4255E22-077E-4B79-A133-B4B454999536}" type="presOf" srcId="{E8963225-F886-40ED-BE38-0D416526AF06}" destId="{03B87093-29A8-4DE6-970D-5BFE6250D847}" srcOrd="0" destOrd="0" presId="urn:microsoft.com/office/officeart/2005/8/layout/hierarchy1"/>
    <dgm:cxn modelId="{6FFF1523-51B3-440D-AAE2-3572324F0480}" type="presOf" srcId="{8356D54B-036C-4A6F-B5EC-29115670E310}" destId="{50695296-0D26-4C23-AE20-75B60416055E}" srcOrd="0" destOrd="0" presId="urn:microsoft.com/office/officeart/2005/8/layout/hierarchy1"/>
    <dgm:cxn modelId="{C1DE0E24-A8FB-46E8-A9DC-C00E196B0CDD}" srcId="{69EA5ECB-AEA7-482D-ADE6-3A482C2CE5CD}" destId="{8F54B30C-BAE5-4510-8483-C069A36922A3}" srcOrd="1" destOrd="0" parTransId="{3E686CF1-D8FE-4460-B050-6B4BF729C2F4}" sibTransId="{A87B04A6-84A3-4CB7-BA9F-24299DE274B6}"/>
    <dgm:cxn modelId="{C82B6E24-AF1C-4DC9-8D9D-E4964374D56D}" type="presOf" srcId="{3E3B6EE0-C631-464E-97CE-6F4CCDE90EBB}" destId="{0A58C034-5E32-4E3B-92F5-31E5AC601E41}" srcOrd="0" destOrd="0" presId="urn:microsoft.com/office/officeart/2005/8/layout/hierarchy1"/>
    <dgm:cxn modelId="{D0A0B12A-B545-40EE-AD36-87CFA378156D}" type="presOf" srcId="{A66122B7-33FC-48A4-A50D-18F727D344DF}" destId="{F52335FC-275B-439F-9F93-CFA1E40E529C}" srcOrd="0" destOrd="0" presId="urn:microsoft.com/office/officeart/2005/8/layout/hierarchy1"/>
    <dgm:cxn modelId="{A619BE2C-4E94-4E80-8DA6-08C4AF86383A}" srcId="{8356D54B-036C-4A6F-B5EC-29115670E310}" destId="{6F7FDF6B-4B4A-4303-B1EE-5C9E2C8EA95F}" srcOrd="0" destOrd="0" parTransId="{C39B3CE5-71F1-4450-A7AB-2E14EFF30104}" sibTransId="{ACB668EC-D653-4E3E-9C32-22212259E3A5}"/>
    <dgm:cxn modelId="{44C90F3A-394B-42CA-839F-3B98067289AA}" type="presOf" srcId="{20583737-6815-479F-B111-E253F6935F97}" destId="{0C5D0F0C-6596-4D16-BF5F-771E5F6480EA}" srcOrd="0" destOrd="0" presId="urn:microsoft.com/office/officeart/2005/8/layout/hierarchy1"/>
    <dgm:cxn modelId="{29C17E3F-F1A5-48C7-BB04-7A2ED07EE4E2}" srcId="{2912C6D4-1E2A-4215-BB18-4E320F9500BF}" destId="{15CBB455-73F3-4384-B491-98630F082AAA}" srcOrd="0" destOrd="0" parTransId="{61789191-F1E3-43F4-A53A-271A19AF1F7D}" sibTransId="{AB354B8A-B116-4836-8CDE-C39F75CDF94E}"/>
    <dgm:cxn modelId="{3B505161-3B49-45E5-B0AD-D90175647D6E}" type="presOf" srcId="{B4FD1F0A-C273-4072-8862-38F799019E3E}" destId="{9EF34625-DBB5-4165-B4CC-29AB0DB9DF7A}" srcOrd="0" destOrd="0" presId="urn:microsoft.com/office/officeart/2005/8/layout/hierarchy1"/>
    <dgm:cxn modelId="{00F9FD4A-5C35-4164-AB5F-76380195479D}" srcId="{D3608C9A-AFA7-426B-AB19-629D177D8C60}" destId="{1C16014E-259B-471A-B197-CDA2996887C6}" srcOrd="0" destOrd="0" parTransId="{1AA35422-2FBA-44D0-98EE-98EF508B628C}" sibTransId="{6E86F6E7-9E95-4C9E-AC3E-23C8917F5A11}"/>
    <dgm:cxn modelId="{B65CE26B-4A29-453D-9BEA-18316850E98E}" type="presOf" srcId="{01DC81B1-7F0E-46CA-A441-DC743A3E02BF}" destId="{9716C96C-B051-4080-9453-9E0966EE81E8}" srcOrd="0" destOrd="0" presId="urn:microsoft.com/office/officeart/2005/8/layout/hierarchy1"/>
    <dgm:cxn modelId="{79EEA46D-DB2D-4C70-BF84-19B97659FBB6}" srcId="{01DC81B1-7F0E-46CA-A441-DC743A3E02BF}" destId="{D3608C9A-AFA7-426B-AB19-629D177D8C60}" srcOrd="0" destOrd="0" parTransId="{95ABA9A5-C187-481D-81D9-7192C7A7358B}" sibTransId="{CB9BF834-0703-4E99-BFA8-3FF81BF7AE81}"/>
    <dgm:cxn modelId="{4DBE156E-3262-4ABD-9594-7C9A3340D79E}" srcId="{E8963225-F886-40ED-BE38-0D416526AF06}" destId="{617943CD-1220-4130-9598-BC9BA1F9ECAC}" srcOrd="0" destOrd="0" parTransId="{861CB042-51AB-4A05-B81E-2E9553FA660C}" sibTransId="{4BB20B3D-45D9-4062-AC4A-02D175745B71}"/>
    <dgm:cxn modelId="{93126850-1D34-4D59-8E3E-6F14D21A69DC}" type="presOf" srcId="{0F66C356-04B1-4964-824F-9357A61368E3}" destId="{EA1084AF-4918-47A0-9825-4DCE5A5CAE71}" srcOrd="0" destOrd="0" presId="urn:microsoft.com/office/officeart/2005/8/layout/hierarchy1"/>
    <dgm:cxn modelId="{AF8A8B7D-1DA8-4547-B971-49B60F774B0A}" type="presOf" srcId="{61789191-F1E3-43F4-A53A-271A19AF1F7D}" destId="{F1DBAF03-4042-4E1C-B282-007D395C6C7E}" srcOrd="0" destOrd="0" presId="urn:microsoft.com/office/officeart/2005/8/layout/hierarchy1"/>
    <dgm:cxn modelId="{A7E56E82-53A6-4463-B2ED-B6CA3138192E}" srcId="{15CBB455-73F3-4384-B491-98630F082AAA}" destId="{3EC76088-29C6-4C52-8235-E86077130D2E}" srcOrd="1" destOrd="0" parTransId="{9745D31F-E4C5-4455-85E7-DCF640D78542}" sibTransId="{258BC2CB-07FA-4656-AFAA-3B46DA93A89A}"/>
    <dgm:cxn modelId="{F58FB68C-847A-4D70-8B81-15DCFE0F0443}" type="presOf" srcId="{9745D31F-E4C5-4455-85E7-DCF640D78542}" destId="{5AE1D69E-2DC1-4082-A192-633E9E5921BA}" srcOrd="0" destOrd="0" presId="urn:microsoft.com/office/officeart/2005/8/layout/hierarchy1"/>
    <dgm:cxn modelId="{7669D48C-669D-4DCC-A829-A1E7A5159958}" type="presOf" srcId="{3EC76088-29C6-4C52-8235-E86077130D2E}" destId="{0C08382B-B32F-4DBC-9D2C-C8705B76A677}" srcOrd="0" destOrd="0" presId="urn:microsoft.com/office/officeart/2005/8/layout/hierarchy1"/>
    <dgm:cxn modelId="{470A0A91-C7E4-475A-925C-14A5D9648622}" srcId="{2CC3D798-D9A6-4E56-B94B-B5BBBF6636BC}" destId="{6117D0F1-3DF0-4ED1-B958-A580AB13D798}" srcOrd="0" destOrd="0" parTransId="{49DBC8E7-7901-444F-8E31-2EB22A6896F1}" sibTransId="{F5118FE1-B430-4645-8444-A6DE98AC5291}"/>
    <dgm:cxn modelId="{350D8493-CD05-461C-86BC-A56DE649E28C}" type="presOf" srcId="{F346E240-1112-4570-BCEF-D290AA0BE3C2}" destId="{EC4DD9E5-A3EF-426B-BC50-D3709EDD1BE2}" srcOrd="0" destOrd="0" presId="urn:microsoft.com/office/officeart/2005/8/layout/hierarchy1"/>
    <dgm:cxn modelId="{6904DF98-DC61-471D-95B5-453496629036}" type="presOf" srcId="{E44A1440-B301-490A-BBBD-EC9282A50C9A}" destId="{608090B0-75EC-428C-B775-3D6A48008C7C}" srcOrd="0" destOrd="0" presId="urn:microsoft.com/office/officeart/2005/8/layout/hierarchy1"/>
    <dgm:cxn modelId="{F0F1C199-009C-4CE1-B05A-5E3265B6AED9}" type="presOf" srcId="{3E686CF1-D8FE-4460-B050-6B4BF729C2F4}" destId="{69A0D6AD-7991-4831-B45A-CB89A662367C}" srcOrd="0" destOrd="0" presId="urn:microsoft.com/office/officeart/2005/8/layout/hierarchy1"/>
    <dgm:cxn modelId="{DE85B8A2-AE03-4FDC-92DC-94FF6FFD50F6}" type="presOf" srcId="{5D22389C-9FB1-438D-A42F-5FCE9329728A}" destId="{00CD15B4-A8E7-4527-B98D-86513F10FFB8}" srcOrd="0" destOrd="0" presId="urn:microsoft.com/office/officeart/2005/8/layout/hierarchy1"/>
    <dgm:cxn modelId="{C4BF4AA4-FAAD-4C44-8720-604059D1B3E1}" type="presOf" srcId="{429FD29C-2673-496A-954A-E627CBDABCC4}" destId="{67FCD59A-67ED-4B50-B559-6B479A73BB46}" srcOrd="0" destOrd="0" presId="urn:microsoft.com/office/officeart/2005/8/layout/hierarchy1"/>
    <dgm:cxn modelId="{98732AA7-3A09-42B6-AE70-C6827B10B72B}" type="presOf" srcId="{5BABBA43-E097-40AC-A587-54B6BB7669E3}" destId="{9DE0C834-942D-4FE9-B11B-FC5CE1ED7644}" srcOrd="0" destOrd="0" presId="urn:microsoft.com/office/officeart/2005/8/layout/hierarchy1"/>
    <dgm:cxn modelId="{42A462A8-9921-47A1-ABDE-5B637E4AE547}" srcId="{D3608C9A-AFA7-426B-AB19-629D177D8C60}" destId="{0BF075EB-E3AA-41BC-8DE0-9C431D8C26A6}" srcOrd="2" destOrd="0" parTransId="{7F355E25-DF59-4B6D-8860-63BB713DF4EF}" sibTransId="{0E8737CD-2145-4484-B61B-58DBAB3927BF}"/>
    <dgm:cxn modelId="{C8EAE4AE-0FFC-4AEA-A7F8-AC4396AC4FE2}" type="presOf" srcId="{7F355E25-DF59-4B6D-8860-63BB713DF4EF}" destId="{98B21CCA-2248-4F6E-AD5C-19D6EE31AC8C}" srcOrd="0" destOrd="0" presId="urn:microsoft.com/office/officeart/2005/8/layout/hierarchy1"/>
    <dgm:cxn modelId="{A5A5DFAF-4DBB-4158-95A9-E8013C9EE38C}" type="presOf" srcId="{1AA35422-2FBA-44D0-98EE-98EF508B628C}" destId="{6128AD14-4B74-4F21-81BE-D618A4CBE8CF}" srcOrd="0" destOrd="0" presId="urn:microsoft.com/office/officeart/2005/8/layout/hierarchy1"/>
    <dgm:cxn modelId="{F504C2B7-89FE-43B2-B1B1-47BAB928A9F2}" type="presOf" srcId="{7C9EEE70-47A8-4A50-A01F-1B161AEB9EB9}" destId="{A2B3B32C-9B79-43B8-9884-872B9E4B3E39}" srcOrd="0" destOrd="0" presId="urn:microsoft.com/office/officeart/2005/8/layout/hierarchy1"/>
    <dgm:cxn modelId="{1A73FFB9-5C05-4CE5-9E8E-95A0D0C3DBA5}" srcId="{E8963225-F886-40ED-BE38-0D416526AF06}" destId="{F7E0BD1E-318A-45A8-8952-8054C87FDAD8}" srcOrd="1" destOrd="0" parTransId="{20583737-6815-479F-B111-E253F6935F97}" sibTransId="{9533D328-50D1-42C7-AD9E-3ABF253B4FD3}"/>
    <dgm:cxn modelId="{A86A85BD-0C98-4642-9CB3-07898827A93A}" type="presOf" srcId="{49DBC8E7-7901-444F-8E31-2EB22A6896F1}" destId="{5E66CADF-D132-4720-9DDF-F8BE6B178A94}" srcOrd="0" destOrd="0" presId="urn:microsoft.com/office/officeart/2005/8/layout/hierarchy1"/>
    <dgm:cxn modelId="{173A9EBD-F91A-4927-8A84-865D59D4BDD4}" type="presOf" srcId="{F7E0BD1E-318A-45A8-8952-8054C87FDAD8}" destId="{A3344E29-AF25-457D-B2D7-FCDDC282E940}" srcOrd="0" destOrd="0" presId="urn:microsoft.com/office/officeart/2005/8/layout/hierarchy1"/>
    <dgm:cxn modelId="{8D7D96C3-FE47-448D-83E0-E999F38287B1}" type="presOf" srcId="{2CC3D798-D9A6-4E56-B94B-B5BBBF6636BC}" destId="{F8994F27-4AB1-48B5-9690-29228684AC44}" srcOrd="0" destOrd="0" presId="urn:microsoft.com/office/officeart/2005/8/layout/hierarchy1"/>
    <dgm:cxn modelId="{3118F3C4-5D7A-4D30-BC46-83DEA955CE52}" type="presOf" srcId="{617943CD-1220-4130-9598-BC9BA1F9ECAC}" destId="{FAE16A21-B688-4379-8B02-AF1E013B6E8C}" srcOrd="0" destOrd="0" presId="urn:microsoft.com/office/officeart/2005/8/layout/hierarchy1"/>
    <dgm:cxn modelId="{47ACECC8-407D-4747-B44F-7936DCDF3412}" type="presOf" srcId="{D3608C9A-AFA7-426B-AB19-629D177D8C60}" destId="{17F92B72-A1FE-4E06-9879-02ED431C2AF5}" srcOrd="0" destOrd="0" presId="urn:microsoft.com/office/officeart/2005/8/layout/hierarchy1"/>
    <dgm:cxn modelId="{E42307C9-FC72-4C2D-B28E-76C6B8A21DDD}" type="presOf" srcId="{6117D0F1-3DF0-4ED1-B958-A580AB13D798}" destId="{202388F4-0E9F-4261-9B2E-32F9D021748E}" srcOrd="0" destOrd="0" presId="urn:microsoft.com/office/officeart/2005/8/layout/hierarchy1"/>
    <dgm:cxn modelId="{E2372ACA-D69D-4F64-8983-A1468037778B}" srcId="{1C16014E-259B-471A-B197-CDA2996887C6}" destId="{69EA5ECB-AEA7-482D-ADE6-3A482C2CE5CD}" srcOrd="1" destOrd="0" parTransId="{7C9EEE70-47A8-4A50-A01F-1B161AEB9EB9}" sibTransId="{0570A457-7E1C-4120-8AA9-E46194E91650}"/>
    <dgm:cxn modelId="{BF8B69CC-9DD5-452B-81E8-0DE3EBDDD0DA}" srcId="{8356D54B-036C-4A6F-B5EC-29115670E310}" destId="{0F66C356-04B1-4964-824F-9357A61368E3}" srcOrd="1" destOrd="0" parTransId="{08281475-D87B-46AF-8DA8-BE131770F863}" sibTransId="{775EEC84-03A8-43A5-A58D-43E82158117C}"/>
    <dgm:cxn modelId="{DC2F1ED1-67BA-48B7-AFA9-F815A15A8F13}" srcId="{15CBB455-73F3-4384-B491-98630F082AAA}" destId="{A66122B7-33FC-48A4-A50D-18F727D344DF}" srcOrd="0" destOrd="0" parTransId="{5D22389C-9FB1-438D-A42F-5FCE9329728A}" sibTransId="{5F1CA7CA-E504-4EE4-B3EF-9C52689AF50E}"/>
    <dgm:cxn modelId="{E17869D1-32C5-45C3-9ABE-337C81E60C4A}" type="presOf" srcId="{861CB042-51AB-4A05-B81E-2E9553FA660C}" destId="{B0CDEB9A-D3BE-4E05-B32D-7E0007E31FAF}" srcOrd="0" destOrd="0" presId="urn:microsoft.com/office/officeart/2005/8/layout/hierarchy1"/>
    <dgm:cxn modelId="{61247FD8-D086-4B98-9AD5-7C51C5D95D47}" type="presOf" srcId="{15CBB455-73F3-4384-B491-98630F082AAA}" destId="{66D7477E-DC95-44B3-BAB6-CF619ED803CA}" srcOrd="0" destOrd="0" presId="urn:microsoft.com/office/officeart/2005/8/layout/hierarchy1"/>
    <dgm:cxn modelId="{1FB979DC-F85E-4751-A25B-5A0519B23048}" type="presOf" srcId="{2912C6D4-1E2A-4215-BB18-4E320F9500BF}" destId="{C0142D0E-CB53-4D4D-95ED-9F7A0161E5BD}" srcOrd="0" destOrd="0" presId="urn:microsoft.com/office/officeart/2005/8/layout/hierarchy1"/>
    <dgm:cxn modelId="{9CA87FE3-3628-4269-BFDC-E157893110F2}" srcId="{0BF075EB-E3AA-41BC-8DE0-9C431D8C26A6}" destId="{8356D54B-036C-4A6F-B5EC-29115670E310}" srcOrd="0" destOrd="0" parTransId="{3E3B6EE0-C631-464E-97CE-6F4CCDE90EBB}" sibTransId="{B1CE402F-9CE9-4D7A-BCFF-41883F1929A9}"/>
    <dgm:cxn modelId="{29FBECE7-F00B-4C87-AC11-35F404A3917E}" srcId="{69EA5ECB-AEA7-482D-ADE6-3A482C2CE5CD}" destId="{2CC3D798-D9A6-4E56-B94B-B5BBBF6636BC}" srcOrd="2" destOrd="0" parTransId="{5BABBA43-E097-40AC-A587-54B6BB7669E3}" sibTransId="{1BCA2671-25F2-4589-A5A4-41A2BA4A19FF}"/>
    <dgm:cxn modelId="{7EAE34EA-2BE6-45F1-B556-40D4CA1B4D21}" srcId="{D3608C9A-AFA7-426B-AB19-629D177D8C60}" destId="{2912C6D4-1E2A-4215-BB18-4E320F9500BF}" srcOrd="1" destOrd="0" parTransId="{429FD29C-2673-496A-954A-E627CBDABCC4}" sibTransId="{FDFA9CA8-1841-446F-9D44-635D78C9AAD8}"/>
    <dgm:cxn modelId="{FD9A6DEB-ABCB-422D-9C39-334827BA5612}" srcId="{69EA5ECB-AEA7-482D-ADE6-3A482C2CE5CD}" destId="{F346E240-1112-4570-BCEF-D290AA0BE3C2}" srcOrd="0" destOrd="0" parTransId="{B4FD1F0A-C273-4072-8862-38F799019E3E}" sibTransId="{CCAA4AE6-47B9-45D1-9355-90D12490B601}"/>
    <dgm:cxn modelId="{7CE74AEC-3438-4C07-A3A1-3FDF3E4E1EDF}" srcId="{1C16014E-259B-471A-B197-CDA2996887C6}" destId="{E8963225-F886-40ED-BE38-0D416526AF06}" srcOrd="0" destOrd="0" parTransId="{E44A1440-B301-490A-BBBD-EC9282A50C9A}" sibTransId="{1359BDD5-E6DB-420A-BFBB-59B0EB6ACE7E}"/>
    <dgm:cxn modelId="{DAE3FBF2-4C0E-4A14-BB53-431059D429D9}" type="presOf" srcId="{1C16014E-259B-471A-B197-CDA2996887C6}" destId="{BF7069B2-BEFF-41D0-8F4E-9B36A2EC74E0}" srcOrd="0" destOrd="0" presId="urn:microsoft.com/office/officeart/2005/8/layout/hierarchy1"/>
    <dgm:cxn modelId="{D1EA8FF3-85B8-41A1-93AD-A8C936CBF155}" type="presOf" srcId="{69EA5ECB-AEA7-482D-ADE6-3A482C2CE5CD}" destId="{DAE22272-6F76-4EAA-BFC1-BA53741E7477}" srcOrd="0" destOrd="0" presId="urn:microsoft.com/office/officeart/2005/8/layout/hierarchy1"/>
    <dgm:cxn modelId="{86D3AF29-7221-43F7-BD82-0A52384581A1}" type="presParOf" srcId="{9716C96C-B051-4080-9453-9E0966EE81E8}" destId="{EC6D7FF9-1B47-4357-90CA-A6200C82CC70}" srcOrd="0" destOrd="0" presId="urn:microsoft.com/office/officeart/2005/8/layout/hierarchy1"/>
    <dgm:cxn modelId="{A9F4645D-D014-485C-AE73-61CAD2652FF5}" type="presParOf" srcId="{EC6D7FF9-1B47-4357-90CA-A6200C82CC70}" destId="{5CC23F2A-54A2-4228-8D72-F944EFD8ABE6}" srcOrd="0" destOrd="0" presId="urn:microsoft.com/office/officeart/2005/8/layout/hierarchy1"/>
    <dgm:cxn modelId="{05153E77-603C-4BD3-AAE3-17A311270E8C}" type="presParOf" srcId="{5CC23F2A-54A2-4228-8D72-F944EFD8ABE6}" destId="{E5BC4C6F-7502-43BD-AC11-59B86D95C1D7}" srcOrd="0" destOrd="0" presId="urn:microsoft.com/office/officeart/2005/8/layout/hierarchy1"/>
    <dgm:cxn modelId="{D06BF8A7-E807-4ED3-A596-E41E401A40C7}" type="presParOf" srcId="{5CC23F2A-54A2-4228-8D72-F944EFD8ABE6}" destId="{17F92B72-A1FE-4E06-9879-02ED431C2AF5}" srcOrd="1" destOrd="0" presId="urn:microsoft.com/office/officeart/2005/8/layout/hierarchy1"/>
    <dgm:cxn modelId="{410CDA1A-CCE2-481B-931D-8A024B3208F3}" type="presParOf" srcId="{EC6D7FF9-1B47-4357-90CA-A6200C82CC70}" destId="{78ED5A94-85E4-43AC-83EC-8F22E7661F78}" srcOrd="1" destOrd="0" presId="urn:microsoft.com/office/officeart/2005/8/layout/hierarchy1"/>
    <dgm:cxn modelId="{0EBA761D-269E-4054-B4EE-588E3923B371}" type="presParOf" srcId="{78ED5A94-85E4-43AC-83EC-8F22E7661F78}" destId="{6128AD14-4B74-4F21-81BE-D618A4CBE8CF}" srcOrd="0" destOrd="0" presId="urn:microsoft.com/office/officeart/2005/8/layout/hierarchy1"/>
    <dgm:cxn modelId="{74068073-2D0D-4158-BC1A-9E3D8F5D4EAF}" type="presParOf" srcId="{78ED5A94-85E4-43AC-83EC-8F22E7661F78}" destId="{655DF89E-FE7F-4C25-B3B3-6D58A23B580E}" srcOrd="1" destOrd="0" presId="urn:microsoft.com/office/officeart/2005/8/layout/hierarchy1"/>
    <dgm:cxn modelId="{7542BA10-4D96-43EA-BBD1-C01E1468CA60}" type="presParOf" srcId="{655DF89E-FE7F-4C25-B3B3-6D58A23B580E}" destId="{C0505ECA-2CF8-48A8-BBE0-1E6EB607447A}" srcOrd="0" destOrd="0" presId="urn:microsoft.com/office/officeart/2005/8/layout/hierarchy1"/>
    <dgm:cxn modelId="{493224AC-614C-4E22-94A2-71D03A7CC26C}" type="presParOf" srcId="{C0505ECA-2CF8-48A8-BBE0-1E6EB607447A}" destId="{E8020FC7-3B76-4D81-BE1E-3A161B4DBC67}" srcOrd="0" destOrd="0" presId="urn:microsoft.com/office/officeart/2005/8/layout/hierarchy1"/>
    <dgm:cxn modelId="{1F261129-8C92-498C-847D-4B1923C1A438}" type="presParOf" srcId="{C0505ECA-2CF8-48A8-BBE0-1E6EB607447A}" destId="{BF7069B2-BEFF-41D0-8F4E-9B36A2EC74E0}" srcOrd="1" destOrd="0" presId="urn:microsoft.com/office/officeart/2005/8/layout/hierarchy1"/>
    <dgm:cxn modelId="{C0BD13D6-0B8B-429A-BA24-81BF81C153C4}" type="presParOf" srcId="{655DF89E-FE7F-4C25-B3B3-6D58A23B580E}" destId="{774AF6E5-A3A1-4B0F-BAAC-7F1FEA9BB2CE}" srcOrd="1" destOrd="0" presId="urn:microsoft.com/office/officeart/2005/8/layout/hierarchy1"/>
    <dgm:cxn modelId="{A430839D-E063-4886-A8B1-90C6B0988CB1}" type="presParOf" srcId="{774AF6E5-A3A1-4B0F-BAAC-7F1FEA9BB2CE}" destId="{608090B0-75EC-428C-B775-3D6A48008C7C}" srcOrd="0" destOrd="0" presId="urn:microsoft.com/office/officeart/2005/8/layout/hierarchy1"/>
    <dgm:cxn modelId="{E88B8214-668E-4718-A041-565B9825219F}" type="presParOf" srcId="{774AF6E5-A3A1-4B0F-BAAC-7F1FEA9BB2CE}" destId="{DE189CE4-3C25-479E-BE41-00C3DCCF1106}" srcOrd="1" destOrd="0" presId="urn:microsoft.com/office/officeart/2005/8/layout/hierarchy1"/>
    <dgm:cxn modelId="{29C23E1A-D136-4EEA-9030-81400D15A793}" type="presParOf" srcId="{DE189CE4-3C25-479E-BE41-00C3DCCF1106}" destId="{DE4ED9BD-EB6B-431D-8CF9-23A7EA49ED0E}" srcOrd="0" destOrd="0" presId="urn:microsoft.com/office/officeart/2005/8/layout/hierarchy1"/>
    <dgm:cxn modelId="{BDB18B12-27E2-4234-80C6-26EFA41F91D1}" type="presParOf" srcId="{DE4ED9BD-EB6B-431D-8CF9-23A7EA49ED0E}" destId="{3F55174F-3617-4498-8836-B6FD97331E29}" srcOrd="0" destOrd="0" presId="urn:microsoft.com/office/officeart/2005/8/layout/hierarchy1"/>
    <dgm:cxn modelId="{64DB4049-7C67-4273-B696-EC7B44E04F38}" type="presParOf" srcId="{DE4ED9BD-EB6B-431D-8CF9-23A7EA49ED0E}" destId="{03B87093-29A8-4DE6-970D-5BFE6250D847}" srcOrd="1" destOrd="0" presId="urn:microsoft.com/office/officeart/2005/8/layout/hierarchy1"/>
    <dgm:cxn modelId="{F84504D2-5329-4C9F-910A-A6D508D97BC5}" type="presParOf" srcId="{DE189CE4-3C25-479E-BE41-00C3DCCF1106}" destId="{ABA15799-F025-4F0C-94D4-4D00D69652C9}" srcOrd="1" destOrd="0" presId="urn:microsoft.com/office/officeart/2005/8/layout/hierarchy1"/>
    <dgm:cxn modelId="{8C6A64DD-6F80-48D1-9A9F-EDC2C8049A6E}" type="presParOf" srcId="{ABA15799-F025-4F0C-94D4-4D00D69652C9}" destId="{B0CDEB9A-D3BE-4E05-B32D-7E0007E31FAF}" srcOrd="0" destOrd="0" presId="urn:microsoft.com/office/officeart/2005/8/layout/hierarchy1"/>
    <dgm:cxn modelId="{DF3AB962-31E1-4CE4-B39F-CB61B4BA098C}" type="presParOf" srcId="{ABA15799-F025-4F0C-94D4-4D00D69652C9}" destId="{89A5F2D1-11F5-4EED-8487-7F8CE6A18EBD}" srcOrd="1" destOrd="0" presId="urn:microsoft.com/office/officeart/2005/8/layout/hierarchy1"/>
    <dgm:cxn modelId="{752439CD-80FC-4E51-AF10-0237CACFA999}" type="presParOf" srcId="{89A5F2D1-11F5-4EED-8487-7F8CE6A18EBD}" destId="{89B8DCC9-8052-4586-88AB-C2F8E93C2CC2}" srcOrd="0" destOrd="0" presId="urn:microsoft.com/office/officeart/2005/8/layout/hierarchy1"/>
    <dgm:cxn modelId="{EB32DFFF-4B60-477C-BAB9-D53FB5F9B346}" type="presParOf" srcId="{89B8DCC9-8052-4586-88AB-C2F8E93C2CC2}" destId="{702CFC0B-D1A2-4B14-86DF-D51E7268E717}" srcOrd="0" destOrd="0" presId="urn:microsoft.com/office/officeart/2005/8/layout/hierarchy1"/>
    <dgm:cxn modelId="{FA7C9FFB-7633-47D3-AB33-ED517B659E76}" type="presParOf" srcId="{89B8DCC9-8052-4586-88AB-C2F8E93C2CC2}" destId="{FAE16A21-B688-4379-8B02-AF1E013B6E8C}" srcOrd="1" destOrd="0" presId="urn:microsoft.com/office/officeart/2005/8/layout/hierarchy1"/>
    <dgm:cxn modelId="{E6C5C741-EA71-47A1-95B1-F29D118949AF}" type="presParOf" srcId="{89A5F2D1-11F5-4EED-8487-7F8CE6A18EBD}" destId="{4F63EE78-F5A9-4521-9C2F-F21CD8E309BF}" srcOrd="1" destOrd="0" presId="urn:microsoft.com/office/officeart/2005/8/layout/hierarchy1"/>
    <dgm:cxn modelId="{ADAA854F-D17B-4877-8A12-4DF2B6BA1D04}" type="presParOf" srcId="{ABA15799-F025-4F0C-94D4-4D00D69652C9}" destId="{0C5D0F0C-6596-4D16-BF5F-771E5F6480EA}" srcOrd="2" destOrd="0" presId="urn:microsoft.com/office/officeart/2005/8/layout/hierarchy1"/>
    <dgm:cxn modelId="{21210BA4-4916-49FC-A9CF-E8B563972378}" type="presParOf" srcId="{ABA15799-F025-4F0C-94D4-4D00D69652C9}" destId="{ACAC72F1-87F6-4C67-BA74-05A0BDEFC5C3}" srcOrd="3" destOrd="0" presId="urn:microsoft.com/office/officeart/2005/8/layout/hierarchy1"/>
    <dgm:cxn modelId="{1504CACE-BA14-404E-87E0-DF914C532938}" type="presParOf" srcId="{ACAC72F1-87F6-4C67-BA74-05A0BDEFC5C3}" destId="{39C10662-605D-458B-BDAC-B1CF6F7812CB}" srcOrd="0" destOrd="0" presId="urn:microsoft.com/office/officeart/2005/8/layout/hierarchy1"/>
    <dgm:cxn modelId="{5612359C-F6A7-476C-B50E-14247DC0AA80}" type="presParOf" srcId="{39C10662-605D-458B-BDAC-B1CF6F7812CB}" destId="{40164C22-6209-47B7-B75C-CCB2A2030089}" srcOrd="0" destOrd="0" presId="urn:microsoft.com/office/officeart/2005/8/layout/hierarchy1"/>
    <dgm:cxn modelId="{37D0C96E-8986-4181-B56D-2C1521A9F27E}" type="presParOf" srcId="{39C10662-605D-458B-BDAC-B1CF6F7812CB}" destId="{A3344E29-AF25-457D-B2D7-FCDDC282E940}" srcOrd="1" destOrd="0" presId="urn:microsoft.com/office/officeart/2005/8/layout/hierarchy1"/>
    <dgm:cxn modelId="{21CAB37C-48E3-48B6-AB0B-CD240F6BED43}" type="presParOf" srcId="{ACAC72F1-87F6-4C67-BA74-05A0BDEFC5C3}" destId="{4ECD847C-70D0-4BAD-A617-474E8E49C095}" srcOrd="1" destOrd="0" presId="urn:microsoft.com/office/officeart/2005/8/layout/hierarchy1"/>
    <dgm:cxn modelId="{CE3CC94B-482D-4910-B5AF-1EBB538CA3C1}" type="presParOf" srcId="{774AF6E5-A3A1-4B0F-BAAC-7F1FEA9BB2CE}" destId="{A2B3B32C-9B79-43B8-9884-872B9E4B3E39}" srcOrd="2" destOrd="0" presId="urn:microsoft.com/office/officeart/2005/8/layout/hierarchy1"/>
    <dgm:cxn modelId="{67F8812F-5A19-4BF3-B256-AA47F0BB779D}" type="presParOf" srcId="{774AF6E5-A3A1-4B0F-BAAC-7F1FEA9BB2CE}" destId="{55953350-0237-4AF8-982D-F1491D086599}" srcOrd="3" destOrd="0" presId="urn:microsoft.com/office/officeart/2005/8/layout/hierarchy1"/>
    <dgm:cxn modelId="{E720B47C-105C-408B-AA98-40EE0625D64F}" type="presParOf" srcId="{55953350-0237-4AF8-982D-F1491D086599}" destId="{4B278994-317E-4DCD-A65F-50D86A2316E8}" srcOrd="0" destOrd="0" presId="urn:microsoft.com/office/officeart/2005/8/layout/hierarchy1"/>
    <dgm:cxn modelId="{8DBAC238-9F6E-4950-BACC-BB0B86F03654}" type="presParOf" srcId="{4B278994-317E-4DCD-A65F-50D86A2316E8}" destId="{3257EE63-24FC-4754-807A-7775A3C59811}" srcOrd="0" destOrd="0" presId="urn:microsoft.com/office/officeart/2005/8/layout/hierarchy1"/>
    <dgm:cxn modelId="{E1A68D3E-DAE6-4675-BFE6-C5E685955859}" type="presParOf" srcId="{4B278994-317E-4DCD-A65F-50D86A2316E8}" destId="{DAE22272-6F76-4EAA-BFC1-BA53741E7477}" srcOrd="1" destOrd="0" presId="urn:microsoft.com/office/officeart/2005/8/layout/hierarchy1"/>
    <dgm:cxn modelId="{8C8C274C-F2FF-426B-A9B8-BB6CD6479020}" type="presParOf" srcId="{55953350-0237-4AF8-982D-F1491D086599}" destId="{5423C9CF-7340-41F6-AFF3-2978169F0A0A}" srcOrd="1" destOrd="0" presId="urn:microsoft.com/office/officeart/2005/8/layout/hierarchy1"/>
    <dgm:cxn modelId="{786F94A3-28CC-4A03-97D5-BB820ABFCBA2}" type="presParOf" srcId="{5423C9CF-7340-41F6-AFF3-2978169F0A0A}" destId="{9EF34625-DBB5-4165-B4CC-29AB0DB9DF7A}" srcOrd="0" destOrd="0" presId="urn:microsoft.com/office/officeart/2005/8/layout/hierarchy1"/>
    <dgm:cxn modelId="{A0EBB8D2-58D6-4378-93D9-7D1F203724B1}" type="presParOf" srcId="{5423C9CF-7340-41F6-AFF3-2978169F0A0A}" destId="{32B8D920-FB28-4075-AA7A-4594C9B10072}" srcOrd="1" destOrd="0" presId="urn:microsoft.com/office/officeart/2005/8/layout/hierarchy1"/>
    <dgm:cxn modelId="{00EE53C0-42FB-4004-8A54-4ADC4E7F76EC}" type="presParOf" srcId="{32B8D920-FB28-4075-AA7A-4594C9B10072}" destId="{BD9B2F82-948E-44C3-BA75-7B9D29040E58}" srcOrd="0" destOrd="0" presId="urn:microsoft.com/office/officeart/2005/8/layout/hierarchy1"/>
    <dgm:cxn modelId="{BD8A1328-F70E-4234-BB6F-88EE19D33E48}" type="presParOf" srcId="{BD9B2F82-948E-44C3-BA75-7B9D29040E58}" destId="{5F03624F-4C02-4352-BC0C-AFB0B8289AC4}" srcOrd="0" destOrd="0" presId="urn:microsoft.com/office/officeart/2005/8/layout/hierarchy1"/>
    <dgm:cxn modelId="{1BA54720-98F1-42E1-A3C4-E44A651CD0EC}" type="presParOf" srcId="{BD9B2F82-948E-44C3-BA75-7B9D29040E58}" destId="{EC4DD9E5-A3EF-426B-BC50-D3709EDD1BE2}" srcOrd="1" destOrd="0" presId="urn:microsoft.com/office/officeart/2005/8/layout/hierarchy1"/>
    <dgm:cxn modelId="{704936D1-FBB9-425C-AFCF-0670CDB614ED}" type="presParOf" srcId="{32B8D920-FB28-4075-AA7A-4594C9B10072}" destId="{7D2809B1-CB5F-4304-99E3-F2F2C5AC0B84}" srcOrd="1" destOrd="0" presId="urn:microsoft.com/office/officeart/2005/8/layout/hierarchy1"/>
    <dgm:cxn modelId="{324BBAD7-7B22-4B3A-A472-336E361BFBC0}" type="presParOf" srcId="{5423C9CF-7340-41F6-AFF3-2978169F0A0A}" destId="{69A0D6AD-7991-4831-B45A-CB89A662367C}" srcOrd="2" destOrd="0" presId="urn:microsoft.com/office/officeart/2005/8/layout/hierarchy1"/>
    <dgm:cxn modelId="{BECA2F23-883A-462F-83BE-71864A73F5CE}" type="presParOf" srcId="{5423C9CF-7340-41F6-AFF3-2978169F0A0A}" destId="{4290A7CB-B45D-4BC0-8B3E-37257E480FE5}" srcOrd="3" destOrd="0" presId="urn:microsoft.com/office/officeart/2005/8/layout/hierarchy1"/>
    <dgm:cxn modelId="{A02C38B8-1C31-422B-8703-8663F759E0D0}" type="presParOf" srcId="{4290A7CB-B45D-4BC0-8B3E-37257E480FE5}" destId="{057072B7-AD60-4BD5-86EB-42BE5627BA23}" srcOrd="0" destOrd="0" presId="urn:microsoft.com/office/officeart/2005/8/layout/hierarchy1"/>
    <dgm:cxn modelId="{8F5B0C5E-4BB4-48AA-B882-DEDBD5911149}" type="presParOf" srcId="{057072B7-AD60-4BD5-86EB-42BE5627BA23}" destId="{5063A69E-6594-489C-9925-AB9A91B068F8}" srcOrd="0" destOrd="0" presId="urn:microsoft.com/office/officeart/2005/8/layout/hierarchy1"/>
    <dgm:cxn modelId="{8CF10E75-C076-4E3B-9BB5-C13BB301A67F}" type="presParOf" srcId="{057072B7-AD60-4BD5-86EB-42BE5627BA23}" destId="{9BB1E13D-3392-471C-BD75-BF90FEA4163F}" srcOrd="1" destOrd="0" presId="urn:microsoft.com/office/officeart/2005/8/layout/hierarchy1"/>
    <dgm:cxn modelId="{ED0DC9AC-B384-430E-8775-47B4362CBB76}" type="presParOf" srcId="{4290A7CB-B45D-4BC0-8B3E-37257E480FE5}" destId="{040973BF-E2C2-40A9-BA34-433DA03F4485}" srcOrd="1" destOrd="0" presId="urn:microsoft.com/office/officeart/2005/8/layout/hierarchy1"/>
    <dgm:cxn modelId="{ED847ED2-3E6F-4421-9096-09762879C1FC}" type="presParOf" srcId="{5423C9CF-7340-41F6-AFF3-2978169F0A0A}" destId="{9DE0C834-942D-4FE9-B11B-FC5CE1ED7644}" srcOrd="4" destOrd="0" presId="urn:microsoft.com/office/officeart/2005/8/layout/hierarchy1"/>
    <dgm:cxn modelId="{39E852A5-C4DE-433F-9F11-B588DE839121}" type="presParOf" srcId="{5423C9CF-7340-41F6-AFF3-2978169F0A0A}" destId="{02CAEDFA-58CF-4722-8D38-097B5E913EE0}" srcOrd="5" destOrd="0" presId="urn:microsoft.com/office/officeart/2005/8/layout/hierarchy1"/>
    <dgm:cxn modelId="{7D4ABD46-CDA8-49AC-BFE3-1722EFC70AB1}" type="presParOf" srcId="{02CAEDFA-58CF-4722-8D38-097B5E913EE0}" destId="{921C7EBC-7DC8-4782-866A-FB68A2808DD7}" srcOrd="0" destOrd="0" presId="urn:microsoft.com/office/officeart/2005/8/layout/hierarchy1"/>
    <dgm:cxn modelId="{A6544289-5E52-4A04-B742-4452BEE36975}" type="presParOf" srcId="{921C7EBC-7DC8-4782-866A-FB68A2808DD7}" destId="{5434D166-58A6-4BDD-A687-8073DB8FE721}" srcOrd="0" destOrd="0" presId="urn:microsoft.com/office/officeart/2005/8/layout/hierarchy1"/>
    <dgm:cxn modelId="{82AB7FF6-7138-426F-BB00-1A6506837E4E}" type="presParOf" srcId="{921C7EBC-7DC8-4782-866A-FB68A2808DD7}" destId="{F8994F27-4AB1-48B5-9690-29228684AC44}" srcOrd="1" destOrd="0" presId="urn:microsoft.com/office/officeart/2005/8/layout/hierarchy1"/>
    <dgm:cxn modelId="{DA696D02-4CFB-4B7D-B39C-F4C9EFB2840E}" type="presParOf" srcId="{02CAEDFA-58CF-4722-8D38-097B5E913EE0}" destId="{06166AB2-FA7E-43D2-9577-5A2DCEF8D9A1}" srcOrd="1" destOrd="0" presId="urn:microsoft.com/office/officeart/2005/8/layout/hierarchy1"/>
    <dgm:cxn modelId="{091AEE17-4662-4483-BB23-1DD2BCE16B9A}" type="presParOf" srcId="{06166AB2-FA7E-43D2-9577-5A2DCEF8D9A1}" destId="{5E66CADF-D132-4720-9DDF-F8BE6B178A94}" srcOrd="0" destOrd="0" presId="urn:microsoft.com/office/officeart/2005/8/layout/hierarchy1"/>
    <dgm:cxn modelId="{FC452243-09C8-4B8F-8440-8CEDC061FE64}" type="presParOf" srcId="{06166AB2-FA7E-43D2-9577-5A2DCEF8D9A1}" destId="{6C235EBA-CB51-4227-90B4-7923B8402F64}" srcOrd="1" destOrd="0" presId="urn:microsoft.com/office/officeart/2005/8/layout/hierarchy1"/>
    <dgm:cxn modelId="{3B855260-9791-4F11-9444-2D71CA5DD546}" type="presParOf" srcId="{6C235EBA-CB51-4227-90B4-7923B8402F64}" destId="{45337935-D5CD-4F9A-B440-160B2E22F59D}" srcOrd="0" destOrd="0" presId="urn:microsoft.com/office/officeart/2005/8/layout/hierarchy1"/>
    <dgm:cxn modelId="{3EF28D25-CBEB-492A-9A81-2C52579E490F}" type="presParOf" srcId="{45337935-D5CD-4F9A-B440-160B2E22F59D}" destId="{67EAD056-E4AC-4C7E-A1EA-1AF38938FAB3}" srcOrd="0" destOrd="0" presId="urn:microsoft.com/office/officeart/2005/8/layout/hierarchy1"/>
    <dgm:cxn modelId="{6CF87A99-EE42-49EA-BB72-445E63DF2BFA}" type="presParOf" srcId="{45337935-D5CD-4F9A-B440-160B2E22F59D}" destId="{202388F4-0E9F-4261-9B2E-32F9D021748E}" srcOrd="1" destOrd="0" presId="urn:microsoft.com/office/officeart/2005/8/layout/hierarchy1"/>
    <dgm:cxn modelId="{3BF0D196-AB8D-4924-AD89-79EE4D04D634}" type="presParOf" srcId="{6C235EBA-CB51-4227-90B4-7923B8402F64}" destId="{89E2A127-6EFB-4E3B-94E1-C350AF0D21B0}" srcOrd="1" destOrd="0" presId="urn:microsoft.com/office/officeart/2005/8/layout/hierarchy1"/>
    <dgm:cxn modelId="{800ABA37-8D12-4941-AEF3-B3A005572DBE}" type="presParOf" srcId="{78ED5A94-85E4-43AC-83EC-8F22E7661F78}" destId="{67FCD59A-67ED-4B50-B559-6B479A73BB46}" srcOrd="2" destOrd="0" presId="urn:microsoft.com/office/officeart/2005/8/layout/hierarchy1"/>
    <dgm:cxn modelId="{D81CB2C4-79D0-4A1E-94A4-BE47F903D573}" type="presParOf" srcId="{78ED5A94-85E4-43AC-83EC-8F22E7661F78}" destId="{7D6F47E2-1D5A-44C4-A4BA-80F5CF46AC33}" srcOrd="3" destOrd="0" presId="urn:microsoft.com/office/officeart/2005/8/layout/hierarchy1"/>
    <dgm:cxn modelId="{1CCAEEBA-AE44-4599-A5D1-D22924DCFEFA}" type="presParOf" srcId="{7D6F47E2-1D5A-44C4-A4BA-80F5CF46AC33}" destId="{D33ECDB5-8F09-4514-80E8-884649287342}" srcOrd="0" destOrd="0" presId="urn:microsoft.com/office/officeart/2005/8/layout/hierarchy1"/>
    <dgm:cxn modelId="{FEAAFDF3-C1E7-4000-BBDA-204432C9D2A7}" type="presParOf" srcId="{D33ECDB5-8F09-4514-80E8-884649287342}" destId="{393E75C2-2798-4E8E-967B-752977627B4B}" srcOrd="0" destOrd="0" presId="urn:microsoft.com/office/officeart/2005/8/layout/hierarchy1"/>
    <dgm:cxn modelId="{56D74EB3-E675-4EA6-AA97-3499545AFAB7}" type="presParOf" srcId="{D33ECDB5-8F09-4514-80E8-884649287342}" destId="{C0142D0E-CB53-4D4D-95ED-9F7A0161E5BD}" srcOrd="1" destOrd="0" presId="urn:microsoft.com/office/officeart/2005/8/layout/hierarchy1"/>
    <dgm:cxn modelId="{D98FDB64-3FCC-45B8-9E65-92D053E755FE}" type="presParOf" srcId="{7D6F47E2-1D5A-44C4-A4BA-80F5CF46AC33}" destId="{42E8CFAC-D81A-4705-9441-814B614F2683}" srcOrd="1" destOrd="0" presId="urn:microsoft.com/office/officeart/2005/8/layout/hierarchy1"/>
    <dgm:cxn modelId="{84C391EB-06FD-4E39-8F59-ED2E79497EB3}" type="presParOf" srcId="{42E8CFAC-D81A-4705-9441-814B614F2683}" destId="{F1DBAF03-4042-4E1C-B282-007D395C6C7E}" srcOrd="0" destOrd="0" presId="urn:microsoft.com/office/officeart/2005/8/layout/hierarchy1"/>
    <dgm:cxn modelId="{244ECA7B-BEC6-40E3-A6A8-C984F787516B}" type="presParOf" srcId="{42E8CFAC-D81A-4705-9441-814B614F2683}" destId="{CEA47013-F821-4C32-B551-9C0220F61035}" srcOrd="1" destOrd="0" presId="urn:microsoft.com/office/officeart/2005/8/layout/hierarchy1"/>
    <dgm:cxn modelId="{781ACAB0-5E13-4FC9-8D49-4BA59FC75D6B}" type="presParOf" srcId="{CEA47013-F821-4C32-B551-9C0220F61035}" destId="{DFCB9D96-8F83-4EFF-BB35-EE41AB2E6927}" srcOrd="0" destOrd="0" presId="urn:microsoft.com/office/officeart/2005/8/layout/hierarchy1"/>
    <dgm:cxn modelId="{F7FFA734-5CBC-428C-9692-37AA4CFFCA81}" type="presParOf" srcId="{DFCB9D96-8F83-4EFF-BB35-EE41AB2E6927}" destId="{664718DB-EF73-42CB-9E4F-E82E13DFEBE9}" srcOrd="0" destOrd="0" presId="urn:microsoft.com/office/officeart/2005/8/layout/hierarchy1"/>
    <dgm:cxn modelId="{C8E4C885-229F-4CFF-B0A2-D54D77DA23C8}" type="presParOf" srcId="{DFCB9D96-8F83-4EFF-BB35-EE41AB2E6927}" destId="{66D7477E-DC95-44B3-BAB6-CF619ED803CA}" srcOrd="1" destOrd="0" presId="urn:microsoft.com/office/officeart/2005/8/layout/hierarchy1"/>
    <dgm:cxn modelId="{A58AABEB-2626-46D5-B4E2-C1FABAB2F2A9}" type="presParOf" srcId="{CEA47013-F821-4C32-B551-9C0220F61035}" destId="{3D4FEF40-B9C2-4A10-B4C3-731D7864E7D1}" srcOrd="1" destOrd="0" presId="urn:microsoft.com/office/officeart/2005/8/layout/hierarchy1"/>
    <dgm:cxn modelId="{6F471682-B192-4116-AA0C-F5A01147AA80}" type="presParOf" srcId="{3D4FEF40-B9C2-4A10-B4C3-731D7864E7D1}" destId="{00CD15B4-A8E7-4527-B98D-86513F10FFB8}" srcOrd="0" destOrd="0" presId="urn:microsoft.com/office/officeart/2005/8/layout/hierarchy1"/>
    <dgm:cxn modelId="{393F6A9B-0B14-4FF8-A7AE-91FE2DEAA4A4}" type="presParOf" srcId="{3D4FEF40-B9C2-4A10-B4C3-731D7864E7D1}" destId="{2AFBE1FC-9693-4641-B514-FAD7B5F45F47}" srcOrd="1" destOrd="0" presId="urn:microsoft.com/office/officeart/2005/8/layout/hierarchy1"/>
    <dgm:cxn modelId="{3BDABBD4-9955-46E2-8183-9D5B1EF27E8A}" type="presParOf" srcId="{2AFBE1FC-9693-4641-B514-FAD7B5F45F47}" destId="{7E0DD1FF-A297-4834-88DD-181B7A253DAF}" srcOrd="0" destOrd="0" presId="urn:microsoft.com/office/officeart/2005/8/layout/hierarchy1"/>
    <dgm:cxn modelId="{A8D44171-B1C3-4A44-957F-D5332A398CE5}" type="presParOf" srcId="{7E0DD1FF-A297-4834-88DD-181B7A253DAF}" destId="{94D20FF1-5070-42E4-A680-9F51D641DD26}" srcOrd="0" destOrd="0" presId="urn:microsoft.com/office/officeart/2005/8/layout/hierarchy1"/>
    <dgm:cxn modelId="{25825FC9-08D0-401B-B6B8-1C91F2B7779B}" type="presParOf" srcId="{7E0DD1FF-A297-4834-88DD-181B7A253DAF}" destId="{F52335FC-275B-439F-9F93-CFA1E40E529C}" srcOrd="1" destOrd="0" presId="urn:microsoft.com/office/officeart/2005/8/layout/hierarchy1"/>
    <dgm:cxn modelId="{BD6EB5D8-C90D-4B5D-8E9E-8150A3279582}" type="presParOf" srcId="{2AFBE1FC-9693-4641-B514-FAD7B5F45F47}" destId="{80091BAD-1A8C-42FF-B336-3A28F5B6372A}" srcOrd="1" destOrd="0" presId="urn:microsoft.com/office/officeart/2005/8/layout/hierarchy1"/>
    <dgm:cxn modelId="{E8102E34-DF1E-445D-BE4C-616D4F2D707C}" type="presParOf" srcId="{3D4FEF40-B9C2-4A10-B4C3-731D7864E7D1}" destId="{5AE1D69E-2DC1-4082-A192-633E9E5921BA}" srcOrd="2" destOrd="0" presId="urn:microsoft.com/office/officeart/2005/8/layout/hierarchy1"/>
    <dgm:cxn modelId="{C8DDABB5-22AA-4BDE-B88E-65E356044254}" type="presParOf" srcId="{3D4FEF40-B9C2-4A10-B4C3-731D7864E7D1}" destId="{9FAE40C3-918E-4757-99EB-4AB7D317823B}" srcOrd="3" destOrd="0" presId="urn:microsoft.com/office/officeart/2005/8/layout/hierarchy1"/>
    <dgm:cxn modelId="{A675ED85-7E94-4C1B-8B46-60119CA0AB8C}" type="presParOf" srcId="{9FAE40C3-918E-4757-99EB-4AB7D317823B}" destId="{9586FBA8-1340-4492-BE8C-3183DCE7E610}" srcOrd="0" destOrd="0" presId="urn:microsoft.com/office/officeart/2005/8/layout/hierarchy1"/>
    <dgm:cxn modelId="{9C80DF3E-4D43-4B4C-B9B6-479DED8BBFCB}" type="presParOf" srcId="{9586FBA8-1340-4492-BE8C-3183DCE7E610}" destId="{32A26106-213A-4C31-8027-05A7FE94864E}" srcOrd="0" destOrd="0" presId="urn:microsoft.com/office/officeart/2005/8/layout/hierarchy1"/>
    <dgm:cxn modelId="{7405CA06-A0A7-4086-9DED-762EFAB7EF3A}" type="presParOf" srcId="{9586FBA8-1340-4492-BE8C-3183DCE7E610}" destId="{0C08382B-B32F-4DBC-9D2C-C8705B76A677}" srcOrd="1" destOrd="0" presId="urn:microsoft.com/office/officeart/2005/8/layout/hierarchy1"/>
    <dgm:cxn modelId="{9268881E-FDF2-46F0-81EE-008451378E36}" type="presParOf" srcId="{9FAE40C3-918E-4757-99EB-4AB7D317823B}" destId="{455A46A3-68CD-422A-82F5-A5D519F5485C}" srcOrd="1" destOrd="0" presId="urn:microsoft.com/office/officeart/2005/8/layout/hierarchy1"/>
    <dgm:cxn modelId="{5EFEC238-3469-48CF-B905-59508F53CFDB}" type="presParOf" srcId="{78ED5A94-85E4-43AC-83EC-8F22E7661F78}" destId="{98B21CCA-2248-4F6E-AD5C-19D6EE31AC8C}" srcOrd="4" destOrd="0" presId="urn:microsoft.com/office/officeart/2005/8/layout/hierarchy1"/>
    <dgm:cxn modelId="{26DDCCB1-D21D-4448-AB35-D49D0EA2D03C}" type="presParOf" srcId="{78ED5A94-85E4-43AC-83EC-8F22E7661F78}" destId="{9B8BE187-5E39-498E-A5DB-7F03712A5CE2}" srcOrd="5" destOrd="0" presId="urn:microsoft.com/office/officeart/2005/8/layout/hierarchy1"/>
    <dgm:cxn modelId="{C28202E8-8058-4803-B73E-84932F699511}" type="presParOf" srcId="{9B8BE187-5E39-498E-A5DB-7F03712A5CE2}" destId="{900E1E50-8B0F-41D1-B3DA-734450BC8289}" srcOrd="0" destOrd="0" presId="urn:microsoft.com/office/officeart/2005/8/layout/hierarchy1"/>
    <dgm:cxn modelId="{7E87DC6C-EE05-46C9-BD28-DEB301D4FA21}" type="presParOf" srcId="{900E1E50-8B0F-41D1-B3DA-734450BC8289}" destId="{EF363245-3D3B-4488-87A4-851E88B83713}" srcOrd="0" destOrd="0" presId="urn:microsoft.com/office/officeart/2005/8/layout/hierarchy1"/>
    <dgm:cxn modelId="{22B696CD-965D-4EEB-B72D-59214DDCC092}" type="presParOf" srcId="{900E1E50-8B0F-41D1-B3DA-734450BC8289}" destId="{30B4BDF6-33B6-458A-968A-DBB9E65E06A2}" srcOrd="1" destOrd="0" presId="urn:microsoft.com/office/officeart/2005/8/layout/hierarchy1"/>
    <dgm:cxn modelId="{AA21B19C-03F2-45BF-B286-4198B58D9588}" type="presParOf" srcId="{9B8BE187-5E39-498E-A5DB-7F03712A5CE2}" destId="{FF731A9A-DE7C-4AD6-9B45-6088E0EE01C3}" srcOrd="1" destOrd="0" presId="urn:microsoft.com/office/officeart/2005/8/layout/hierarchy1"/>
    <dgm:cxn modelId="{46DEEE98-F147-4CCA-A6CC-2C96F00DB6D4}" type="presParOf" srcId="{FF731A9A-DE7C-4AD6-9B45-6088E0EE01C3}" destId="{0A58C034-5E32-4E3B-92F5-31E5AC601E41}" srcOrd="0" destOrd="0" presId="urn:microsoft.com/office/officeart/2005/8/layout/hierarchy1"/>
    <dgm:cxn modelId="{9B1A9688-1679-4CFB-A0FA-67E5A6D6A65D}" type="presParOf" srcId="{FF731A9A-DE7C-4AD6-9B45-6088E0EE01C3}" destId="{ECBC140D-75C6-4C06-9AA5-1FFC22B06B87}" srcOrd="1" destOrd="0" presId="urn:microsoft.com/office/officeart/2005/8/layout/hierarchy1"/>
    <dgm:cxn modelId="{0E6ACB53-B556-4C01-A61B-C1513BB76EEF}" type="presParOf" srcId="{ECBC140D-75C6-4C06-9AA5-1FFC22B06B87}" destId="{ABC23000-2041-49FC-83F1-7471AF58ABBD}" srcOrd="0" destOrd="0" presId="urn:microsoft.com/office/officeart/2005/8/layout/hierarchy1"/>
    <dgm:cxn modelId="{4CCE1EF8-F257-4F1D-90EB-B89A08D51133}" type="presParOf" srcId="{ABC23000-2041-49FC-83F1-7471AF58ABBD}" destId="{B92E8106-8F4A-433A-BD4F-828183C4BC3D}" srcOrd="0" destOrd="0" presId="urn:microsoft.com/office/officeart/2005/8/layout/hierarchy1"/>
    <dgm:cxn modelId="{5EFA836D-5934-4DC9-875F-C8194E42A55C}" type="presParOf" srcId="{ABC23000-2041-49FC-83F1-7471AF58ABBD}" destId="{50695296-0D26-4C23-AE20-75B60416055E}" srcOrd="1" destOrd="0" presId="urn:microsoft.com/office/officeart/2005/8/layout/hierarchy1"/>
    <dgm:cxn modelId="{BAA7FFDE-A33E-49E9-A992-42870C2FAA6B}" type="presParOf" srcId="{ECBC140D-75C6-4C06-9AA5-1FFC22B06B87}" destId="{F4E6435A-545E-463D-B295-CE3F06E7F855}" srcOrd="1" destOrd="0" presId="urn:microsoft.com/office/officeart/2005/8/layout/hierarchy1"/>
    <dgm:cxn modelId="{51807127-3E70-49B0-AEDF-7F4CB0998400}" type="presParOf" srcId="{F4E6435A-545E-463D-B295-CE3F06E7F855}" destId="{96D15A6C-696A-4526-A5EA-053C2CD10031}" srcOrd="0" destOrd="0" presId="urn:microsoft.com/office/officeart/2005/8/layout/hierarchy1"/>
    <dgm:cxn modelId="{962F505F-1843-4931-AFDB-896EEBB104C2}" type="presParOf" srcId="{F4E6435A-545E-463D-B295-CE3F06E7F855}" destId="{C9EACD5F-6367-4630-895C-E3495792D43C}" srcOrd="1" destOrd="0" presId="urn:microsoft.com/office/officeart/2005/8/layout/hierarchy1"/>
    <dgm:cxn modelId="{92FFCA5C-17C8-41BD-9909-3FF5374A3555}" type="presParOf" srcId="{C9EACD5F-6367-4630-895C-E3495792D43C}" destId="{DFEA8D92-2C97-458F-9754-D6C88BF62F70}" srcOrd="0" destOrd="0" presId="urn:microsoft.com/office/officeart/2005/8/layout/hierarchy1"/>
    <dgm:cxn modelId="{7B19AF14-31A9-4DAD-ACC6-C180F7656A6F}" type="presParOf" srcId="{DFEA8D92-2C97-458F-9754-D6C88BF62F70}" destId="{78347A71-06EF-41BF-8B0A-55625D8A08BF}" srcOrd="0" destOrd="0" presId="urn:microsoft.com/office/officeart/2005/8/layout/hierarchy1"/>
    <dgm:cxn modelId="{C227E219-77DE-4FA7-95EC-3F7D67167688}" type="presParOf" srcId="{DFEA8D92-2C97-458F-9754-D6C88BF62F70}" destId="{57C72A19-9084-453D-9347-D3F5384F3B45}" srcOrd="1" destOrd="0" presId="urn:microsoft.com/office/officeart/2005/8/layout/hierarchy1"/>
    <dgm:cxn modelId="{64BCF93F-3A89-45D5-B266-42CCE17473D5}" type="presParOf" srcId="{C9EACD5F-6367-4630-895C-E3495792D43C}" destId="{893416BE-9CE0-434F-9442-979EC3C2751C}" srcOrd="1" destOrd="0" presId="urn:microsoft.com/office/officeart/2005/8/layout/hierarchy1"/>
    <dgm:cxn modelId="{8DFC08EF-399D-4CAA-AE73-A7288DBF8C9C}" type="presParOf" srcId="{F4E6435A-545E-463D-B295-CE3F06E7F855}" destId="{020C3B84-CAFC-4F9B-967F-80830E3537F0}" srcOrd="2" destOrd="0" presId="urn:microsoft.com/office/officeart/2005/8/layout/hierarchy1"/>
    <dgm:cxn modelId="{CC85C2FA-1DCB-4D3A-A5C2-BE0CAA2F4AE1}" type="presParOf" srcId="{F4E6435A-545E-463D-B295-CE3F06E7F855}" destId="{2940F83B-9A6E-461E-8650-4AF29E0A555E}" srcOrd="3" destOrd="0" presId="urn:microsoft.com/office/officeart/2005/8/layout/hierarchy1"/>
    <dgm:cxn modelId="{4917AF5E-B516-4534-9D7A-9F6108DB6EA7}" type="presParOf" srcId="{2940F83B-9A6E-461E-8650-4AF29E0A555E}" destId="{950BBAB4-96AB-4E19-82B9-95291FA8358F}" srcOrd="0" destOrd="0" presId="urn:microsoft.com/office/officeart/2005/8/layout/hierarchy1"/>
    <dgm:cxn modelId="{66840A12-E17C-441F-8CA2-180214EC32C4}" type="presParOf" srcId="{950BBAB4-96AB-4E19-82B9-95291FA8358F}" destId="{DF4DBC62-1839-424C-8CEC-996510514692}" srcOrd="0" destOrd="0" presId="urn:microsoft.com/office/officeart/2005/8/layout/hierarchy1"/>
    <dgm:cxn modelId="{BAB22056-C185-4629-BFA6-A1273663D814}" type="presParOf" srcId="{950BBAB4-96AB-4E19-82B9-95291FA8358F}" destId="{EA1084AF-4918-47A0-9825-4DCE5A5CAE71}" srcOrd="1" destOrd="0" presId="urn:microsoft.com/office/officeart/2005/8/layout/hierarchy1"/>
    <dgm:cxn modelId="{1F3BADE7-57D8-4149-91B1-312ABBD978C1}" type="presParOf" srcId="{2940F83B-9A6E-461E-8650-4AF29E0A555E}" destId="{5990F716-8CA6-4845-BC1A-9B7FAC585A14}"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52991AC7-264D-484E-8A86-E24DDDC5E098}" type="doc">
      <dgm:prSet loTypeId="urn:microsoft.com/office/officeart/2005/8/layout/process1" loCatId="process" qsTypeId="urn:microsoft.com/office/officeart/2005/8/quickstyle/simple1" qsCatId="simple" csTypeId="urn:microsoft.com/office/officeart/2005/8/colors/accent0_3" csCatId="mainScheme" phldr="1"/>
      <dgm:spPr/>
    </dgm:pt>
    <dgm:pt modelId="{8215023C-AE5C-4656-BF9C-E195BD6911FA}">
      <dgm:prSet phldrT="[Text]" custT="1"/>
      <dgm:spPr/>
      <dgm:t>
        <a:bodyPr/>
        <a:lstStyle/>
        <a:p>
          <a:pPr>
            <a:buFont typeface="Arial"/>
            <a:buChar char="•"/>
          </a:pPr>
          <a:r>
            <a:rPr lang="en-US" sz="2000" b="1">
              <a:latin typeface="Quicksand" panose="020B0604020202020204" charset="0"/>
              <a:ea typeface="Quicksand"/>
              <a:cs typeface="Quicksand"/>
              <a:sym typeface="Quicksand"/>
            </a:rPr>
            <a:t>April 1 -2: </a:t>
          </a:r>
        </a:p>
      </dgm:t>
    </dgm:pt>
    <dgm:pt modelId="{6A776BAF-6FBA-49E7-BE17-68B2A223EC11}" type="parTrans" cxnId="{3C0C7927-F8D8-4CB6-91B8-88DA18ED4DD8}">
      <dgm:prSet/>
      <dgm:spPr/>
      <dgm:t>
        <a:bodyPr/>
        <a:lstStyle/>
        <a:p>
          <a:endParaRPr lang="en-US" sz="2000">
            <a:solidFill>
              <a:schemeClr val="bg1"/>
            </a:solidFill>
            <a:latin typeface="Quicksand" panose="020B0604020202020204" charset="0"/>
          </a:endParaRPr>
        </a:p>
      </dgm:t>
    </dgm:pt>
    <dgm:pt modelId="{5DB39908-6A28-43C4-92DD-8B8DF2C35726}" type="sibTrans" cxnId="{3C0C7927-F8D8-4CB6-91B8-88DA18ED4DD8}">
      <dgm:prSet custT="1"/>
      <dgm:spPr/>
      <dgm:t>
        <a:bodyPr/>
        <a:lstStyle/>
        <a:p>
          <a:endParaRPr lang="en-US" sz="2000">
            <a:solidFill>
              <a:schemeClr val="bg1"/>
            </a:solidFill>
            <a:latin typeface="Quicksand" panose="020B0604020202020204" charset="0"/>
          </a:endParaRPr>
        </a:p>
      </dgm:t>
    </dgm:pt>
    <dgm:pt modelId="{235EC7C3-589F-4FA8-8F8B-7E3695E6F26C}">
      <dgm:prSet phldrT="[Text]" custT="1"/>
      <dgm:spPr/>
      <dgm:t>
        <a:bodyPr/>
        <a:lstStyle/>
        <a:p>
          <a:pPr>
            <a:buFont typeface="Arial"/>
            <a:buChar char="•"/>
          </a:pPr>
          <a:r>
            <a:rPr lang="en-US" sz="2000" b="1">
              <a:latin typeface="Quicksand" panose="020B0604020202020204" charset="0"/>
              <a:ea typeface="Quicksand"/>
              <a:cs typeface="Quicksand"/>
              <a:sym typeface="Quicksand"/>
            </a:rPr>
            <a:t>April 10:</a:t>
          </a:r>
          <a:endParaRPr lang="en-US" sz="2000">
            <a:latin typeface="Quicksand" panose="020B0604020202020204" charset="0"/>
          </a:endParaRPr>
        </a:p>
      </dgm:t>
    </dgm:pt>
    <dgm:pt modelId="{721D0E50-F272-4079-8B40-2189EAC4646A}" type="parTrans" cxnId="{9ABEE663-7728-4509-BB0B-C48C26508901}">
      <dgm:prSet/>
      <dgm:spPr/>
      <dgm:t>
        <a:bodyPr/>
        <a:lstStyle/>
        <a:p>
          <a:endParaRPr lang="en-US" sz="2000">
            <a:solidFill>
              <a:schemeClr val="bg1"/>
            </a:solidFill>
            <a:latin typeface="Quicksand" panose="020B0604020202020204" charset="0"/>
          </a:endParaRPr>
        </a:p>
      </dgm:t>
    </dgm:pt>
    <dgm:pt modelId="{488DDFAC-6C4A-46CD-BEBF-1DA53761E712}" type="sibTrans" cxnId="{9ABEE663-7728-4509-BB0B-C48C26508901}">
      <dgm:prSet custT="1"/>
      <dgm:spPr/>
      <dgm:t>
        <a:bodyPr/>
        <a:lstStyle/>
        <a:p>
          <a:endParaRPr lang="en-US" sz="2000">
            <a:solidFill>
              <a:schemeClr val="bg1"/>
            </a:solidFill>
            <a:latin typeface="Quicksand" panose="020B0604020202020204" charset="0"/>
          </a:endParaRPr>
        </a:p>
      </dgm:t>
    </dgm:pt>
    <dgm:pt modelId="{8366E755-1F80-4D57-8153-411C1C187CF3}">
      <dgm:prSet phldrT="[Text]" custT="1"/>
      <dgm:spPr/>
      <dgm:t>
        <a:bodyPr/>
        <a:lstStyle/>
        <a:p>
          <a:pPr>
            <a:buFont typeface="Arial"/>
            <a:buChar char="•"/>
          </a:pPr>
          <a:r>
            <a:rPr lang="en-US" sz="2000">
              <a:latin typeface="Quicksand" panose="020B0604020202020204" charset="0"/>
              <a:ea typeface="Quicksand"/>
              <a:cs typeface="Quicksand"/>
              <a:sym typeface="Quicksand"/>
            </a:rPr>
            <a:t>Contract Training for Agencies</a:t>
          </a:r>
          <a:endParaRPr lang="en-US" sz="2000">
            <a:latin typeface="Quicksand" panose="020B0604020202020204" charset="0"/>
          </a:endParaRPr>
        </a:p>
      </dgm:t>
    </dgm:pt>
    <dgm:pt modelId="{A69CB74A-8C93-4A2E-A488-07BB9F33CCCA}" type="parTrans" cxnId="{4F2B023B-2BC4-4331-B1AA-3CA780CB6F74}">
      <dgm:prSet/>
      <dgm:spPr/>
      <dgm:t>
        <a:bodyPr/>
        <a:lstStyle/>
        <a:p>
          <a:endParaRPr lang="en-US" sz="2000">
            <a:latin typeface="Quicksand" panose="020B0604020202020204" charset="0"/>
          </a:endParaRPr>
        </a:p>
      </dgm:t>
    </dgm:pt>
    <dgm:pt modelId="{FD8A17FD-1195-410F-BFA9-4DE1E7B4F63D}" type="sibTrans" cxnId="{4F2B023B-2BC4-4331-B1AA-3CA780CB6F74}">
      <dgm:prSet/>
      <dgm:spPr/>
      <dgm:t>
        <a:bodyPr/>
        <a:lstStyle/>
        <a:p>
          <a:endParaRPr lang="en-US" sz="2000">
            <a:latin typeface="Quicksand" panose="020B0604020202020204" charset="0"/>
          </a:endParaRPr>
        </a:p>
      </dgm:t>
    </dgm:pt>
    <dgm:pt modelId="{4C6EFAB8-D253-44DA-8E4E-7F3244D36DA6}">
      <dgm:prSet phldrT="[Text]" custT="1"/>
      <dgm:spPr/>
      <dgm:t>
        <a:bodyPr/>
        <a:lstStyle/>
        <a:p>
          <a:pPr>
            <a:buFont typeface="Arial"/>
            <a:buChar char="•"/>
          </a:pPr>
          <a:r>
            <a:rPr lang="en-US" sz="2000" b="1">
              <a:latin typeface="Quicksand" panose="020B0604020202020204" charset="0"/>
              <a:ea typeface="Quicksand"/>
              <a:cs typeface="Quicksand"/>
              <a:sym typeface="Quicksand"/>
            </a:rPr>
            <a:t>April 23: </a:t>
          </a:r>
          <a:r>
            <a:rPr lang="en-US" sz="2000">
              <a:latin typeface="Quicksand" panose="020B0604020202020204" charset="0"/>
              <a:ea typeface="Quicksand"/>
              <a:cs typeface="Quicksand"/>
              <a:sym typeface="Quicksand"/>
            </a:rPr>
            <a:t>Deadline to submit finalized budgets, scopes of work, and performance metrics</a:t>
          </a:r>
          <a:endParaRPr lang="en-US" sz="2000">
            <a:latin typeface="Quicksand" panose="020B0604020202020204" charset="0"/>
          </a:endParaRPr>
        </a:p>
      </dgm:t>
    </dgm:pt>
    <dgm:pt modelId="{AC44FCF9-EBA2-4EE4-BAE8-8240CBCDA4EA}" type="parTrans" cxnId="{1172C484-1EBD-4AFF-86F7-C427176CAE0B}">
      <dgm:prSet/>
      <dgm:spPr/>
      <dgm:t>
        <a:bodyPr/>
        <a:lstStyle/>
        <a:p>
          <a:endParaRPr lang="en-US" sz="2000">
            <a:latin typeface="Quicksand" panose="020B0604020202020204" charset="0"/>
          </a:endParaRPr>
        </a:p>
      </dgm:t>
    </dgm:pt>
    <dgm:pt modelId="{777243A9-21F2-43D4-BF57-BBB18284F96B}" type="sibTrans" cxnId="{1172C484-1EBD-4AFF-86F7-C427176CAE0B}">
      <dgm:prSet/>
      <dgm:spPr/>
      <dgm:t>
        <a:bodyPr/>
        <a:lstStyle/>
        <a:p>
          <a:endParaRPr lang="en-US" sz="2000">
            <a:latin typeface="Quicksand" panose="020B0604020202020204" charset="0"/>
          </a:endParaRPr>
        </a:p>
      </dgm:t>
    </dgm:pt>
    <dgm:pt modelId="{BE782893-D87C-4F2B-B369-F701391F93FA}">
      <dgm:prSet phldrT="[Text]" custT="1"/>
      <dgm:spPr/>
      <dgm:t>
        <a:bodyPr/>
        <a:lstStyle/>
        <a:p>
          <a:pPr>
            <a:buFont typeface="Arial"/>
            <a:buChar char="•"/>
          </a:pPr>
          <a:r>
            <a:rPr lang="en-US" sz="2000">
              <a:latin typeface="Quicksand" panose="020B0604020202020204" charset="0"/>
            </a:rPr>
            <a:t>HCD shares final insurance </a:t>
          </a:r>
          <a:r>
            <a:rPr lang="en-US" sz="2000" err="1">
              <a:latin typeface="Quicksand" panose="020B0604020202020204" charset="0"/>
            </a:rPr>
            <a:t>reqs</a:t>
          </a:r>
          <a:r>
            <a:rPr lang="en-US" sz="2000">
              <a:latin typeface="Quicksand" panose="020B0604020202020204" charset="0"/>
            </a:rPr>
            <a:t>.</a:t>
          </a:r>
        </a:p>
      </dgm:t>
    </dgm:pt>
    <dgm:pt modelId="{CE66A9BB-4DCD-4EA5-9D8F-821350A7FF39}" type="parTrans" cxnId="{19389B0E-415B-4A79-98CF-A269B746C696}">
      <dgm:prSet/>
      <dgm:spPr/>
      <dgm:t>
        <a:bodyPr/>
        <a:lstStyle/>
        <a:p>
          <a:endParaRPr lang="en-US" sz="2000">
            <a:latin typeface="Quicksand" panose="020B0604020202020204" charset="0"/>
          </a:endParaRPr>
        </a:p>
      </dgm:t>
    </dgm:pt>
    <dgm:pt modelId="{EB09DC27-265F-4C2E-8500-66EBC2379486}" type="sibTrans" cxnId="{19389B0E-415B-4A79-98CF-A269B746C696}">
      <dgm:prSet/>
      <dgm:spPr/>
      <dgm:t>
        <a:bodyPr/>
        <a:lstStyle/>
        <a:p>
          <a:endParaRPr lang="en-US" sz="2000">
            <a:latin typeface="Quicksand" panose="020B0604020202020204" charset="0"/>
          </a:endParaRPr>
        </a:p>
      </dgm:t>
    </dgm:pt>
    <dgm:pt modelId="{1A879CC8-8428-4FE9-B668-72947D2A37AA}">
      <dgm:prSet phldrT="[Text]" custT="1"/>
      <dgm:spPr/>
      <dgm:t>
        <a:bodyPr/>
        <a:lstStyle/>
        <a:p>
          <a:pPr>
            <a:buFont typeface="Arial"/>
            <a:buChar char="•"/>
          </a:pPr>
          <a:r>
            <a:rPr lang="en-US" sz="2000">
              <a:latin typeface="Quicksand" panose="020B0604020202020204" charset="0"/>
              <a:ea typeface="Quicksand"/>
              <a:cs typeface="Quicksand"/>
              <a:sym typeface="Quicksand"/>
            </a:rPr>
            <a:t>M&amp;C votes on FY26 CPP Awards</a:t>
          </a:r>
        </a:p>
      </dgm:t>
    </dgm:pt>
    <dgm:pt modelId="{A3E4BE07-BF52-4B87-AE83-27DA20DEB03D}" type="parTrans" cxnId="{518F95DA-0879-4D57-951D-565BD9CD603F}">
      <dgm:prSet/>
      <dgm:spPr/>
      <dgm:t>
        <a:bodyPr/>
        <a:lstStyle/>
        <a:p>
          <a:endParaRPr lang="en-US" sz="2000">
            <a:latin typeface="Quicksand" panose="020B0604020202020204" charset="0"/>
          </a:endParaRPr>
        </a:p>
      </dgm:t>
    </dgm:pt>
    <dgm:pt modelId="{3ECD31A9-04EB-4678-89EC-0B556EAF9231}" type="sibTrans" cxnId="{518F95DA-0879-4D57-951D-565BD9CD603F}">
      <dgm:prSet/>
      <dgm:spPr/>
      <dgm:t>
        <a:bodyPr/>
        <a:lstStyle/>
        <a:p>
          <a:endParaRPr lang="en-US" sz="2000">
            <a:latin typeface="Quicksand" panose="020B0604020202020204" charset="0"/>
          </a:endParaRPr>
        </a:p>
      </dgm:t>
    </dgm:pt>
    <dgm:pt modelId="{0AE49726-2BE9-45EC-BDCD-60F9C8C3619E}">
      <dgm:prSet phldrT="[Text]" custT="1"/>
      <dgm:spPr/>
      <dgm:t>
        <a:bodyPr/>
        <a:lstStyle/>
        <a:p>
          <a:pPr>
            <a:buFont typeface="Arial"/>
            <a:buChar char="•"/>
          </a:pPr>
          <a:r>
            <a:rPr lang="en-US" sz="2000">
              <a:latin typeface="Quicksand" panose="020B0604020202020204" charset="0"/>
              <a:ea typeface="Quicksand"/>
              <a:cs typeface="Quicksand"/>
              <a:sym typeface="Quicksand"/>
            </a:rPr>
            <a:t>HCD sends Award Notification Letters</a:t>
          </a:r>
          <a:endParaRPr lang="en-US" sz="2000">
            <a:latin typeface="Quicksand" panose="020B0604020202020204" charset="0"/>
          </a:endParaRPr>
        </a:p>
      </dgm:t>
    </dgm:pt>
    <dgm:pt modelId="{2A9C3628-A0FB-4938-822D-E2D359D960EA}" type="parTrans" cxnId="{02EFD999-35CF-4BD4-9CCA-7C20032EA986}">
      <dgm:prSet/>
      <dgm:spPr/>
      <dgm:t>
        <a:bodyPr/>
        <a:lstStyle/>
        <a:p>
          <a:endParaRPr lang="en-US" sz="2000">
            <a:latin typeface="Quicksand" panose="020B0604020202020204" charset="0"/>
          </a:endParaRPr>
        </a:p>
      </dgm:t>
    </dgm:pt>
    <dgm:pt modelId="{65A5C6CC-B7CD-4792-8C05-7C6611F98302}" type="sibTrans" cxnId="{02EFD999-35CF-4BD4-9CCA-7C20032EA986}">
      <dgm:prSet/>
      <dgm:spPr/>
      <dgm:t>
        <a:bodyPr/>
        <a:lstStyle/>
        <a:p>
          <a:endParaRPr lang="en-US" sz="2000">
            <a:latin typeface="Quicksand" panose="020B0604020202020204" charset="0"/>
          </a:endParaRPr>
        </a:p>
      </dgm:t>
    </dgm:pt>
    <dgm:pt modelId="{060CB9CB-C7C0-469A-BC1B-3B9FA984BECD}">
      <dgm:prSet phldrT="[Text]" custT="1"/>
      <dgm:spPr/>
      <dgm:t>
        <a:bodyPr/>
        <a:lstStyle/>
        <a:p>
          <a:pPr>
            <a:buFont typeface="Arial"/>
            <a:buChar char="•"/>
          </a:pPr>
          <a:r>
            <a:rPr lang="en-US" sz="2000" b="1">
              <a:latin typeface="Quicksand" panose="020B0604020202020204" charset="0"/>
              <a:ea typeface="Quicksand"/>
              <a:cs typeface="Quicksand"/>
              <a:sym typeface="Quicksand"/>
            </a:rPr>
            <a:t>April 23: </a:t>
          </a:r>
          <a:r>
            <a:rPr lang="en-US" sz="2000">
              <a:latin typeface="Quicksand" panose="020B0604020202020204" charset="0"/>
              <a:ea typeface="Quicksand"/>
              <a:cs typeface="Quicksand"/>
              <a:sym typeface="Quicksand"/>
            </a:rPr>
            <a:t>Deadline to confirm preferred payment method</a:t>
          </a:r>
          <a:endParaRPr lang="en-US" sz="2000">
            <a:latin typeface="Quicksand" panose="020B0604020202020204" charset="0"/>
          </a:endParaRPr>
        </a:p>
      </dgm:t>
    </dgm:pt>
    <dgm:pt modelId="{180F8E73-5145-4309-8519-8EFD79472F3B}" type="parTrans" cxnId="{AB77CCDB-7DD4-4AF6-8BE6-CB8EAD6EA665}">
      <dgm:prSet/>
      <dgm:spPr/>
      <dgm:t>
        <a:bodyPr/>
        <a:lstStyle/>
        <a:p>
          <a:endParaRPr lang="en-US"/>
        </a:p>
      </dgm:t>
    </dgm:pt>
    <dgm:pt modelId="{147A5676-6926-492F-AB5F-D83E164E244F}" type="sibTrans" cxnId="{AB77CCDB-7DD4-4AF6-8BE6-CB8EAD6EA665}">
      <dgm:prSet/>
      <dgm:spPr/>
      <dgm:t>
        <a:bodyPr/>
        <a:lstStyle/>
        <a:p>
          <a:endParaRPr lang="en-US"/>
        </a:p>
      </dgm:t>
    </dgm:pt>
    <dgm:pt modelId="{ADE3C58E-2346-415A-A7E3-16BA513DD9E1}" type="pres">
      <dgm:prSet presAssocID="{52991AC7-264D-484E-8A86-E24DDDC5E098}" presName="Name0" presStyleCnt="0">
        <dgm:presLayoutVars>
          <dgm:dir/>
          <dgm:resizeHandles val="exact"/>
        </dgm:presLayoutVars>
      </dgm:prSet>
      <dgm:spPr/>
    </dgm:pt>
    <dgm:pt modelId="{4ED42665-1FE9-4F5F-B6D2-74DA4275EA9B}" type="pres">
      <dgm:prSet presAssocID="{8215023C-AE5C-4656-BF9C-E195BD6911FA}" presName="node" presStyleLbl="node1" presStyleIdx="0" presStyleCnt="4">
        <dgm:presLayoutVars>
          <dgm:bulletEnabled val="1"/>
        </dgm:presLayoutVars>
      </dgm:prSet>
      <dgm:spPr/>
    </dgm:pt>
    <dgm:pt modelId="{499D0C6C-A871-47AE-8EB8-DF03CB52540C}" type="pres">
      <dgm:prSet presAssocID="{5DB39908-6A28-43C4-92DD-8B8DF2C35726}" presName="sibTrans" presStyleLbl="sibTrans2D1" presStyleIdx="0" presStyleCnt="3"/>
      <dgm:spPr/>
    </dgm:pt>
    <dgm:pt modelId="{7B291622-F4CB-4246-8B47-BB770B8FE313}" type="pres">
      <dgm:prSet presAssocID="{5DB39908-6A28-43C4-92DD-8B8DF2C35726}" presName="connectorText" presStyleLbl="sibTrans2D1" presStyleIdx="0" presStyleCnt="3"/>
      <dgm:spPr/>
    </dgm:pt>
    <dgm:pt modelId="{BDA8E3BB-C8CB-462D-822C-3C2B147B97F7}" type="pres">
      <dgm:prSet presAssocID="{235EC7C3-589F-4FA8-8F8B-7E3695E6F26C}" presName="node" presStyleLbl="node1" presStyleIdx="1" presStyleCnt="4">
        <dgm:presLayoutVars>
          <dgm:bulletEnabled val="1"/>
        </dgm:presLayoutVars>
      </dgm:prSet>
      <dgm:spPr/>
    </dgm:pt>
    <dgm:pt modelId="{238D7EB3-9694-437F-9DA6-59BC4A901D8B}" type="pres">
      <dgm:prSet presAssocID="{488DDFAC-6C4A-46CD-BEBF-1DA53761E712}" presName="sibTrans" presStyleLbl="sibTrans2D1" presStyleIdx="1" presStyleCnt="3"/>
      <dgm:spPr/>
    </dgm:pt>
    <dgm:pt modelId="{F2D0C844-787D-4978-914A-EDA7D6343D74}" type="pres">
      <dgm:prSet presAssocID="{488DDFAC-6C4A-46CD-BEBF-1DA53761E712}" presName="connectorText" presStyleLbl="sibTrans2D1" presStyleIdx="1" presStyleCnt="3"/>
      <dgm:spPr/>
    </dgm:pt>
    <dgm:pt modelId="{04416B53-3D90-43F0-9638-8990FFCE4714}" type="pres">
      <dgm:prSet presAssocID="{4C6EFAB8-D253-44DA-8E4E-7F3244D36DA6}" presName="node" presStyleLbl="node1" presStyleIdx="2" presStyleCnt="4" custLinFactNeighborX="4732">
        <dgm:presLayoutVars>
          <dgm:bulletEnabled val="1"/>
        </dgm:presLayoutVars>
      </dgm:prSet>
      <dgm:spPr/>
    </dgm:pt>
    <dgm:pt modelId="{73A128B7-D06A-4A0E-8600-6383DCFFD9E4}" type="pres">
      <dgm:prSet presAssocID="{777243A9-21F2-43D4-BF57-BBB18284F96B}" presName="sibTrans" presStyleLbl="sibTrans2D1" presStyleIdx="2" presStyleCnt="3"/>
      <dgm:spPr/>
    </dgm:pt>
    <dgm:pt modelId="{52929C15-95E9-42A8-AA2B-E9EBB011BDD9}" type="pres">
      <dgm:prSet presAssocID="{777243A9-21F2-43D4-BF57-BBB18284F96B}" presName="connectorText" presStyleLbl="sibTrans2D1" presStyleIdx="2" presStyleCnt="3"/>
      <dgm:spPr/>
    </dgm:pt>
    <dgm:pt modelId="{976433A8-8E96-413F-BC06-B31D0FFFE456}" type="pres">
      <dgm:prSet presAssocID="{060CB9CB-C7C0-469A-BC1B-3B9FA984BECD}" presName="node" presStyleLbl="node1" presStyleIdx="3" presStyleCnt="4">
        <dgm:presLayoutVars>
          <dgm:bulletEnabled val="1"/>
        </dgm:presLayoutVars>
      </dgm:prSet>
      <dgm:spPr/>
    </dgm:pt>
  </dgm:ptLst>
  <dgm:cxnLst>
    <dgm:cxn modelId="{19389B0E-415B-4A79-98CF-A269B746C696}" srcId="{235EC7C3-589F-4FA8-8F8B-7E3695E6F26C}" destId="{BE782893-D87C-4F2B-B369-F701391F93FA}" srcOrd="1" destOrd="0" parTransId="{CE66A9BB-4DCD-4EA5-9D8F-821350A7FF39}" sibTransId="{EB09DC27-265F-4C2E-8500-66EBC2379486}"/>
    <dgm:cxn modelId="{652C9615-31CE-481C-BD48-D94D59338904}" type="presOf" srcId="{8366E755-1F80-4D57-8153-411C1C187CF3}" destId="{BDA8E3BB-C8CB-462D-822C-3C2B147B97F7}" srcOrd="0" destOrd="1" presId="urn:microsoft.com/office/officeart/2005/8/layout/process1"/>
    <dgm:cxn modelId="{4D289018-9D02-4753-84FE-38FA212C6C42}" type="presOf" srcId="{235EC7C3-589F-4FA8-8F8B-7E3695E6F26C}" destId="{BDA8E3BB-C8CB-462D-822C-3C2B147B97F7}" srcOrd="0" destOrd="0" presId="urn:microsoft.com/office/officeart/2005/8/layout/process1"/>
    <dgm:cxn modelId="{A8C2031F-3EC8-4C82-907C-EFC6E3DB997D}" type="presOf" srcId="{0AE49726-2BE9-45EC-BDCD-60F9C8C3619E}" destId="{4ED42665-1FE9-4F5F-B6D2-74DA4275EA9B}" srcOrd="0" destOrd="2" presId="urn:microsoft.com/office/officeart/2005/8/layout/process1"/>
    <dgm:cxn modelId="{3C0C7927-F8D8-4CB6-91B8-88DA18ED4DD8}" srcId="{52991AC7-264D-484E-8A86-E24DDDC5E098}" destId="{8215023C-AE5C-4656-BF9C-E195BD6911FA}" srcOrd="0" destOrd="0" parTransId="{6A776BAF-6FBA-49E7-BE17-68B2A223EC11}" sibTransId="{5DB39908-6A28-43C4-92DD-8B8DF2C35726}"/>
    <dgm:cxn modelId="{BCC56839-7962-4166-80F3-6971AFDACCEA}" type="presOf" srcId="{488DDFAC-6C4A-46CD-BEBF-1DA53761E712}" destId="{238D7EB3-9694-437F-9DA6-59BC4A901D8B}" srcOrd="0" destOrd="0" presId="urn:microsoft.com/office/officeart/2005/8/layout/process1"/>
    <dgm:cxn modelId="{4F2B023B-2BC4-4331-B1AA-3CA780CB6F74}" srcId="{235EC7C3-589F-4FA8-8F8B-7E3695E6F26C}" destId="{8366E755-1F80-4D57-8153-411C1C187CF3}" srcOrd="0" destOrd="0" parTransId="{A69CB74A-8C93-4A2E-A488-07BB9F33CCCA}" sibTransId="{FD8A17FD-1195-410F-BFA9-4DE1E7B4F63D}"/>
    <dgm:cxn modelId="{842D813F-818A-4B79-B44C-31F29AFAF195}" type="presOf" srcId="{060CB9CB-C7C0-469A-BC1B-3B9FA984BECD}" destId="{976433A8-8E96-413F-BC06-B31D0FFFE456}" srcOrd="0" destOrd="0" presId="urn:microsoft.com/office/officeart/2005/8/layout/process1"/>
    <dgm:cxn modelId="{6ACF995B-0A47-44D4-8B84-13C271C35438}" type="presOf" srcId="{52991AC7-264D-484E-8A86-E24DDDC5E098}" destId="{ADE3C58E-2346-415A-A7E3-16BA513DD9E1}" srcOrd="0" destOrd="0" presId="urn:microsoft.com/office/officeart/2005/8/layout/process1"/>
    <dgm:cxn modelId="{9ABEE663-7728-4509-BB0B-C48C26508901}" srcId="{52991AC7-264D-484E-8A86-E24DDDC5E098}" destId="{235EC7C3-589F-4FA8-8F8B-7E3695E6F26C}" srcOrd="1" destOrd="0" parTransId="{721D0E50-F272-4079-8B40-2189EAC4646A}" sibTransId="{488DDFAC-6C4A-46CD-BEBF-1DA53761E712}"/>
    <dgm:cxn modelId="{D2D8E065-13D2-48D0-AC4C-CE7DA8066A29}" type="presOf" srcId="{488DDFAC-6C4A-46CD-BEBF-1DA53761E712}" destId="{F2D0C844-787D-4978-914A-EDA7D6343D74}" srcOrd="1" destOrd="0" presId="urn:microsoft.com/office/officeart/2005/8/layout/process1"/>
    <dgm:cxn modelId="{261E6050-5FFD-48BA-8ED6-0D8194F7A72D}" type="presOf" srcId="{4C6EFAB8-D253-44DA-8E4E-7F3244D36DA6}" destId="{04416B53-3D90-43F0-9638-8990FFCE4714}" srcOrd="0" destOrd="0" presId="urn:microsoft.com/office/officeart/2005/8/layout/process1"/>
    <dgm:cxn modelId="{1172C484-1EBD-4AFF-86F7-C427176CAE0B}" srcId="{52991AC7-264D-484E-8A86-E24DDDC5E098}" destId="{4C6EFAB8-D253-44DA-8E4E-7F3244D36DA6}" srcOrd="2" destOrd="0" parTransId="{AC44FCF9-EBA2-4EE4-BAE8-8240CBCDA4EA}" sibTransId="{777243A9-21F2-43D4-BF57-BBB18284F96B}"/>
    <dgm:cxn modelId="{64E6BF85-C6E3-4845-A3AF-AC9CAE7457FE}" type="presOf" srcId="{777243A9-21F2-43D4-BF57-BBB18284F96B}" destId="{73A128B7-D06A-4A0E-8600-6383DCFFD9E4}" srcOrd="0" destOrd="0" presId="urn:microsoft.com/office/officeart/2005/8/layout/process1"/>
    <dgm:cxn modelId="{02EFD999-35CF-4BD4-9CCA-7C20032EA986}" srcId="{8215023C-AE5C-4656-BF9C-E195BD6911FA}" destId="{0AE49726-2BE9-45EC-BDCD-60F9C8C3619E}" srcOrd="1" destOrd="0" parTransId="{2A9C3628-A0FB-4938-822D-E2D359D960EA}" sibTransId="{65A5C6CC-B7CD-4792-8C05-7C6611F98302}"/>
    <dgm:cxn modelId="{2DDBC99A-449B-49DB-9669-4BD266B4C8B9}" type="presOf" srcId="{5DB39908-6A28-43C4-92DD-8B8DF2C35726}" destId="{7B291622-F4CB-4246-8B47-BB770B8FE313}" srcOrd="1" destOrd="0" presId="urn:microsoft.com/office/officeart/2005/8/layout/process1"/>
    <dgm:cxn modelId="{02713AA9-713F-4CA3-BDF1-772064E7D1AC}" type="presOf" srcId="{5DB39908-6A28-43C4-92DD-8B8DF2C35726}" destId="{499D0C6C-A871-47AE-8EB8-DF03CB52540C}" srcOrd="0" destOrd="0" presId="urn:microsoft.com/office/officeart/2005/8/layout/process1"/>
    <dgm:cxn modelId="{8D8051C1-77DC-4C77-B632-E2EDB1D546A4}" type="presOf" srcId="{1A879CC8-8428-4FE9-B668-72947D2A37AA}" destId="{4ED42665-1FE9-4F5F-B6D2-74DA4275EA9B}" srcOrd="0" destOrd="1" presId="urn:microsoft.com/office/officeart/2005/8/layout/process1"/>
    <dgm:cxn modelId="{2A7D55C3-244F-469D-B15D-14B3AC0A068F}" type="presOf" srcId="{777243A9-21F2-43D4-BF57-BBB18284F96B}" destId="{52929C15-95E9-42A8-AA2B-E9EBB011BDD9}" srcOrd="1" destOrd="0" presId="urn:microsoft.com/office/officeart/2005/8/layout/process1"/>
    <dgm:cxn modelId="{518F95DA-0879-4D57-951D-565BD9CD603F}" srcId="{8215023C-AE5C-4656-BF9C-E195BD6911FA}" destId="{1A879CC8-8428-4FE9-B668-72947D2A37AA}" srcOrd="0" destOrd="0" parTransId="{A3E4BE07-BF52-4B87-AE83-27DA20DEB03D}" sibTransId="{3ECD31A9-04EB-4678-89EC-0B556EAF9231}"/>
    <dgm:cxn modelId="{AB77CCDB-7DD4-4AF6-8BE6-CB8EAD6EA665}" srcId="{52991AC7-264D-484E-8A86-E24DDDC5E098}" destId="{060CB9CB-C7C0-469A-BC1B-3B9FA984BECD}" srcOrd="3" destOrd="0" parTransId="{180F8E73-5145-4309-8519-8EFD79472F3B}" sibTransId="{147A5676-6926-492F-AB5F-D83E164E244F}"/>
    <dgm:cxn modelId="{DCE5F4E3-570D-4758-B24C-55909659E6EC}" type="presOf" srcId="{BE782893-D87C-4F2B-B369-F701391F93FA}" destId="{BDA8E3BB-C8CB-462D-822C-3C2B147B97F7}" srcOrd="0" destOrd="2" presId="urn:microsoft.com/office/officeart/2005/8/layout/process1"/>
    <dgm:cxn modelId="{AAE68BFF-6484-43F9-A324-91D2CCC124AF}" type="presOf" srcId="{8215023C-AE5C-4656-BF9C-E195BD6911FA}" destId="{4ED42665-1FE9-4F5F-B6D2-74DA4275EA9B}" srcOrd="0" destOrd="0" presId="urn:microsoft.com/office/officeart/2005/8/layout/process1"/>
    <dgm:cxn modelId="{72F7D0A1-BF74-4140-A05B-F4FD645D8040}" type="presParOf" srcId="{ADE3C58E-2346-415A-A7E3-16BA513DD9E1}" destId="{4ED42665-1FE9-4F5F-B6D2-74DA4275EA9B}" srcOrd="0" destOrd="0" presId="urn:microsoft.com/office/officeart/2005/8/layout/process1"/>
    <dgm:cxn modelId="{E64B1FCC-15A6-4E7C-9DC0-D9CF4217115D}" type="presParOf" srcId="{ADE3C58E-2346-415A-A7E3-16BA513DD9E1}" destId="{499D0C6C-A871-47AE-8EB8-DF03CB52540C}" srcOrd="1" destOrd="0" presId="urn:microsoft.com/office/officeart/2005/8/layout/process1"/>
    <dgm:cxn modelId="{A57F419C-4A2D-44C8-A05D-F7767E0B6C7A}" type="presParOf" srcId="{499D0C6C-A871-47AE-8EB8-DF03CB52540C}" destId="{7B291622-F4CB-4246-8B47-BB770B8FE313}" srcOrd="0" destOrd="0" presId="urn:microsoft.com/office/officeart/2005/8/layout/process1"/>
    <dgm:cxn modelId="{EAFEC31A-2983-463F-A764-FE4B17D150B4}" type="presParOf" srcId="{ADE3C58E-2346-415A-A7E3-16BA513DD9E1}" destId="{BDA8E3BB-C8CB-462D-822C-3C2B147B97F7}" srcOrd="2" destOrd="0" presId="urn:microsoft.com/office/officeart/2005/8/layout/process1"/>
    <dgm:cxn modelId="{F474A439-4B61-41D7-9B75-A7FF6BE2E648}" type="presParOf" srcId="{ADE3C58E-2346-415A-A7E3-16BA513DD9E1}" destId="{238D7EB3-9694-437F-9DA6-59BC4A901D8B}" srcOrd="3" destOrd="0" presId="urn:microsoft.com/office/officeart/2005/8/layout/process1"/>
    <dgm:cxn modelId="{4345DE2D-8BBA-4FD9-A250-CC9F10E28F00}" type="presParOf" srcId="{238D7EB3-9694-437F-9DA6-59BC4A901D8B}" destId="{F2D0C844-787D-4978-914A-EDA7D6343D74}" srcOrd="0" destOrd="0" presId="urn:microsoft.com/office/officeart/2005/8/layout/process1"/>
    <dgm:cxn modelId="{46CE02D2-A907-4361-97E5-40792ABDD2DC}" type="presParOf" srcId="{ADE3C58E-2346-415A-A7E3-16BA513DD9E1}" destId="{04416B53-3D90-43F0-9638-8990FFCE4714}" srcOrd="4" destOrd="0" presId="urn:microsoft.com/office/officeart/2005/8/layout/process1"/>
    <dgm:cxn modelId="{BE4527EB-3201-4EB1-8D19-F91C8AF3DB4F}" type="presParOf" srcId="{ADE3C58E-2346-415A-A7E3-16BA513DD9E1}" destId="{73A128B7-D06A-4A0E-8600-6383DCFFD9E4}" srcOrd="5" destOrd="0" presId="urn:microsoft.com/office/officeart/2005/8/layout/process1"/>
    <dgm:cxn modelId="{8A6DFFC7-AAD3-4BEC-9B27-4EDD8080174D}" type="presParOf" srcId="{73A128B7-D06A-4A0E-8600-6383DCFFD9E4}" destId="{52929C15-95E9-42A8-AA2B-E9EBB011BDD9}" srcOrd="0" destOrd="0" presId="urn:microsoft.com/office/officeart/2005/8/layout/process1"/>
    <dgm:cxn modelId="{6EF72B89-D1FD-4ED9-A2AE-668B35B652CE}" type="presParOf" srcId="{ADE3C58E-2346-415A-A7E3-16BA513DD9E1}" destId="{976433A8-8E96-413F-BC06-B31D0FFFE456}" srcOrd="6" destOrd="0" presId="urn:microsoft.com/office/officeart/2005/8/layout/process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52991AC7-264D-484E-8A86-E24DDDC5E098}" type="doc">
      <dgm:prSet loTypeId="urn:microsoft.com/office/officeart/2005/8/layout/process1" loCatId="process" qsTypeId="urn:microsoft.com/office/officeart/2005/8/quickstyle/simple1" qsCatId="simple" csTypeId="urn:microsoft.com/office/officeart/2005/8/colors/accent0_3" csCatId="mainScheme" phldr="1"/>
      <dgm:spPr/>
    </dgm:pt>
    <dgm:pt modelId="{749933B2-527D-4832-AB48-0A063FA1BB51}">
      <dgm:prSet custT="1"/>
      <dgm:spPr/>
      <dgm:t>
        <a:bodyPr/>
        <a:lstStyle/>
        <a:p>
          <a:pPr>
            <a:buFont typeface="Arial"/>
            <a:buChar char="•"/>
          </a:pPr>
          <a:r>
            <a:rPr lang="en-US" sz="2000">
              <a:latin typeface="Quicksand" panose="020B0604020202020204" charset="0"/>
            </a:rPr>
            <a:t>HCD submits finalized scope and budget to ACCGov Attorney’s Office (AO), to ensure contract provisions are adequate</a:t>
          </a:r>
        </a:p>
      </dgm:t>
    </dgm:pt>
    <dgm:pt modelId="{99DACD96-D60C-4531-91F0-B36DCCCB4103}" type="parTrans" cxnId="{E1976511-CD7C-425F-B243-78E26EC5E5ED}">
      <dgm:prSet/>
      <dgm:spPr/>
      <dgm:t>
        <a:bodyPr/>
        <a:lstStyle/>
        <a:p>
          <a:endParaRPr lang="en-US" sz="2000">
            <a:latin typeface="Quicksand" panose="020B0604020202020204" charset="0"/>
          </a:endParaRPr>
        </a:p>
      </dgm:t>
    </dgm:pt>
    <dgm:pt modelId="{14E410B3-14DA-446D-99B0-031BE380CBF7}" type="sibTrans" cxnId="{E1976511-CD7C-425F-B243-78E26EC5E5ED}">
      <dgm:prSet custT="1"/>
      <dgm:spPr/>
      <dgm:t>
        <a:bodyPr/>
        <a:lstStyle/>
        <a:p>
          <a:endParaRPr lang="en-US" sz="2000">
            <a:latin typeface="Quicksand" panose="020B0604020202020204" charset="0"/>
          </a:endParaRPr>
        </a:p>
      </dgm:t>
    </dgm:pt>
    <dgm:pt modelId="{96EBF0AC-4E30-4B74-B415-3958C04A8213}">
      <dgm:prSet custT="1"/>
      <dgm:spPr/>
      <dgm:t>
        <a:bodyPr/>
        <a:lstStyle/>
        <a:p>
          <a:pPr>
            <a:buFont typeface="Arial"/>
            <a:buChar char="•"/>
          </a:pPr>
          <a:r>
            <a:rPr lang="en-US" sz="2000">
              <a:latin typeface="Quicksand" panose="020B0604020202020204" charset="0"/>
            </a:rPr>
            <a:t>ACCGov Attorney’s Office reviews and approves contract</a:t>
          </a:r>
        </a:p>
      </dgm:t>
    </dgm:pt>
    <dgm:pt modelId="{FF5D702F-E1D9-4112-A4F0-C6937911DB6C}" type="parTrans" cxnId="{1963B595-C6F7-4476-AAC8-EC93F91BDBFC}">
      <dgm:prSet/>
      <dgm:spPr/>
      <dgm:t>
        <a:bodyPr/>
        <a:lstStyle/>
        <a:p>
          <a:endParaRPr lang="en-US" sz="2000">
            <a:latin typeface="Quicksand" panose="020B0604020202020204" charset="0"/>
          </a:endParaRPr>
        </a:p>
      </dgm:t>
    </dgm:pt>
    <dgm:pt modelId="{835AB8C6-BCC8-4C77-8270-B990D8DB48E7}" type="sibTrans" cxnId="{1963B595-C6F7-4476-AAC8-EC93F91BDBFC}">
      <dgm:prSet custT="1"/>
      <dgm:spPr/>
      <dgm:t>
        <a:bodyPr/>
        <a:lstStyle/>
        <a:p>
          <a:endParaRPr lang="en-US" sz="2000">
            <a:latin typeface="Quicksand" panose="020B0604020202020204" charset="0"/>
          </a:endParaRPr>
        </a:p>
      </dgm:t>
    </dgm:pt>
    <dgm:pt modelId="{601D311D-96E3-45ED-9D06-E5B150B24D50}">
      <dgm:prSet custT="1"/>
      <dgm:spPr/>
      <dgm:t>
        <a:bodyPr/>
        <a:lstStyle/>
        <a:p>
          <a:pPr>
            <a:buFont typeface="Arial"/>
            <a:buChar char="•"/>
          </a:pPr>
          <a:r>
            <a:rPr lang="en-US" sz="2000">
              <a:latin typeface="Quicksand" panose="020B0604020202020204" charset="0"/>
              <a:ea typeface="Quicksand"/>
              <a:cs typeface="Quicksand"/>
              <a:sym typeface="Quicksand"/>
            </a:rPr>
            <a:t>HCD shares contract draft with Agency for review, with request to submit edits within 14 days.</a:t>
          </a:r>
          <a:endParaRPr lang="en-US" sz="2000">
            <a:latin typeface="Quicksand" panose="020B0604020202020204" charset="0"/>
          </a:endParaRPr>
        </a:p>
      </dgm:t>
    </dgm:pt>
    <dgm:pt modelId="{E8EBE256-D793-4EDE-85C1-447ABC8903D4}" type="parTrans" cxnId="{4A77AD75-CB46-4DCC-9DBC-E8E251586CA3}">
      <dgm:prSet/>
      <dgm:spPr/>
      <dgm:t>
        <a:bodyPr/>
        <a:lstStyle/>
        <a:p>
          <a:endParaRPr lang="en-US" sz="2000">
            <a:latin typeface="Quicksand" panose="020B0604020202020204" charset="0"/>
          </a:endParaRPr>
        </a:p>
      </dgm:t>
    </dgm:pt>
    <dgm:pt modelId="{D191FC7B-4958-44E3-B74C-3303506542C4}" type="sibTrans" cxnId="{4A77AD75-CB46-4DCC-9DBC-E8E251586CA3}">
      <dgm:prSet custT="1"/>
      <dgm:spPr/>
      <dgm:t>
        <a:bodyPr/>
        <a:lstStyle/>
        <a:p>
          <a:endParaRPr lang="en-US" sz="2000">
            <a:latin typeface="Quicksand" panose="020B0604020202020204" charset="0"/>
          </a:endParaRPr>
        </a:p>
      </dgm:t>
    </dgm:pt>
    <dgm:pt modelId="{AE4480D5-C347-41AA-87EB-B7373E30EEFB}">
      <dgm:prSet custT="1"/>
      <dgm:spPr/>
      <dgm:t>
        <a:bodyPr/>
        <a:lstStyle/>
        <a:p>
          <a:pPr>
            <a:buFont typeface="Arial"/>
            <a:buChar char="•"/>
          </a:pPr>
          <a:r>
            <a:rPr lang="en-US" sz="2000">
              <a:latin typeface="Quicksand" panose="020B0604020202020204" charset="0"/>
            </a:rPr>
            <a:t>As needed, HCD works with Agency and Attorney’s Office to address any concerns</a:t>
          </a:r>
        </a:p>
      </dgm:t>
    </dgm:pt>
    <dgm:pt modelId="{B8A3E18B-0481-466A-8421-C7473C390007}" type="parTrans" cxnId="{E685F095-A6A3-42E6-A025-BF2E9FC737EB}">
      <dgm:prSet/>
      <dgm:spPr/>
      <dgm:t>
        <a:bodyPr/>
        <a:lstStyle/>
        <a:p>
          <a:endParaRPr lang="en-US" sz="2000">
            <a:latin typeface="Quicksand" panose="020B0604020202020204" charset="0"/>
          </a:endParaRPr>
        </a:p>
      </dgm:t>
    </dgm:pt>
    <dgm:pt modelId="{E262C4F0-B652-47DA-AFE7-920B58091D3E}" type="sibTrans" cxnId="{E685F095-A6A3-42E6-A025-BF2E9FC737EB}">
      <dgm:prSet/>
      <dgm:spPr/>
      <dgm:t>
        <a:bodyPr/>
        <a:lstStyle/>
        <a:p>
          <a:endParaRPr lang="en-US" sz="2000">
            <a:latin typeface="Quicksand" panose="020B0604020202020204" charset="0"/>
          </a:endParaRPr>
        </a:p>
      </dgm:t>
    </dgm:pt>
    <dgm:pt modelId="{ADE3C58E-2346-415A-A7E3-16BA513DD9E1}" type="pres">
      <dgm:prSet presAssocID="{52991AC7-264D-484E-8A86-E24DDDC5E098}" presName="Name0" presStyleCnt="0">
        <dgm:presLayoutVars>
          <dgm:dir/>
          <dgm:resizeHandles val="exact"/>
        </dgm:presLayoutVars>
      </dgm:prSet>
      <dgm:spPr/>
    </dgm:pt>
    <dgm:pt modelId="{9B05C97F-DEC6-4393-83E3-2A0DB8AE6A19}" type="pres">
      <dgm:prSet presAssocID="{749933B2-527D-4832-AB48-0A063FA1BB51}" presName="node" presStyleLbl="node1" presStyleIdx="0" presStyleCnt="4">
        <dgm:presLayoutVars>
          <dgm:bulletEnabled val="1"/>
        </dgm:presLayoutVars>
      </dgm:prSet>
      <dgm:spPr/>
    </dgm:pt>
    <dgm:pt modelId="{19CA7F36-5F04-49F2-AE1D-B1ADC986C77A}" type="pres">
      <dgm:prSet presAssocID="{14E410B3-14DA-446D-99B0-031BE380CBF7}" presName="sibTrans" presStyleLbl="sibTrans2D1" presStyleIdx="0" presStyleCnt="3"/>
      <dgm:spPr/>
    </dgm:pt>
    <dgm:pt modelId="{E7A9C924-B67C-4057-BF57-6B92A06194B9}" type="pres">
      <dgm:prSet presAssocID="{14E410B3-14DA-446D-99B0-031BE380CBF7}" presName="connectorText" presStyleLbl="sibTrans2D1" presStyleIdx="0" presStyleCnt="3"/>
      <dgm:spPr/>
    </dgm:pt>
    <dgm:pt modelId="{8323765D-1E99-491B-BD6D-EA9D3C74FB75}" type="pres">
      <dgm:prSet presAssocID="{96EBF0AC-4E30-4B74-B415-3958C04A8213}" presName="node" presStyleLbl="node1" presStyleIdx="1" presStyleCnt="4">
        <dgm:presLayoutVars>
          <dgm:bulletEnabled val="1"/>
        </dgm:presLayoutVars>
      </dgm:prSet>
      <dgm:spPr/>
    </dgm:pt>
    <dgm:pt modelId="{4D86F576-15F1-4B51-8806-A4EF9A1F3C22}" type="pres">
      <dgm:prSet presAssocID="{835AB8C6-BCC8-4C77-8270-B990D8DB48E7}" presName="sibTrans" presStyleLbl="sibTrans2D1" presStyleIdx="1" presStyleCnt="3"/>
      <dgm:spPr/>
    </dgm:pt>
    <dgm:pt modelId="{5359E8A1-7A6A-43D6-8633-8935CF59E730}" type="pres">
      <dgm:prSet presAssocID="{835AB8C6-BCC8-4C77-8270-B990D8DB48E7}" presName="connectorText" presStyleLbl="sibTrans2D1" presStyleIdx="1" presStyleCnt="3"/>
      <dgm:spPr/>
    </dgm:pt>
    <dgm:pt modelId="{4C72114A-DAF4-41AB-828B-00C21EAA96AF}" type="pres">
      <dgm:prSet presAssocID="{601D311D-96E3-45ED-9D06-E5B150B24D50}" presName="node" presStyleLbl="node1" presStyleIdx="2" presStyleCnt="4">
        <dgm:presLayoutVars>
          <dgm:bulletEnabled val="1"/>
        </dgm:presLayoutVars>
      </dgm:prSet>
      <dgm:spPr/>
    </dgm:pt>
    <dgm:pt modelId="{E659028F-A067-47C3-A3D0-10E355DDD6A3}" type="pres">
      <dgm:prSet presAssocID="{D191FC7B-4958-44E3-B74C-3303506542C4}" presName="sibTrans" presStyleLbl="sibTrans2D1" presStyleIdx="2" presStyleCnt="3"/>
      <dgm:spPr/>
    </dgm:pt>
    <dgm:pt modelId="{01DE5ECF-FBD3-49ED-A7FF-A7C774052158}" type="pres">
      <dgm:prSet presAssocID="{D191FC7B-4958-44E3-B74C-3303506542C4}" presName="connectorText" presStyleLbl="sibTrans2D1" presStyleIdx="2" presStyleCnt="3"/>
      <dgm:spPr/>
    </dgm:pt>
    <dgm:pt modelId="{F32BE3FD-9883-4E28-8578-8608AB905C57}" type="pres">
      <dgm:prSet presAssocID="{AE4480D5-C347-41AA-87EB-B7373E30EEFB}" presName="node" presStyleLbl="node1" presStyleIdx="3" presStyleCnt="4">
        <dgm:presLayoutVars>
          <dgm:bulletEnabled val="1"/>
        </dgm:presLayoutVars>
      </dgm:prSet>
      <dgm:spPr/>
    </dgm:pt>
  </dgm:ptLst>
  <dgm:cxnLst>
    <dgm:cxn modelId="{2187F70D-9828-43FB-810C-F81B8E8C145D}" type="presOf" srcId="{749933B2-527D-4832-AB48-0A063FA1BB51}" destId="{9B05C97F-DEC6-4393-83E3-2A0DB8AE6A19}" srcOrd="0" destOrd="0" presId="urn:microsoft.com/office/officeart/2005/8/layout/process1"/>
    <dgm:cxn modelId="{E1976511-CD7C-425F-B243-78E26EC5E5ED}" srcId="{52991AC7-264D-484E-8A86-E24DDDC5E098}" destId="{749933B2-527D-4832-AB48-0A063FA1BB51}" srcOrd="0" destOrd="0" parTransId="{99DACD96-D60C-4531-91F0-B36DCCCB4103}" sibTransId="{14E410B3-14DA-446D-99B0-031BE380CBF7}"/>
    <dgm:cxn modelId="{1CAA1B20-FD04-45E6-BE61-53DC91BE1072}" type="presOf" srcId="{14E410B3-14DA-446D-99B0-031BE380CBF7}" destId="{E7A9C924-B67C-4057-BF57-6B92A06194B9}" srcOrd="1" destOrd="0" presId="urn:microsoft.com/office/officeart/2005/8/layout/process1"/>
    <dgm:cxn modelId="{89C5E72C-123C-4C3F-910E-FFF4BCF27012}" type="presOf" srcId="{D191FC7B-4958-44E3-B74C-3303506542C4}" destId="{01DE5ECF-FBD3-49ED-A7FF-A7C774052158}" srcOrd="1" destOrd="0" presId="urn:microsoft.com/office/officeart/2005/8/layout/process1"/>
    <dgm:cxn modelId="{31DB2134-8441-4C7D-B675-AC8BDAFF9AB0}" type="presOf" srcId="{96EBF0AC-4E30-4B74-B415-3958C04A8213}" destId="{8323765D-1E99-491B-BD6D-EA9D3C74FB75}" srcOrd="0" destOrd="0" presId="urn:microsoft.com/office/officeart/2005/8/layout/process1"/>
    <dgm:cxn modelId="{281FC834-2437-412E-B41D-296AF7E17B23}" type="presOf" srcId="{835AB8C6-BCC8-4C77-8270-B990D8DB48E7}" destId="{5359E8A1-7A6A-43D6-8633-8935CF59E730}" srcOrd="1" destOrd="0" presId="urn:microsoft.com/office/officeart/2005/8/layout/process1"/>
    <dgm:cxn modelId="{6ACF995B-0A47-44D4-8B84-13C271C35438}" type="presOf" srcId="{52991AC7-264D-484E-8A86-E24DDDC5E098}" destId="{ADE3C58E-2346-415A-A7E3-16BA513DD9E1}" srcOrd="0" destOrd="0" presId="urn:microsoft.com/office/officeart/2005/8/layout/process1"/>
    <dgm:cxn modelId="{D30B3D5C-11CD-4ADB-807A-FBAE943559F7}" type="presOf" srcId="{601D311D-96E3-45ED-9D06-E5B150B24D50}" destId="{4C72114A-DAF4-41AB-828B-00C21EAA96AF}" srcOrd="0" destOrd="0" presId="urn:microsoft.com/office/officeart/2005/8/layout/process1"/>
    <dgm:cxn modelId="{4AD06F4F-AD13-4156-A5BE-B5314A2EF887}" type="presOf" srcId="{835AB8C6-BCC8-4C77-8270-B990D8DB48E7}" destId="{4D86F576-15F1-4B51-8806-A4EF9A1F3C22}" srcOrd="0" destOrd="0" presId="urn:microsoft.com/office/officeart/2005/8/layout/process1"/>
    <dgm:cxn modelId="{4A77AD75-CB46-4DCC-9DBC-E8E251586CA3}" srcId="{52991AC7-264D-484E-8A86-E24DDDC5E098}" destId="{601D311D-96E3-45ED-9D06-E5B150B24D50}" srcOrd="2" destOrd="0" parTransId="{E8EBE256-D793-4EDE-85C1-447ABC8903D4}" sibTransId="{D191FC7B-4958-44E3-B74C-3303506542C4}"/>
    <dgm:cxn modelId="{1963B595-C6F7-4476-AAC8-EC93F91BDBFC}" srcId="{52991AC7-264D-484E-8A86-E24DDDC5E098}" destId="{96EBF0AC-4E30-4B74-B415-3958C04A8213}" srcOrd="1" destOrd="0" parTransId="{FF5D702F-E1D9-4112-A4F0-C6937911DB6C}" sibTransId="{835AB8C6-BCC8-4C77-8270-B990D8DB48E7}"/>
    <dgm:cxn modelId="{E685F095-A6A3-42E6-A025-BF2E9FC737EB}" srcId="{52991AC7-264D-484E-8A86-E24DDDC5E098}" destId="{AE4480D5-C347-41AA-87EB-B7373E30EEFB}" srcOrd="3" destOrd="0" parTransId="{B8A3E18B-0481-466A-8421-C7473C390007}" sibTransId="{E262C4F0-B652-47DA-AFE7-920B58091D3E}"/>
    <dgm:cxn modelId="{BB0416B4-BA31-4491-8E5F-C51CE52AB6C9}" type="presOf" srcId="{AE4480D5-C347-41AA-87EB-B7373E30EEFB}" destId="{F32BE3FD-9883-4E28-8578-8608AB905C57}" srcOrd="0" destOrd="0" presId="urn:microsoft.com/office/officeart/2005/8/layout/process1"/>
    <dgm:cxn modelId="{7029EAC3-E7C4-4A99-BA25-CF26408A9932}" type="presOf" srcId="{14E410B3-14DA-446D-99B0-031BE380CBF7}" destId="{19CA7F36-5F04-49F2-AE1D-B1ADC986C77A}" srcOrd="0" destOrd="0" presId="urn:microsoft.com/office/officeart/2005/8/layout/process1"/>
    <dgm:cxn modelId="{50578AF9-1BAD-4969-92F2-BC320DDF233D}" type="presOf" srcId="{D191FC7B-4958-44E3-B74C-3303506542C4}" destId="{E659028F-A067-47C3-A3D0-10E355DDD6A3}" srcOrd="0" destOrd="0" presId="urn:microsoft.com/office/officeart/2005/8/layout/process1"/>
    <dgm:cxn modelId="{00DE1421-859C-40DE-B4BB-6259583738BA}" type="presParOf" srcId="{ADE3C58E-2346-415A-A7E3-16BA513DD9E1}" destId="{9B05C97F-DEC6-4393-83E3-2A0DB8AE6A19}" srcOrd="0" destOrd="0" presId="urn:microsoft.com/office/officeart/2005/8/layout/process1"/>
    <dgm:cxn modelId="{6346D74C-6C5D-4ED2-A630-2B1BF8420F00}" type="presParOf" srcId="{ADE3C58E-2346-415A-A7E3-16BA513DD9E1}" destId="{19CA7F36-5F04-49F2-AE1D-B1ADC986C77A}" srcOrd="1" destOrd="0" presId="urn:microsoft.com/office/officeart/2005/8/layout/process1"/>
    <dgm:cxn modelId="{9B1E4ABF-234E-401F-938B-E7942E3CC384}" type="presParOf" srcId="{19CA7F36-5F04-49F2-AE1D-B1ADC986C77A}" destId="{E7A9C924-B67C-4057-BF57-6B92A06194B9}" srcOrd="0" destOrd="0" presId="urn:microsoft.com/office/officeart/2005/8/layout/process1"/>
    <dgm:cxn modelId="{233C4E1A-F7CE-480C-A062-48A67CE0A25D}" type="presParOf" srcId="{ADE3C58E-2346-415A-A7E3-16BA513DD9E1}" destId="{8323765D-1E99-491B-BD6D-EA9D3C74FB75}" srcOrd="2" destOrd="0" presId="urn:microsoft.com/office/officeart/2005/8/layout/process1"/>
    <dgm:cxn modelId="{48682E33-9017-415C-8309-AEE0CF9856E2}" type="presParOf" srcId="{ADE3C58E-2346-415A-A7E3-16BA513DD9E1}" destId="{4D86F576-15F1-4B51-8806-A4EF9A1F3C22}" srcOrd="3" destOrd="0" presId="urn:microsoft.com/office/officeart/2005/8/layout/process1"/>
    <dgm:cxn modelId="{B0205F96-4286-4F36-B543-0A225A96AB3A}" type="presParOf" srcId="{4D86F576-15F1-4B51-8806-A4EF9A1F3C22}" destId="{5359E8A1-7A6A-43D6-8633-8935CF59E730}" srcOrd="0" destOrd="0" presId="urn:microsoft.com/office/officeart/2005/8/layout/process1"/>
    <dgm:cxn modelId="{6A76539E-96D7-46C8-9AD1-4BDA3A94747B}" type="presParOf" srcId="{ADE3C58E-2346-415A-A7E3-16BA513DD9E1}" destId="{4C72114A-DAF4-41AB-828B-00C21EAA96AF}" srcOrd="4" destOrd="0" presId="urn:microsoft.com/office/officeart/2005/8/layout/process1"/>
    <dgm:cxn modelId="{89B8D10F-B2F4-40AE-AF69-C1D26EB1C962}" type="presParOf" srcId="{ADE3C58E-2346-415A-A7E3-16BA513DD9E1}" destId="{E659028F-A067-47C3-A3D0-10E355DDD6A3}" srcOrd="5" destOrd="0" presId="urn:microsoft.com/office/officeart/2005/8/layout/process1"/>
    <dgm:cxn modelId="{9D8B4352-A176-472D-B05F-4D3478ED30CD}" type="presParOf" srcId="{E659028F-A067-47C3-A3D0-10E355DDD6A3}" destId="{01DE5ECF-FBD3-49ED-A7FF-A7C774052158}" srcOrd="0" destOrd="0" presId="urn:microsoft.com/office/officeart/2005/8/layout/process1"/>
    <dgm:cxn modelId="{AD78BFC4-9482-4A7A-B0EC-64D44530882E}" type="presParOf" srcId="{ADE3C58E-2346-415A-A7E3-16BA513DD9E1}" destId="{F32BE3FD-9883-4E28-8578-8608AB905C57}" srcOrd="6" destOrd="0" presId="urn:microsoft.com/office/officeart/2005/8/layout/process1"/>
  </dgm:cxnLst>
  <dgm:bg/>
  <dgm:whole/>
  <dgm:extLst>
    <a:ext uri="http://schemas.microsoft.com/office/drawing/2008/diagram">
      <dsp:dataModelExt xmlns:dsp="http://schemas.microsoft.com/office/drawing/2008/diagram" relId="rId17"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52991AC7-264D-484E-8A86-E24DDDC5E098}" type="doc">
      <dgm:prSet loTypeId="urn:microsoft.com/office/officeart/2005/8/layout/process1" loCatId="process" qsTypeId="urn:microsoft.com/office/officeart/2005/8/quickstyle/simple1" qsCatId="simple" csTypeId="urn:microsoft.com/office/officeart/2005/8/colors/accent0_3" csCatId="mainScheme" phldr="1"/>
      <dgm:spPr/>
    </dgm:pt>
    <dgm:pt modelId="{8215023C-AE5C-4656-BF9C-E195BD6911FA}">
      <dgm:prSet phldrT="[Text]" custT="1"/>
      <dgm:spPr/>
      <dgm:t>
        <a:bodyPr/>
        <a:lstStyle/>
        <a:p>
          <a:pPr>
            <a:buFont typeface="Arial"/>
            <a:buChar char="•"/>
          </a:pPr>
          <a:r>
            <a:rPr lang="en-US" sz="2000">
              <a:latin typeface="Quicksand" panose="020B0604020202020204" charset="0"/>
              <a:ea typeface="Quicksand"/>
              <a:cs typeface="Quicksand"/>
              <a:sym typeface="Quicksand"/>
            </a:rPr>
            <a:t>Agency purchases required insurance</a:t>
          </a:r>
          <a:endParaRPr lang="en-US" sz="2000">
            <a:latin typeface="Quicksand" panose="020B0604020202020204" charset="0"/>
          </a:endParaRPr>
        </a:p>
      </dgm:t>
    </dgm:pt>
    <dgm:pt modelId="{6A776BAF-6FBA-49E7-BE17-68B2A223EC11}" type="parTrans" cxnId="{3C0C7927-F8D8-4CB6-91B8-88DA18ED4DD8}">
      <dgm:prSet/>
      <dgm:spPr/>
      <dgm:t>
        <a:bodyPr/>
        <a:lstStyle/>
        <a:p>
          <a:endParaRPr lang="en-US" sz="2000">
            <a:solidFill>
              <a:schemeClr val="bg1"/>
            </a:solidFill>
            <a:latin typeface="Quicksand" panose="020B0604020202020204" charset="0"/>
          </a:endParaRPr>
        </a:p>
      </dgm:t>
    </dgm:pt>
    <dgm:pt modelId="{5DB39908-6A28-43C4-92DD-8B8DF2C35726}" type="sibTrans" cxnId="{3C0C7927-F8D8-4CB6-91B8-88DA18ED4DD8}">
      <dgm:prSet custT="1"/>
      <dgm:spPr/>
      <dgm:t>
        <a:bodyPr/>
        <a:lstStyle/>
        <a:p>
          <a:endParaRPr lang="en-US" sz="2000">
            <a:solidFill>
              <a:schemeClr val="bg1"/>
            </a:solidFill>
            <a:latin typeface="Quicksand" panose="020B0604020202020204" charset="0"/>
          </a:endParaRPr>
        </a:p>
      </dgm:t>
    </dgm:pt>
    <dgm:pt modelId="{FE42BA1B-B401-44DA-AB19-B8E38C54502C}">
      <dgm:prSet phldrT="[Text]" custT="1"/>
      <dgm:spPr/>
      <dgm:t>
        <a:bodyPr/>
        <a:lstStyle/>
        <a:p>
          <a:pPr>
            <a:buFont typeface="Arial"/>
            <a:buChar char="•"/>
          </a:pPr>
          <a:r>
            <a:rPr lang="en-US" sz="2000">
              <a:latin typeface="Quicksand" panose="020B0604020202020204" charset="0"/>
              <a:ea typeface="Quicksand"/>
              <a:cs typeface="Quicksand"/>
              <a:sym typeface="Quicksand"/>
            </a:rPr>
            <a:t>Agency submits COI and endorsements to HCD</a:t>
          </a:r>
          <a:endParaRPr lang="en-US" sz="2000">
            <a:latin typeface="Quicksand" panose="020B0604020202020204" charset="0"/>
          </a:endParaRPr>
        </a:p>
      </dgm:t>
    </dgm:pt>
    <dgm:pt modelId="{4681BA14-58D4-4B99-B12A-B9AD2417730B}" type="parTrans" cxnId="{39E2A1B0-7D41-4DF2-92C7-51DF8CC1BFE1}">
      <dgm:prSet/>
      <dgm:spPr/>
      <dgm:t>
        <a:bodyPr/>
        <a:lstStyle/>
        <a:p>
          <a:endParaRPr lang="en-US" sz="2000"/>
        </a:p>
      </dgm:t>
    </dgm:pt>
    <dgm:pt modelId="{7964F2F8-64D8-4E2E-821D-1BF97C833875}" type="sibTrans" cxnId="{39E2A1B0-7D41-4DF2-92C7-51DF8CC1BFE1}">
      <dgm:prSet custT="1"/>
      <dgm:spPr/>
      <dgm:t>
        <a:bodyPr/>
        <a:lstStyle/>
        <a:p>
          <a:endParaRPr lang="en-US" sz="2000"/>
        </a:p>
      </dgm:t>
    </dgm:pt>
    <dgm:pt modelId="{2E32959F-9D99-469B-93B7-33642C291085}">
      <dgm:prSet phldrT="[Text]" custT="1"/>
      <dgm:spPr/>
      <dgm:t>
        <a:bodyPr/>
        <a:lstStyle/>
        <a:p>
          <a:r>
            <a:rPr lang="en-US" sz="2000">
              <a:latin typeface="Quicksand" panose="020B0604020202020204" charset="0"/>
              <a:ea typeface="Quicksand"/>
              <a:cs typeface="Quicksand"/>
              <a:sym typeface="Quicksand"/>
            </a:rPr>
            <a:t>ACCGov Finance Dept reviews documentation, and requests corrections as needed</a:t>
          </a:r>
          <a:endParaRPr lang="en-US" sz="2000"/>
        </a:p>
      </dgm:t>
    </dgm:pt>
    <dgm:pt modelId="{118227A2-70C1-4784-BC96-3847CDB3DCA4}" type="parTrans" cxnId="{FEC6374B-7D57-4B11-952C-576E768497BF}">
      <dgm:prSet/>
      <dgm:spPr/>
      <dgm:t>
        <a:bodyPr/>
        <a:lstStyle/>
        <a:p>
          <a:endParaRPr lang="en-US" sz="2000"/>
        </a:p>
      </dgm:t>
    </dgm:pt>
    <dgm:pt modelId="{163A4CE1-57C0-4E77-AA17-19DAC6D464B3}" type="sibTrans" cxnId="{FEC6374B-7D57-4B11-952C-576E768497BF}">
      <dgm:prSet custT="1"/>
      <dgm:spPr/>
      <dgm:t>
        <a:bodyPr/>
        <a:lstStyle/>
        <a:p>
          <a:endParaRPr lang="en-US" sz="2000"/>
        </a:p>
      </dgm:t>
    </dgm:pt>
    <dgm:pt modelId="{EF10DE87-62C5-4FE8-ADDF-DA5F7170E28E}">
      <dgm:prSet phldrT="[Text]" custT="1"/>
      <dgm:spPr/>
      <dgm:t>
        <a:bodyPr/>
        <a:lstStyle/>
        <a:p>
          <a:r>
            <a:rPr lang="en-US" sz="2000">
              <a:latin typeface="Quicksand" panose="020B0604020202020204" charset="0"/>
              <a:ea typeface="Quicksand"/>
              <a:cs typeface="Quicksand"/>
              <a:sym typeface="Quicksand"/>
            </a:rPr>
            <a:t>ACCGov Finance Dept issues Insurance Approval Letter </a:t>
          </a:r>
          <a:endParaRPr lang="en-US" sz="2000"/>
        </a:p>
      </dgm:t>
    </dgm:pt>
    <dgm:pt modelId="{EBB2ABF3-ADBD-4E24-90AA-8B8428E054DE}" type="parTrans" cxnId="{9D581979-7763-4B96-B0A6-091D04B7CA65}">
      <dgm:prSet/>
      <dgm:spPr/>
      <dgm:t>
        <a:bodyPr/>
        <a:lstStyle/>
        <a:p>
          <a:endParaRPr lang="en-US" sz="2000"/>
        </a:p>
      </dgm:t>
    </dgm:pt>
    <dgm:pt modelId="{E849532E-2B62-4B38-B9A9-24B7209BDB04}" type="sibTrans" cxnId="{9D581979-7763-4B96-B0A6-091D04B7CA65}">
      <dgm:prSet/>
      <dgm:spPr/>
      <dgm:t>
        <a:bodyPr/>
        <a:lstStyle/>
        <a:p>
          <a:endParaRPr lang="en-US" sz="2000"/>
        </a:p>
      </dgm:t>
    </dgm:pt>
    <dgm:pt modelId="{ADE3C58E-2346-415A-A7E3-16BA513DD9E1}" type="pres">
      <dgm:prSet presAssocID="{52991AC7-264D-484E-8A86-E24DDDC5E098}" presName="Name0" presStyleCnt="0">
        <dgm:presLayoutVars>
          <dgm:dir/>
          <dgm:resizeHandles val="exact"/>
        </dgm:presLayoutVars>
      </dgm:prSet>
      <dgm:spPr/>
    </dgm:pt>
    <dgm:pt modelId="{4ED42665-1FE9-4F5F-B6D2-74DA4275EA9B}" type="pres">
      <dgm:prSet presAssocID="{8215023C-AE5C-4656-BF9C-E195BD6911FA}" presName="node" presStyleLbl="node1" presStyleIdx="0" presStyleCnt="4">
        <dgm:presLayoutVars>
          <dgm:bulletEnabled val="1"/>
        </dgm:presLayoutVars>
      </dgm:prSet>
      <dgm:spPr/>
    </dgm:pt>
    <dgm:pt modelId="{499D0C6C-A871-47AE-8EB8-DF03CB52540C}" type="pres">
      <dgm:prSet presAssocID="{5DB39908-6A28-43C4-92DD-8B8DF2C35726}" presName="sibTrans" presStyleLbl="sibTrans2D1" presStyleIdx="0" presStyleCnt="3"/>
      <dgm:spPr/>
    </dgm:pt>
    <dgm:pt modelId="{7B291622-F4CB-4246-8B47-BB770B8FE313}" type="pres">
      <dgm:prSet presAssocID="{5DB39908-6A28-43C4-92DD-8B8DF2C35726}" presName="connectorText" presStyleLbl="sibTrans2D1" presStyleIdx="0" presStyleCnt="3"/>
      <dgm:spPr/>
    </dgm:pt>
    <dgm:pt modelId="{23CF27A6-9129-45B4-958D-935620F6C975}" type="pres">
      <dgm:prSet presAssocID="{FE42BA1B-B401-44DA-AB19-B8E38C54502C}" presName="node" presStyleLbl="node1" presStyleIdx="1" presStyleCnt="4">
        <dgm:presLayoutVars>
          <dgm:bulletEnabled val="1"/>
        </dgm:presLayoutVars>
      </dgm:prSet>
      <dgm:spPr/>
    </dgm:pt>
    <dgm:pt modelId="{33454945-0335-41BF-B6FA-562789773939}" type="pres">
      <dgm:prSet presAssocID="{7964F2F8-64D8-4E2E-821D-1BF97C833875}" presName="sibTrans" presStyleLbl="sibTrans2D1" presStyleIdx="1" presStyleCnt="3"/>
      <dgm:spPr/>
    </dgm:pt>
    <dgm:pt modelId="{163FFDAA-1FDA-45BB-A65C-7AF2F09CA716}" type="pres">
      <dgm:prSet presAssocID="{7964F2F8-64D8-4E2E-821D-1BF97C833875}" presName="connectorText" presStyleLbl="sibTrans2D1" presStyleIdx="1" presStyleCnt="3"/>
      <dgm:spPr/>
    </dgm:pt>
    <dgm:pt modelId="{961B741A-2159-4AA7-A25A-4A0C86672A12}" type="pres">
      <dgm:prSet presAssocID="{2E32959F-9D99-469B-93B7-33642C291085}" presName="node" presStyleLbl="node1" presStyleIdx="2" presStyleCnt="4">
        <dgm:presLayoutVars>
          <dgm:bulletEnabled val="1"/>
        </dgm:presLayoutVars>
      </dgm:prSet>
      <dgm:spPr/>
    </dgm:pt>
    <dgm:pt modelId="{D49FA008-C553-48F6-B94F-467605C71D15}" type="pres">
      <dgm:prSet presAssocID="{163A4CE1-57C0-4E77-AA17-19DAC6D464B3}" presName="sibTrans" presStyleLbl="sibTrans2D1" presStyleIdx="2" presStyleCnt="3"/>
      <dgm:spPr/>
    </dgm:pt>
    <dgm:pt modelId="{770295E5-68EA-482E-8512-013B7B436FC1}" type="pres">
      <dgm:prSet presAssocID="{163A4CE1-57C0-4E77-AA17-19DAC6D464B3}" presName="connectorText" presStyleLbl="sibTrans2D1" presStyleIdx="2" presStyleCnt="3"/>
      <dgm:spPr/>
    </dgm:pt>
    <dgm:pt modelId="{6D775F9A-2300-4EE2-AEFC-5430CB6DB678}" type="pres">
      <dgm:prSet presAssocID="{EF10DE87-62C5-4FE8-ADDF-DA5F7170E28E}" presName="node" presStyleLbl="node1" presStyleIdx="3" presStyleCnt="4">
        <dgm:presLayoutVars>
          <dgm:bulletEnabled val="1"/>
        </dgm:presLayoutVars>
      </dgm:prSet>
      <dgm:spPr/>
    </dgm:pt>
  </dgm:ptLst>
  <dgm:cxnLst>
    <dgm:cxn modelId="{3C0C7927-F8D8-4CB6-91B8-88DA18ED4DD8}" srcId="{52991AC7-264D-484E-8A86-E24DDDC5E098}" destId="{8215023C-AE5C-4656-BF9C-E195BD6911FA}" srcOrd="0" destOrd="0" parTransId="{6A776BAF-6FBA-49E7-BE17-68B2A223EC11}" sibTransId="{5DB39908-6A28-43C4-92DD-8B8DF2C35726}"/>
    <dgm:cxn modelId="{DB2EE23F-A6CB-490B-A0B2-A562729AF2C3}" type="presOf" srcId="{2E32959F-9D99-469B-93B7-33642C291085}" destId="{961B741A-2159-4AA7-A25A-4A0C86672A12}" srcOrd="0" destOrd="0" presId="urn:microsoft.com/office/officeart/2005/8/layout/process1"/>
    <dgm:cxn modelId="{6ACF995B-0A47-44D4-8B84-13C271C35438}" type="presOf" srcId="{52991AC7-264D-484E-8A86-E24DDDC5E098}" destId="{ADE3C58E-2346-415A-A7E3-16BA513DD9E1}" srcOrd="0" destOrd="0" presId="urn:microsoft.com/office/officeart/2005/8/layout/process1"/>
    <dgm:cxn modelId="{FEC6374B-7D57-4B11-952C-576E768497BF}" srcId="{52991AC7-264D-484E-8A86-E24DDDC5E098}" destId="{2E32959F-9D99-469B-93B7-33642C291085}" srcOrd="2" destOrd="0" parTransId="{118227A2-70C1-4784-BC96-3847CDB3DCA4}" sibTransId="{163A4CE1-57C0-4E77-AA17-19DAC6D464B3}"/>
    <dgm:cxn modelId="{5DD5F66D-6C17-4DE8-B10B-C99A67D971A2}" type="presOf" srcId="{7964F2F8-64D8-4E2E-821D-1BF97C833875}" destId="{163FFDAA-1FDA-45BB-A65C-7AF2F09CA716}" srcOrd="1" destOrd="0" presId="urn:microsoft.com/office/officeart/2005/8/layout/process1"/>
    <dgm:cxn modelId="{9D581979-7763-4B96-B0A6-091D04B7CA65}" srcId="{52991AC7-264D-484E-8A86-E24DDDC5E098}" destId="{EF10DE87-62C5-4FE8-ADDF-DA5F7170E28E}" srcOrd="3" destOrd="0" parTransId="{EBB2ABF3-ADBD-4E24-90AA-8B8428E054DE}" sibTransId="{E849532E-2B62-4B38-B9A9-24B7209BDB04}"/>
    <dgm:cxn modelId="{2BF0FE89-16BA-44C2-8BC7-AC6692B41DD2}" type="presOf" srcId="{7964F2F8-64D8-4E2E-821D-1BF97C833875}" destId="{33454945-0335-41BF-B6FA-562789773939}" srcOrd="0" destOrd="0" presId="urn:microsoft.com/office/officeart/2005/8/layout/process1"/>
    <dgm:cxn modelId="{563C1293-542A-42E4-B8B4-DC6215A89831}" type="presOf" srcId="{FE42BA1B-B401-44DA-AB19-B8E38C54502C}" destId="{23CF27A6-9129-45B4-958D-935620F6C975}" srcOrd="0" destOrd="0" presId="urn:microsoft.com/office/officeart/2005/8/layout/process1"/>
    <dgm:cxn modelId="{2DDBC99A-449B-49DB-9669-4BD266B4C8B9}" type="presOf" srcId="{5DB39908-6A28-43C4-92DD-8B8DF2C35726}" destId="{7B291622-F4CB-4246-8B47-BB770B8FE313}" srcOrd="1" destOrd="0" presId="urn:microsoft.com/office/officeart/2005/8/layout/process1"/>
    <dgm:cxn modelId="{02713AA9-713F-4CA3-BDF1-772064E7D1AC}" type="presOf" srcId="{5DB39908-6A28-43C4-92DD-8B8DF2C35726}" destId="{499D0C6C-A871-47AE-8EB8-DF03CB52540C}" srcOrd="0" destOrd="0" presId="urn:microsoft.com/office/officeart/2005/8/layout/process1"/>
    <dgm:cxn modelId="{39E2A1B0-7D41-4DF2-92C7-51DF8CC1BFE1}" srcId="{52991AC7-264D-484E-8A86-E24DDDC5E098}" destId="{FE42BA1B-B401-44DA-AB19-B8E38C54502C}" srcOrd="1" destOrd="0" parTransId="{4681BA14-58D4-4B99-B12A-B9AD2417730B}" sibTransId="{7964F2F8-64D8-4E2E-821D-1BF97C833875}"/>
    <dgm:cxn modelId="{815262CB-91FB-469A-9CCF-5F576FF0703A}" type="presOf" srcId="{EF10DE87-62C5-4FE8-ADDF-DA5F7170E28E}" destId="{6D775F9A-2300-4EE2-AEFC-5430CB6DB678}" srcOrd="0" destOrd="0" presId="urn:microsoft.com/office/officeart/2005/8/layout/process1"/>
    <dgm:cxn modelId="{1431DAEC-D365-4F75-8C0C-E40B8CE9B526}" type="presOf" srcId="{163A4CE1-57C0-4E77-AA17-19DAC6D464B3}" destId="{D49FA008-C553-48F6-B94F-467605C71D15}" srcOrd="0" destOrd="0" presId="urn:microsoft.com/office/officeart/2005/8/layout/process1"/>
    <dgm:cxn modelId="{D79E21F6-2F89-41C6-80FA-3B08ADE45BDE}" type="presOf" srcId="{163A4CE1-57C0-4E77-AA17-19DAC6D464B3}" destId="{770295E5-68EA-482E-8512-013B7B436FC1}" srcOrd="1" destOrd="0" presId="urn:microsoft.com/office/officeart/2005/8/layout/process1"/>
    <dgm:cxn modelId="{AAE68BFF-6484-43F9-A324-91D2CCC124AF}" type="presOf" srcId="{8215023C-AE5C-4656-BF9C-E195BD6911FA}" destId="{4ED42665-1FE9-4F5F-B6D2-74DA4275EA9B}" srcOrd="0" destOrd="0" presId="urn:microsoft.com/office/officeart/2005/8/layout/process1"/>
    <dgm:cxn modelId="{72F7D0A1-BF74-4140-A05B-F4FD645D8040}" type="presParOf" srcId="{ADE3C58E-2346-415A-A7E3-16BA513DD9E1}" destId="{4ED42665-1FE9-4F5F-B6D2-74DA4275EA9B}" srcOrd="0" destOrd="0" presId="urn:microsoft.com/office/officeart/2005/8/layout/process1"/>
    <dgm:cxn modelId="{E64B1FCC-15A6-4E7C-9DC0-D9CF4217115D}" type="presParOf" srcId="{ADE3C58E-2346-415A-A7E3-16BA513DD9E1}" destId="{499D0C6C-A871-47AE-8EB8-DF03CB52540C}" srcOrd="1" destOrd="0" presId="urn:microsoft.com/office/officeart/2005/8/layout/process1"/>
    <dgm:cxn modelId="{A57F419C-4A2D-44C8-A05D-F7767E0B6C7A}" type="presParOf" srcId="{499D0C6C-A871-47AE-8EB8-DF03CB52540C}" destId="{7B291622-F4CB-4246-8B47-BB770B8FE313}" srcOrd="0" destOrd="0" presId="urn:microsoft.com/office/officeart/2005/8/layout/process1"/>
    <dgm:cxn modelId="{6FD9D7BF-0A6F-48C7-9008-1CC724CD94E0}" type="presParOf" srcId="{ADE3C58E-2346-415A-A7E3-16BA513DD9E1}" destId="{23CF27A6-9129-45B4-958D-935620F6C975}" srcOrd="2" destOrd="0" presId="urn:microsoft.com/office/officeart/2005/8/layout/process1"/>
    <dgm:cxn modelId="{F6D2D0A1-8FD6-4AB8-99DE-CF3AA9BC445E}" type="presParOf" srcId="{ADE3C58E-2346-415A-A7E3-16BA513DD9E1}" destId="{33454945-0335-41BF-B6FA-562789773939}" srcOrd="3" destOrd="0" presId="urn:microsoft.com/office/officeart/2005/8/layout/process1"/>
    <dgm:cxn modelId="{F1EDD082-C8F0-4CD4-9962-9ACBA492C9FB}" type="presParOf" srcId="{33454945-0335-41BF-B6FA-562789773939}" destId="{163FFDAA-1FDA-45BB-A65C-7AF2F09CA716}" srcOrd="0" destOrd="0" presId="urn:microsoft.com/office/officeart/2005/8/layout/process1"/>
    <dgm:cxn modelId="{7991907B-0A33-45A9-A2D4-19F1722E6430}" type="presParOf" srcId="{ADE3C58E-2346-415A-A7E3-16BA513DD9E1}" destId="{961B741A-2159-4AA7-A25A-4A0C86672A12}" srcOrd="4" destOrd="0" presId="urn:microsoft.com/office/officeart/2005/8/layout/process1"/>
    <dgm:cxn modelId="{491F32FC-0EBB-4B71-B884-01571FC0DE51}" type="presParOf" srcId="{ADE3C58E-2346-415A-A7E3-16BA513DD9E1}" destId="{D49FA008-C553-48F6-B94F-467605C71D15}" srcOrd="5" destOrd="0" presId="urn:microsoft.com/office/officeart/2005/8/layout/process1"/>
    <dgm:cxn modelId="{D80C7A45-7D6B-439B-B936-FE6618FD1501}" type="presParOf" srcId="{D49FA008-C553-48F6-B94F-467605C71D15}" destId="{770295E5-68EA-482E-8512-013B7B436FC1}" srcOrd="0" destOrd="0" presId="urn:microsoft.com/office/officeart/2005/8/layout/process1"/>
    <dgm:cxn modelId="{001AC41A-D6E3-4353-BF5D-39ECAD0EDD26}" type="presParOf" srcId="{ADE3C58E-2346-415A-A7E3-16BA513DD9E1}" destId="{6D775F9A-2300-4EE2-AEFC-5430CB6DB678}" srcOrd="6" destOrd="0" presId="urn:microsoft.com/office/officeart/2005/8/layout/process1"/>
  </dgm:cxnLst>
  <dgm:bg/>
  <dgm:whole/>
  <dgm:extLst>
    <a:ext uri="http://schemas.microsoft.com/office/drawing/2008/diagram">
      <dsp:dataModelExt xmlns:dsp="http://schemas.microsoft.com/office/drawing/2008/diagram" relId="rId22"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2991AC7-264D-484E-8A86-E24DDDC5E098}" type="doc">
      <dgm:prSet loTypeId="urn:microsoft.com/office/officeart/2005/8/layout/process1" loCatId="process" qsTypeId="urn:microsoft.com/office/officeart/2005/8/quickstyle/simple1" qsCatId="simple" csTypeId="urn:microsoft.com/office/officeart/2005/8/colors/accent0_3" csCatId="mainScheme" phldr="1"/>
      <dgm:spPr/>
    </dgm:pt>
    <dgm:pt modelId="{8215023C-AE5C-4656-BF9C-E195BD6911FA}">
      <dgm:prSet phldrT="[Text]" custT="1"/>
      <dgm:spPr/>
      <dgm:t>
        <a:bodyPr/>
        <a:lstStyle/>
        <a:p>
          <a:pPr>
            <a:buFont typeface="Arial"/>
            <a:buChar char="•"/>
          </a:pPr>
          <a:r>
            <a:rPr lang="en-US" sz="2000" b="0">
              <a:latin typeface="Quicksand" panose="020B0604020202020204" charset="0"/>
              <a:ea typeface="Quicksand"/>
              <a:cs typeface="Quicksand"/>
              <a:sym typeface="Quicksand"/>
            </a:rPr>
            <a:t>HCD requests Agency’s signatures on contract, as well as any missing documentation (e.g., GSIC, etc.)</a:t>
          </a:r>
        </a:p>
      </dgm:t>
    </dgm:pt>
    <dgm:pt modelId="{6A776BAF-6FBA-49E7-BE17-68B2A223EC11}" type="parTrans" cxnId="{3C0C7927-F8D8-4CB6-91B8-88DA18ED4DD8}">
      <dgm:prSet/>
      <dgm:spPr/>
      <dgm:t>
        <a:bodyPr/>
        <a:lstStyle/>
        <a:p>
          <a:endParaRPr lang="en-US" sz="2000" b="0">
            <a:solidFill>
              <a:schemeClr val="bg1"/>
            </a:solidFill>
            <a:latin typeface="Quicksand" panose="020B0604020202020204" charset="0"/>
          </a:endParaRPr>
        </a:p>
      </dgm:t>
    </dgm:pt>
    <dgm:pt modelId="{5DB39908-6A28-43C4-92DD-8B8DF2C35726}" type="sibTrans" cxnId="{3C0C7927-F8D8-4CB6-91B8-88DA18ED4DD8}">
      <dgm:prSet custT="1"/>
      <dgm:spPr/>
      <dgm:t>
        <a:bodyPr/>
        <a:lstStyle/>
        <a:p>
          <a:endParaRPr lang="en-US" sz="2000" b="0">
            <a:solidFill>
              <a:schemeClr val="bg1"/>
            </a:solidFill>
            <a:latin typeface="Quicksand" panose="020B0604020202020204" charset="0"/>
          </a:endParaRPr>
        </a:p>
      </dgm:t>
    </dgm:pt>
    <dgm:pt modelId="{235EC7C3-589F-4FA8-8F8B-7E3695E6F26C}">
      <dgm:prSet phldrT="[Text]" custT="1"/>
      <dgm:spPr/>
      <dgm:t>
        <a:bodyPr/>
        <a:lstStyle/>
        <a:p>
          <a:pPr>
            <a:buFont typeface="Arial"/>
            <a:buNone/>
          </a:pPr>
          <a:r>
            <a:rPr lang="en-US" sz="2000" b="0">
              <a:latin typeface="Quicksand" panose="020B0604020202020204" charset="0"/>
            </a:rPr>
            <a:t>Agency submits signed contracts and missing documentation within 14 days of receipt. </a:t>
          </a:r>
        </a:p>
      </dgm:t>
    </dgm:pt>
    <dgm:pt modelId="{721D0E50-F272-4079-8B40-2189EAC4646A}" type="parTrans" cxnId="{9ABEE663-7728-4509-BB0B-C48C26508901}">
      <dgm:prSet/>
      <dgm:spPr/>
      <dgm:t>
        <a:bodyPr/>
        <a:lstStyle/>
        <a:p>
          <a:endParaRPr lang="en-US" sz="2000" b="0">
            <a:solidFill>
              <a:schemeClr val="bg1"/>
            </a:solidFill>
            <a:latin typeface="Quicksand" panose="020B0604020202020204" charset="0"/>
          </a:endParaRPr>
        </a:p>
      </dgm:t>
    </dgm:pt>
    <dgm:pt modelId="{488DDFAC-6C4A-46CD-BEBF-1DA53761E712}" type="sibTrans" cxnId="{9ABEE663-7728-4509-BB0B-C48C26508901}">
      <dgm:prSet custT="1"/>
      <dgm:spPr/>
      <dgm:t>
        <a:bodyPr/>
        <a:lstStyle/>
        <a:p>
          <a:endParaRPr lang="en-US" sz="2000" b="0">
            <a:solidFill>
              <a:schemeClr val="bg1"/>
            </a:solidFill>
            <a:latin typeface="Quicksand" panose="020B0604020202020204" charset="0"/>
          </a:endParaRPr>
        </a:p>
      </dgm:t>
    </dgm:pt>
    <dgm:pt modelId="{4C6EFAB8-D253-44DA-8E4E-7F3244D36DA6}">
      <dgm:prSet phldrT="[Text]" custT="1"/>
      <dgm:spPr/>
      <dgm:t>
        <a:bodyPr/>
        <a:lstStyle/>
        <a:p>
          <a:pPr>
            <a:buFont typeface="Arial"/>
            <a:buChar char="•"/>
          </a:pPr>
          <a:r>
            <a:rPr lang="en-US" sz="2000" b="0">
              <a:latin typeface="Quicksand" panose="020B0604020202020204" charset="0"/>
              <a:ea typeface="Quicksand"/>
              <a:cs typeface="Quicksand"/>
              <a:sym typeface="Quicksand"/>
            </a:rPr>
            <a:t>HCD submits contract with Agency’s signatures to City Hall for final legal review and Mayor’s Signature</a:t>
          </a:r>
          <a:endParaRPr lang="en-US" sz="2000" b="0">
            <a:latin typeface="Quicksand" panose="020B0604020202020204" charset="0"/>
          </a:endParaRPr>
        </a:p>
      </dgm:t>
    </dgm:pt>
    <dgm:pt modelId="{AC44FCF9-EBA2-4EE4-BAE8-8240CBCDA4EA}" type="parTrans" cxnId="{1172C484-1EBD-4AFF-86F7-C427176CAE0B}">
      <dgm:prSet/>
      <dgm:spPr/>
      <dgm:t>
        <a:bodyPr/>
        <a:lstStyle/>
        <a:p>
          <a:endParaRPr lang="en-US" sz="2000" b="0">
            <a:latin typeface="Quicksand" panose="020B0604020202020204" charset="0"/>
          </a:endParaRPr>
        </a:p>
      </dgm:t>
    </dgm:pt>
    <dgm:pt modelId="{777243A9-21F2-43D4-BF57-BBB18284F96B}" type="sibTrans" cxnId="{1172C484-1EBD-4AFF-86F7-C427176CAE0B}">
      <dgm:prSet/>
      <dgm:spPr/>
      <dgm:t>
        <a:bodyPr/>
        <a:lstStyle/>
        <a:p>
          <a:endParaRPr lang="en-US" sz="2000" b="0">
            <a:latin typeface="Quicksand" panose="020B0604020202020204" charset="0"/>
          </a:endParaRPr>
        </a:p>
      </dgm:t>
    </dgm:pt>
    <dgm:pt modelId="{FDD5BF70-895F-4F72-A214-3446D4AB623B}">
      <dgm:prSet phldrT="[Text]" custT="1"/>
      <dgm:spPr>
        <a:solidFill>
          <a:srgbClr val="00B050"/>
        </a:solidFill>
      </dgm:spPr>
      <dgm:t>
        <a:bodyPr/>
        <a:lstStyle/>
        <a:p>
          <a:pPr>
            <a:buFont typeface="Arial"/>
            <a:buChar char="•"/>
          </a:pPr>
          <a:r>
            <a:rPr lang="en-US" sz="2800" b="1">
              <a:latin typeface="Quicksand Bold" panose="020B0604020202020204" charset="0"/>
            </a:rPr>
            <a:t>CONTRACT IS FULLY EXECUTED BY JUNE 30</a:t>
          </a:r>
        </a:p>
      </dgm:t>
    </dgm:pt>
    <dgm:pt modelId="{621464AB-E559-479A-9341-62FAA9AA4968}" type="parTrans" cxnId="{249BAB0D-46CD-499D-866E-10F528C92576}">
      <dgm:prSet/>
      <dgm:spPr/>
      <dgm:t>
        <a:bodyPr/>
        <a:lstStyle/>
        <a:p>
          <a:endParaRPr lang="en-US" b="0"/>
        </a:p>
      </dgm:t>
    </dgm:pt>
    <dgm:pt modelId="{3B8274CB-7B60-4352-98B9-EF26B171D4F4}" type="sibTrans" cxnId="{249BAB0D-46CD-499D-866E-10F528C92576}">
      <dgm:prSet/>
      <dgm:spPr/>
      <dgm:t>
        <a:bodyPr/>
        <a:lstStyle/>
        <a:p>
          <a:endParaRPr lang="en-US" b="0"/>
        </a:p>
      </dgm:t>
    </dgm:pt>
    <dgm:pt modelId="{ADE3C58E-2346-415A-A7E3-16BA513DD9E1}" type="pres">
      <dgm:prSet presAssocID="{52991AC7-264D-484E-8A86-E24DDDC5E098}" presName="Name0" presStyleCnt="0">
        <dgm:presLayoutVars>
          <dgm:dir/>
          <dgm:resizeHandles val="exact"/>
        </dgm:presLayoutVars>
      </dgm:prSet>
      <dgm:spPr/>
    </dgm:pt>
    <dgm:pt modelId="{4ED42665-1FE9-4F5F-B6D2-74DA4275EA9B}" type="pres">
      <dgm:prSet presAssocID="{8215023C-AE5C-4656-BF9C-E195BD6911FA}" presName="node" presStyleLbl="node1" presStyleIdx="0" presStyleCnt="4" custLinFactNeighborX="-719" custLinFactNeighborY="-752">
        <dgm:presLayoutVars>
          <dgm:bulletEnabled val="1"/>
        </dgm:presLayoutVars>
      </dgm:prSet>
      <dgm:spPr/>
    </dgm:pt>
    <dgm:pt modelId="{499D0C6C-A871-47AE-8EB8-DF03CB52540C}" type="pres">
      <dgm:prSet presAssocID="{5DB39908-6A28-43C4-92DD-8B8DF2C35726}" presName="sibTrans" presStyleLbl="sibTrans2D1" presStyleIdx="0" presStyleCnt="3"/>
      <dgm:spPr/>
    </dgm:pt>
    <dgm:pt modelId="{7B291622-F4CB-4246-8B47-BB770B8FE313}" type="pres">
      <dgm:prSet presAssocID="{5DB39908-6A28-43C4-92DD-8B8DF2C35726}" presName="connectorText" presStyleLbl="sibTrans2D1" presStyleIdx="0" presStyleCnt="3"/>
      <dgm:spPr/>
    </dgm:pt>
    <dgm:pt modelId="{BDA8E3BB-C8CB-462D-822C-3C2B147B97F7}" type="pres">
      <dgm:prSet presAssocID="{235EC7C3-589F-4FA8-8F8B-7E3695E6F26C}" presName="node" presStyleLbl="node1" presStyleIdx="1" presStyleCnt="4">
        <dgm:presLayoutVars>
          <dgm:bulletEnabled val="1"/>
        </dgm:presLayoutVars>
      </dgm:prSet>
      <dgm:spPr/>
    </dgm:pt>
    <dgm:pt modelId="{238D7EB3-9694-437F-9DA6-59BC4A901D8B}" type="pres">
      <dgm:prSet presAssocID="{488DDFAC-6C4A-46CD-BEBF-1DA53761E712}" presName="sibTrans" presStyleLbl="sibTrans2D1" presStyleIdx="1" presStyleCnt="3"/>
      <dgm:spPr/>
    </dgm:pt>
    <dgm:pt modelId="{F2D0C844-787D-4978-914A-EDA7D6343D74}" type="pres">
      <dgm:prSet presAssocID="{488DDFAC-6C4A-46CD-BEBF-1DA53761E712}" presName="connectorText" presStyleLbl="sibTrans2D1" presStyleIdx="1" presStyleCnt="3"/>
      <dgm:spPr/>
    </dgm:pt>
    <dgm:pt modelId="{04416B53-3D90-43F0-9638-8990FFCE4714}" type="pres">
      <dgm:prSet presAssocID="{4C6EFAB8-D253-44DA-8E4E-7F3244D36DA6}" presName="node" presStyleLbl="node1" presStyleIdx="2" presStyleCnt="4">
        <dgm:presLayoutVars>
          <dgm:bulletEnabled val="1"/>
        </dgm:presLayoutVars>
      </dgm:prSet>
      <dgm:spPr/>
    </dgm:pt>
    <dgm:pt modelId="{63D6345B-B673-4A00-AE10-547C5A3B3D56}" type="pres">
      <dgm:prSet presAssocID="{777243A9-21F2-43D4-BF57-BBB18284F96B}" presName="sibTrans" presStyleLbl="sibTrans2D1" presStyleIdx="2" presStyleCnt="3"/>
      <dgm:spPr/>
    </dgm:pt>
    <dgm:pt modelId="{28D5971F-DA48-4237-BCF3-DE838138179E}" type="pres">
      <dgm:prSet presAssocID="{777243A9-21F2-43D4-BF57-BBB18284F96B}" presName="connectorText" presStyleLbl="sibTrans2D1" presStyleIdx="2" presStyleCnt="3"/>
      <dgm:spPr/>
    </dgm:pt>
    <dgm:pt modelId="{0998C02A-63A9-4100-B163-3F291EFE427A}" type="pres">
      <dgm:prSet presAssocID="{FDD5BF70-895F-4F72-A214-3446D4AB623B}" presName="node" presStyleLbl="node1" presStyleIdx="3" presStyleCnt="4">
        <dgm:presLayoutVars>
          <dgm:bulletEnabled val="1"/>
        </dgm:presLayoutVars>
      </dgm:prSet>
      <dgm:spPr/>
    </dgm:pt>
  </dgm:ptLst>
  <dgm:cxnLst>
    <dgm:cxn modelId="{9D741B06-5E60-40C7-8D53-2FD27593ECDE}" type="presOf" srcId="{FDD5BF70-895F-4F72-A214-3446D4AB623B}" destId="{0998C02A-63A9-4100-B163-3F291EFE427A}" srcOrd="0" destOrd="0" presId="urn:microsoft.com/office/officeart/2005/8/layout/process1"/>
    <dgm:cxn modelId="{249BAB0D-46CD-499D-866E-10F528C92576}" srcId="{52991AC7-264D-484E-8A86-E24DDDC5E098}" destId="{FDD5BF70-895F-4F72-A214-3446D4AB623B}" srcOrd="3" destOrd="0" parTransId="{621464AB-E559-479A-9341-62FAA9AA4968}" sibTransId="{3B8274CB-7B60-4352-98B9-EF26B171D4F4}"/>
    <dgm:cxn modelId="{4D289018-9D02-4753-84FE-38FA212C6C42}" type="presOf" srcId="{235EC7C3-589F-4FA8-8F8B-7E3695E6F26C}" destId="{BDA8E3BB-C8CB-462D-822C-3C2B147B97F7}" srcOrd="0" destOrd="0" presId="urn:microsoft.com/office/officeart/2005/8/layout/process1"/>
    <dgm:cxn modelId="{3C0C7927-F8D8-4CB6-91B8-88DA18ED4DD8}" srcId="{52991AC7-264D-484E-8A86-E24DDDC5E098}" destId="{8215023C-AE5C-4656-BF9C-E195BD6911FA}" srcOrd="0" destOrd="0" parTransId="{6A776BAF-6FBA-49E7-BE17-68B2A223EC11}" sibTransId="{5DB39908-6A28-43C4-92DD-8B8DF2C35726}"/>
    <dgm:cxn modelId="{BCC56839-7962-4166-80F3-6971AFDACCEA}" type="presOf" srcId="{488DDFAC-6C4A-46CD-BEBF-1DA53761E712}" destId="{238D7EB3-9694-437F-9DA6-59BC4A901D8B}" srcOrd="0" destOrd="0" presId="urn:microsoft.com/office/officeart/2005/8/layout/process1"/>
    <dgm:cxn modelId="{6ACF995B-0A47-44D4-8B84-13C271C35438}" type="presOf" srcId="{52991AC7-264D-484E-8A86-E24DDDC5E098}" destId="{ADE3C58E-2346-415A-A7E3-16BA513DD9E1}" srcOrd="0" destOrd="0" presId="urn:microsoft.com/office/officeart/2005/8/layout/process1"/>
    <dgm:cxn modelId="{9ABEE663-7728-4509-BB0B-C48C26508901}" srcId="{52991AC7-264D-484E-8A86-E24DDDC5E098}" destId="{235EC7C3-589F-4FA8-8F8B-7E3695E6F26C}" srcOrd="1" destOrd="0" parTransId="{721D0E50-F272-4079-8B40-2189EAC4646A}" sibTransId="{488DDFAC-6C4A-46CD-BEBF-1DA53761E712}"/>
    <dgm:cxn modelId="{D2D8E065-13D2-48D0-AC4C-CE7DA8066A29}" type="presOf" srcId="{488DDFAC-6C4A-46CD-BEBF-1DA53761E712}" destId="{F2D0C844-787D-4978-914A-EDA7D6343D74}" srcOrd="1" destOrd="0" presId="urn:microsoft.com/office/officeart/2005/8/layout/process1"/>
    <dgm:cxn modelId="{CF09066D-0FBE-42D1-9245-868083444F29}" type="presOf" srcId="{777243A9-21F2-43D4-BF57-BBB18284F96B}" destId="{28D5971F-DA48-4237-BCF3-DE838138179E}" srcOrd="1" destOrd="0" presId="urn:microsoft.com/office/officeart/2005/8/layout/process1"/>
    <dgm:cxn modelId="{261E6050-5FFD-48BA-8ED6-0D8194F7A72D}" type="presOf" srcId="{4C6EFAB8-D253-44DA-8E4E-7F3244D36DA6}" destId="{04416B53-3D90-43F0-9638-8990FFCE4714}" srcOrd="0" destOrd="0" presId="urn:microsoft.com/office/officeart/2005/8/layout/process1"/>
    <dgm:cxn modelId="{1172C484-1EBD-4AFF-86F7-C427176CAE0B}" srcId="{52991AC7-264D-484E-8A86-E24DDDC5E098}" destId="{4C6EFAB8-D253-44DA-8E4E-7F3244D36DA6}" srcOrd="2" destOrd="0" parTransId="{AC44FCF9-EBA2-4EE4-BAE8-8240CBCDA4EA}" sibTransId="{777243A9-21F2-43D4-BF57-BBB18284F96B}"/>
    <dgm:cxn modelId="{2DDBC99A-449B-49DB-9669-4BD266B4C8B9}" type="presOf" srcId="{5DB39908-6A28-43C4-92DD-8B8DF2C35726}" destId="{7B291622-F4CB-4246-8B47-BB770B8FE313}" srcOrd="1" destOrd="0" presId="urn:microsoft.com/office/officeart/2005/8/layout/process1"/>
    <dgm:cxn modelId="{02713AA9-713F-4CA3-BDF1-772064E7D1AC}" type="presOf" srcId="{5DB39908-6A28-43C4-92DD-8B8DF2C35726}" destId="{499D0C6C-A871-47AE-8EB8-DF03CB52540C}" srcOrd="0" destOrd="0" presId="urn:microsoft.com/office/officeart/2005/8/layout/process1"/>
    <dgm:cxn modelId="{5EC017B3-7852-42C3-9DC9-4595D7D60EBC}" type="presOf" srcId="{777243A9-21F2-43D4-BF57-BBB18284F96B}" destId="{63D6345B-B673-4A00-AE10-547C5A3B3D56}" srcOrd="0" destOrd="0" presId="urn:microsoft.com/office/officeart/2005/8/layout/process1"/>
    <dgm:cxn modelId="{AAE68BFF-6484-43F9-A324-91D2CCC124AF}" type="presOf" srcId="{8215023C-AE5C-4656-BF9C-E195BD6911FA}" destId="{4ED42665-1FE9-4F5F-B6D2-74DA4275EA9B}" srcOrd="0" destOrd="0" presId="urn:microsoft.com/office/officeart/2005/8/layout/process1"/>
    <dgm:cxn modelId="{72F7D0A1-BF74-4140-A05B-F4FD645D8040}" type="presParOf" srcId="{ADE3C58E-2346-415A-A7E3-16BA513DD9E1}" destId="{4ED42665-1FE9-4F5F-B6D2-74DA4275EA9B}" srcOrd="0" destOrd="0" presId="urn:microsoft.com/office/officeart/2005/8/layout/process1"/>
    <dgm:cxn modelId="{E64B1FCC-15A6-4E7C-9DC0-D9CF4217115D}" type="presParOf" srcId="{ADE3C58E-2346-415A-A7E3-16BA513DD9E1}" destId="{499D0C6C-A871-47AE-8EB8-DF03CB52540C}" srcOrd="1" destOrd="0" presId="urn:microsoft.com/office/officeart/2005/8/layout/process1"/>
    <dgm:cxn modelId="{A57F419C-4A2D-44C8-A05D-F7767E0B6C7A}" type="presParOf" srcId="{499D0C6C-A871-47AE-8EB8-DF03CB52540C}" destId="{7B291622-F4CB-4246-8B47-BB770B8FE313}" srcOrd="0" destOrd="0" presId="urn:microsoft.com/office/officeart/2005/8/layout/process1"/>
    <dgm:cxn modelId="{EAFEC31A-2983-463F-A764-FE4B17D150B4}" type="presParOf" srcId="{ADE3C58E-2346-415A-A7E3-16BA513DD9E1}" destId="{BDA8E3BB-C8CB-462D-822C-3C2B147B97F7}" srcOrd="2" destOrd="0" presId="urn:microsoft.com/office/officeart/2005/8/layout/process1"/>
    <dgm:cxn modelId="{F474A439-4B61-41D7-9B75-A7FF6BE2E648}" type="presParOf" srcId="{ADE3C58E-2346-415A-A7E3-16BA513DD9E1}" destId="{238D7EB3-9694-437F-9DA6-59BC4A901D8B}" srcOrd="3" destOrd="0" presId="urn:microsoft.com/office/officeart/2005/8/layout/process1"/>
    <dgm:cxn modelId="{4345DE2D-8BBA-4FD9-A250-CC9F10E28F00}" type="presParOf" srcId="{238D7EB3-9694-437F-9DA6-59BC4A901D8B}" destId="{F2D0C844-787D-4978-914A-EDA7D6343D74}" srcOrd="0" destOrd="0" presId="urn:microsoft.com/office/officeart/2005/8/layout/process1"/>
    <dgm:cxn modelId="{46CE02D2-A907-4361-97E5-40792ABDD2DC}" type="presParOf" srcId="{ADE3C58E-2346-415A-A7E3-16BA513DD9E1}" destId="{04416B53-3D90-43F0-9638-8990FFCE4714}" srcOrd="4" destOrd="0" presId="urn:microsoft.com/office/officeart/2005/8/layout/process1"/>
    <dgm:cxn modelId="{C86C3628-CFE2-40CD-9F72-A1F3DA8D2D15}" type="presParOf" srcId="{ADE3C58E-2346-415A-A7E3-16BA513DD9E1}" destId="{63D6345B-B673-4A00-AE10-547C5A3B3D56}" srcOrd="5" destOrd="0" presId="urn:microsoft.com/office/officeart/2005/8/layout/process1"/>
    <dgm:cxn modelId="{F8B8F083-49B3-46E1-9845-2B50162F396E}" type="presParOf" srcId="{63D6345B-B673-4A00-AE10-547C5A3B3D56}" destId="{28D5971F-DA48-4237-BCF3-DE838138179E}" srcOrd="0" destOrd="0" presId="urn:microsoft.com/office/officeart/2005/8/layout/process1"/>
    <dgm:cxn modelId="{D85AF999-7631-4626-BBFB-60E7DF8519B5}" type="presParOf" srcId="{ADE3C58E-2346-415A-A7E3-16BA513DD9E1}" destId="{0998C02A-63A9-4100-B163-3F291EFE427A}" srcOrd="6" destOrd="0" presId="urn:microsoft.com/office/officeart/2005/8/layout/process1"/>
  </dgm:cxnLst>
  <dgm:bg>
    <a:noFill/>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2991AC7-264D-484E-8A86-E24DDDC5E098}" type="doc">
      <dgm:prSet loTypeId="urn:microsoft.com/office/officeart/2005/8/layout/process1" loCatId="process" qsTypeId="urn:microsoft.com/office/officeart/2005/8/quickstyle/simple1" qsCatId="simple" csTypeId="urn:microsoft.com/office/officeart/2005/8/colors/accent0_3" csCatId="mainScheme" phldr="1"/>
      <dgm:spPr/>
    </dgm:pt>
    <dgm:pt modelId="{8215023C-AE5C-4656-BF9C-E195BD6911FA}">
      <dgm:prSet phldrT="[Text]" custT="1"/>
      <dgm:spPr/>
      <dgm:t>
        <a:bodyPr/>
        <a:lstStyle/>
        <a:p>
          <a:pPr>
            <a:buFont typeface="Arial"/>
            <a:buChar char="•"/>
          </a:pPr>
          <a:r>
            <a:rPr lang="en-US" sz="2000" b="1">
              <a:latin typeface="Quicksand" panose="020B0604020202020204" charset="0"/>
              <a:ea typeface="Quicksand"/>
              <a:cs typeface="Quicksand"/>
              <a:sym typeface="Quicksand"/>
            </a:rPr>
            <a:t>April 1 -2: </a:t>
          </a:r>
        </a:p>
      </dgm:t>
    </dgm:pt>
    <dgm:pt modelId="{6A776BAF-6FBA-49E7-BE17-68B2A223EC11}" type="parTrans" cxnId="{3C0C7927-F8D8-4CB6-91B8-88DA18ED4DD8}">
      <dgm:prSet/>
      <dgm:spPr/>
      <dgm:t>
        <a:bodyPr/>
        <a:lstStyle/>
        <a:p>
          <a:endParaRPr lang="en-US" sz="2000">
            <a:solidFill>
              <a:schemeClr val="bg1"/>
            </a:solidFill>
            <a:latin typeface="Quicksand" panose="020B0604020202020204" charset="0"/>
          </a:endParaRPr>
        </a:p>
      </dgm:t>
    </dgm:pt>
    <dgm:pt modelId="{5DB39908-6A28-43C4-92DD-8B8DF2C35726}" type="sibTrans" cxnId="{3C0C7927-F8D8-4CB6-91B8-88DA18ED4DD8}">
      <dgm:prSet custT="1"/>
      <dgm:spPr/>
      <dgm:t>
        <a:bodyPr/>
        <a:lstStyle/>
        <a:p>
          <a:endParaRPr lang="en-US" sz="2000">
            <a:solidFill>
              <a:schemeClr val="bg1"/>
            </a:solidFill>
            <a:latin typeface="Quicksand" panose="020B0604020202020204" charset="0"/>
          </a:endParaRPr>
        </a:p>
      </dgm:t>
    </dgm:pt>
    <dgm:pt modelId="{235EC7C3-589F-4FA8-8F8B-7E3695E6F26C}">
      <dgm:prSet phldrT="[Text]" custT="1"/>
      <dgm:spPr/>
      <dgm:t>
        <a:bodyPr/>
        <a:lstStyle/>
        <a:p>
          <a:pPr>
            <a:buFont typeface="Arial"/>
            <a:buChar char="•"/>
          </a:pPr>
          <a:r>
            <a:rPr lang="en-US" sz="2000" b="1">
              <a:latin typeface="Quicksand" panose="020B0604020202020204" charset="0"/>
              <a:ea typeface="Quicksand"/>
              <a:cs typeface="Quicksand"/>
              <a:sym typeface="Quicksand"/>
            </a:rPr>
            <a:t>April 10:</a:t>
          </a:r>
          <a:endParaRPr lang="en-US" sz="2000">
            <a:latin typeface="Quicksand" panose="020B0604020202020204" charset="0"/>
          </a:endParaRPr>
        </a:p>
      </dgm:t>
    </dgm:pt>
    <dgm:pt modelId="{721D0E50-F272-4079-8B40-2189EAC4646A}" type="parTrans" cxnId="{9ABEE663-7728-4509-BB0B-C48C26508901}">
      <dgm:prSet/>
      <dgm:spPr/>
      <dgm:t>
        <a:bodyPr/>
        <a:lstStyle/>
        <a:p>
          <a:endParaRPr lang="en-US" sz="2000">
            <a:solidFill>
              <a:schemeClr val="bg1"/>
            </a:solidFill>
            <a:latin typeface="Quicksand" panose="020B0604020202020204" charset="0"/>
          </a:endParaRPr>
        </a:p>
      </dgm:t>
    </dgm:pt>
    <dgm:pt modelId="{488DDFAC-6C4A-46CD-BEBF-1DA53761E712}" type="sibTrans" cxnId="{9ABEE663-7728-4509-BB0B-C48C26508901}">
      <dgm:prSet custT="1"/>
      <dgm:spPr/>
      <dgm:t>
        <a:bodyPr/>
        <a:lstStyle/>
        <a:p>
          <a:endParaRPr lang="en-US" sz="2000">
            <a:solidFill>
              <a:schemeClr val="bg1"/>
            </a:solidFill>
            <a:latin typeface="Quicksand" panose="020B0604020202020204" charset="0"/>
          </a:endParaRPr>
        </a:p>
      </dgm:t>
    </dgm:pt>
    <dgm:pt modelId="{8366E755-1F80-4D57-8153-411C1C187CF3}">
      <dgm:prSet phldrT="[Text]" custT="1"/>
      <dgm:spPr/>
      <dgm:t>
        <a:bodyPr/>
        <a:lstStyle/>
        <a:p>
          <a:pPr>
            <a:buFont typeface="Arial"/>
            <a:buChar char="•"/>
          </a:pPr>
          <a:r>
            <a:rPr lang="en-US" sz="2000">
              <a:latin typeface="Quicksand" panose="020B0604020202020204" charset="0"/>
              <a:ea typeface="Quicksand"/>
              <a:cs typeface="Quicksand"/>
              <a:sym typeface="Quicksand"/>
            </a:rPr>
            <a:t>Contract Training for Agencies</a:t>
          </a:r>
          <a:endParaRPr lang="en-US" sz="2000">
            <a:latin typeface="Quicksand" panose="020B0604020202020204" charset="0"/>
          </a:endParaRPr>
        </a:p>
      </dgm:t>
    </dgm:pt>
    <dgm:pt modelId="{A69CB74A-8C93-4A2E-A488-07BB9F33CCCA}" type="parTrans" cxnId="{4F2B023B-2BC4-4331-B1AA-3CA780CB6F74}">
      <dgm:prSet/>
      <dgm:spPr/>
      <dgm:t>
        <a:bodyPr/>
        <a:lstStyle/>
        <a:p>
          <a:endParaRPr lang="en-US" sz="2000">
            <a:latin typeface="Quicksand" panose="020B0604020202020204" charset="0"/>
          </a:endParaRPr>
        </a:p>
      </dgm:t>
    </dgm:pt>
    <dgm:pt modelId="{FD8A17FD-1195-410F-BFA9-4DE1E7B4F63D}" type="sibTrans" cxnId="{4F2B023B-2BC4-4331-B1AA-3CA780CB6F74}">
      <dgm:prSet/>
      <dgm:spPr/>
      <dgm:t>
        <a:bodyPr/>
        <a:lstStyle/>
        <a:p>
          <a:endParaRPr lang="en-US" sz="2000">
            <a:latin typeface="Quicksand" panose="020B0604020202020204" charset="0"/>
          </a:endParaRPr>
        </a:p>
      </dgm:t>
    </dgm:pt>
    <dgm:pt modelId="{4C6EFAB8-D253-44DA-8E4E-7F3244D36DA6}">
      <dgm:prSet phldrT="[Text]" custT="1"/>
      <dgm:spPr/>
      <dgm:t>
        <a:bodyPr/>
        <a:lstStyle/>
        <a:p>
          <a:pPr>
            <a:buFont typeface="Arial"/>
            <a:buChar char="•"/>
          </a:pPr>
          <a:r>
            <a:rPr lang="en-US" sz="2000" b="1">
              <a:latin typeface="Quicksand" panose="020B0604020202020204" charset="0"/>
              <a:ea typeface="Quicksand"/>
              <a:cs typeface="Quicksand"/>
              <a:sym typeface="Quicksand"/>
            </a:rPr>
            <a:t>April 23: </a:t>
          </a:r>
          <a:r>
            <a:rPr lang="en-US" sz="2000">
              <a:latin typeface="Quicksand" panose="020B0604020202020204" charset="0"/>
              <a:ea typeface="Quicksand"/>
              <a:cs typeface="Quicksand"/>
              <a:sym typeface="Quicksand"/>
            </a:rPr>
            <a:t>Deadline to submit finalized budgets, scopes of work, and performance metrics</a:t>
          </a:r>
          <a:endParaRPr lang="en-US" sz="2000">
            <a:latin typeface="Quicksand" panose="020B0604020202020204" charset="0"/>
          </a:endParaRPr>
        </a:p>
      </dgm:t>
    </dgm:pt>
    <dgm:pt modelId="{AC44FCF9-EBA2-4EE4-BAE8-8240CBCDA4EA}" type="parTrans" cxnId="{1172C484-1EBD-4AFF-86F7-C427176CAE0B}">
      <dgm:prSet/>
      <dgm:spPr/>
      <dgm:t>
        <a:bodyPr/>
        <a:lstStyle/>
        <a:p>
          <a:endParaRPr lang="en-US" sz="2000">
            <a:latin typeface="Quicksand" panose="020B0604020202020204" charset="0"/>
          </a:endParaRPr>
        </a:p>
      </dgm:t>
    </dgm:pt>
    <dgm:pt modelId="{777243A9-21F2-43D4-BF57-BBB18284F96B}" type="sibTrans" cxnId="{1172C484-1EBD-4AFF-86F7-C427176CAE0B}">
      <dgm:prSet/>
      <dgm:spPr/>
      <dgm:t>
        <a:bodyPr/>
        <a:lstStyle/>
        <a:p>
          <a:endParaRPr lang="en-US" sz="2000">
            <a:latin typeface="Quicksand" panose="020B0604020202020204" charset="0"/>
          </a:endParaRPr>
        </a:p>
      </dgm:t>
    </dgm:pt>
    <dgm:pt modelId="{BE782893-D87C-4F2B-B369-F701391F93FA}">
      <dgm:prSet phldrT="[Text]" custT="1"/>
      <dgm:spPr/>
      <dgm:t>
        <a:bodyPr/>
        <a:lstStyle/>
        <a:p>
          <a:pPr>
            <a:buFont typeface="Arial"/>
            <a:buChar char="•"/>
          </a:pPr>
          <a:r>
            <a:rPr lang="en-US" sz="2000">
              <a:latin typeface="Quicksand" panose="020B0604020202020204" charset="0"/>
            </a:rPr>
            <a:t>HCD shares final insurance </a:t>
          </a:r>
          <a:r>
            <a:rPr lang="en-US" sz="2000" err="1">
              <a:latin typeface="Quicksand" panose="020B0604020202020204" charset="0"/>
            </a:rPr>
            <a:t>reqs</a:t>
          </a:r>
          <a:r>
            <a:rPr lang="en-US" sz="2000">
              <a:latin typeface="Quicksand" panose="020B0604020202020204" charset="0"/>
            </a:rPr>
            <a:t>.</a:t>
          </a:r>
        </a:p>
      </dgm:t>
    </dgm:pt>
    <dgm:pt modelId="{CE66A9BB-4DCD-4EA5-9D8F-821350A7FF39}" type="parTrans" cxnId="{19389B0E-415B-4A79-98CF-A269B746C696}">
      <dgm:prSet/>
      <dgm:spPr/>
      <dgm:t>
        <a:bodyPr/>
        <a:lstStyle/>
        <a:p>
          <a:endParaRPr lang="en-US" sz="2000">
            <a:latin typeface="Quicksand" panose="020B0604020202020204" charset="0"/>
          </a:endParaRPr>
        </a:p>
      </dgm:t>
    </dgm:pt>
    <dgm:pt modelId="{EB09DC27-265F-4C2E-8500-66EBC2379486}" type="sibTrans" cxnId="{19389B0E-415B-4A79-98CF-A269B746C696}">
      <dgm:prSet/>
      <dgm:spPr/>
      <dgm:t>
        <a:bodyPr/>
        <a:lstStyle/>
        <a:p>
          <a:endParaRPr lang="en-US" sz="2000">
            <a:latin typeface="Quicksand" panose="020B0604020202020204" charset="0"/>
          </a:endParaRPr>
        </a:p>
      </dgm:t>
    </dgm:pt>
    <dgm:pt modelId="{1A879CC8-8428-4FE9-B668-72947D2A37AA}">
      <dgm:prSet phldrT="[Text]" custT="1"/>
      <dgm:spPr/>
      <dgm:t>
        <a:bodyPr/>
        <a:lstStyle/>
        <a:p>
          <a:pPr>
            <a:buFont typeface="Arial"/>
            <a:buChar char="•"/>
          </a:pPr>
          <a:r>
            <a:rPr lang="en-US" sz="2000">
              <a:latin typeface="Quicksand" panose="020B0604020202020204" charset="0"/>
              <a:ea typeface="Quicksand"/>
              <a:cs typeface="Quicksand"/>
              <a:sym typeface="Quicksand"/>
            </a:rPr>
            <a:t>M&amp;C votes on FY26 CPP Awards</a:t>
          </a:r>
        </a:p>
      </dgm:t>
    </dgm:pt>
    <dgm:pt modelId="{A3E4BE07-BF52-4B87-AE83-27DA20DEB03D}" type="parTrans" cxnId="{518F95DA-0879-4D57-951D-565BD9CD603F}">
      <dgm:prSet/>
      <dgm:spPr/>
      <dgm:t>
        <a:bodyPr/>
        <a:lstStyle/>
        <a:p>
          <a:endParaRPr lang="en-US" sz="2000">
            <a:latin typeface="Quicksand" panose="020B0604020202020204" charset="0"/>
          </a:endParaRPr>
        </a:p>
      </dgm:t>
    </dgm:pt>
    <dgm:pt modelId="{3ECD31A9-04EB-4678-89EC-0B556EAF9231}" type="sibTrans" cxnId="{518F95DA-0879-4D57-951D-565BD9CD603F}">
      <dgm:prSet/>
      <dgm:spPr/>
      <dgm:t>
        <a:bodyPr/>
        <a:lstStyle/>
        <a:p>
          <a:endParaRPr lang="en-US" sz="2000">
            <a:latin typeface="Quicksand" panose="020B0604020202020204" charset="0"/>
          </a:endParaRPr>
        </a:p>
      </dgm:t>
    </dgm:pt>
    <dgm:pt modelId="{0AE49726-2BE9-45EC-BDCD-60F9C8C3619E}">
      <dgm:prSet phldrT="[Text]" custT="1"/>
      <dgm:spPr/>
      <dgm:t>
        <a:bodyPr/>
        <a:lstStyle/>
        <a:p>
          <a:pPr>
            <a:buFont typeface="Arial"/>
            <a:buChar char="•"/>
          </a:pPr>
          <a:r>
            <a:rPr lang="en-US" sz="2000">
              <a:latin typeface="Quicksand" panose="020B0604020202020204" charset="0"/>
              <a:ea typeface="Quicksand"/>
              <a:cs typeface="Quicksand"/>
              <a:sym typeface="Quicksand"/>
            </a:rPr>
            <a:t>HCD sends Award Notification Letters</a:t>
          </a:r>
          <a:endParaRPr lang="en-US" sz="2000">
            <a:latin typeface="Quicksand" panose="020B0604020202020204" charset="0"/>
          </a:endParaRPr>
        </a:p>
      </dgm:t>
    </dgm:pt>
    <dgm:pt modelId="{2A9C3628-A0FB-4938-822D-E2D359D960EA}" type="parTrans" cxnId="{02EFD999-35CF-4BD4-9CCA-7C20032EA986}">
      <dgm:prSet/>
      <dgm:spPr/>
      <dgm:t>
        <a:bodyPr/>
        <a:lstStyle/>
        <a:p>
          <a:endParaRPr lang="en-US" sz="2000">
            <a:latin typeface="Quicksand" panose="020B0604020202020204" charset="0"/>
          </a:endParaRPr>
        </a:p>
      </dgm:t>
    </dgm:pt>
    <dgm:pt modelId="{65A5C6CC-B7CD-4792-8C05-7C6611F98302}" type="sibTrans" cxnId="{02EFD999-35CF-4BD4-9CCA-7C20032EA986}">
      <dgm:prSet/>
      <dgm:spPr/>
      <dgm:t>
        <a:bodyPr/>
        <a:lstStyle/>
        <a:p>
          <a:endParaRPr lang="en-US" sz="2000">
            <a:latin typeface="Quicksand" panose="020B0604020202020204" charset="0"/>
          </a:endParaRPr>
        </a:p>
      </dgm:t>
    </dgm:pt>
    <dgm:pt modelId="{060CB9CB-C7C0-469A-BC1B-3B9FA984BECD}">
      <dgm:prSet phldrT="[Text]" custT="1"/>
      <dgm:spPr/>
      <dgm:t>
        <a:bodyPr/>
        <a:lstStyle/>
        <a:p>
          <a:pPr>
            <a:buFont typeface="Arial"/>
            <a:buChar char="•"/>
          </a:pPr>
          <a:r>
            <a:rPr lang="en-US" sz="2000" b="1">
              <a:latin typeface="Quicksand" panose="020B0604020202020204" charset="0"/>
              <a:ea typeface="Quicksand"/>
              <a:cs typeface="Quicksand"/>
              <a:sym typeface="Quicksand"/>
            </a:rPr>
            <a:t>April 23: </a:t>
          </a:r>
          <a:r>
            <a:rPr lang="en-US" sz="2000">
              <a:latin typeface="Quicksand" panose="020B0604020202020204" charset="0"/>
              <a:ea typeface="Quicksand"/>
              <a:cs typeface="Quicksand"/>
              <a:sym typeface="Quicksand"/>
            </a:rPr>
            <a:t>Deadline to confirm preferred payment method</a:t>
          </a:r>
          <a:endParaRPr lang="en-US" sz="2000">
            <a:latin typeface="Quicksand" panose="020B0604020202020204" charset="0"/>
          </a:endParaRPr>
        </a:p>
      </dgm:t>
    </dgm:pt>
    <dgm:pt modelId="{180F8E73-5145-4309-8519-8EFD79472F3B}" type="parTrans" cxnId="{AB77CCDB-7DD4-4AF6-8BE6-CB8EAD6EA665}">
      <dgm:prSet/>
      <dgm:spPr/>
      <dgm:t>
        <a:bodyPr/>
        <a:lstStyle/>
        <a:p>
          <a:endParaRPr lang="en-US"/>
        </a:p>
      </dgm:t>
    </dgm:pt>
    <dgm:pt modelId="{147A5676-6926-492F-AB5F-D83E164E244F}" type="sibTrans" cxnId="{AB77CCDB-7DD4-4AF6-8BE6-CB8EAD6EA665}">
      <dgm:prSet/>
      <dgm:spPr/>
      <dgm:t>
        <a:bodyPr/>
        <a:lstStyle/>
        <a:p>
          <a:endParaRPr lang="en-US"/>
        </a:p>
      </dgm:t>
    </dgm:pt>
    <dgm:pt modelId="{ADE3C58E-2346-415A-A7E3-16BA513DD9E1}" type="pres">
      <dgm:prSet presAssocID="{52991AC7-264D-484E-8A86-E24DDDC5E098}" presName="Name0" presStyleCnt="0">
        <dgm:presLayoutVars>
          <dgm:dir/>
          <dgm:resizeHandles val="exact"/>
        </dgm:presLayoutVars>
      </dgm:prSet>
      <dgm:spPr/>
    </dgm:pt>
    <dgm:pt modelId="{4ED42665-1FE9-4F5F-B6D2-74DA4275EA9B}" type="pres">
      <dgm:prSet presAssocID="{8215023C-AE5C-4656-BF9C-E195BD6911FA}" presName="node" presStyleLbl="node1" presStyleIdx="0" presStyleCnt="4">
        <dgm:presLayoutVars>
          <dgm:bulletEnabled val="1"/>
        </dgm:presLayoutVars>
      </dgm:prSet>
      <dgm:spPr/>
    </dgm:pt>
    <dgm:pt modelId="{499D0C6C-A871-47AE-8EB8-DF03CB52540C}" type="pres">
      <dgm:prSet presAssocID="{5DB39908-6A28-43C4-92DD-8B8DF2C35726}" presName="sibTrans" presStyleLbl="sibTrans2D1" presStyleIdx="0" presStyleCnt="3"/>
      <dgm:spPr/>
    </dgm:pt>
    <dgm:pt modelId="{7B291622-F4CB-4246-8B47-BB770B8FE313}" type="pres">
      <dgm:prSet presAssocID="{5DB39908-6A28-43C4-92DD-8B8DF2C35726}" presName="connectorText" presStyleLbl="sibTrans2D1" presStyleIdx="0" presStyleCnt="3"/>
      <dgm:spPr/>
    </dgm:pt>
    <dgm:pt modelId="{BDA8E3BB-C8CB-462D-822C-3C2B147B97F7}" type="pres">
      <dgm:prSet presAssocID="{235EC7C3-589F-4FA8-8F8B-7E3695E6F26C}" presName="node" presStyleLbl="node1" presStyleIdx="1" presStyleCnt="4">
        <dgm:presLayoutVars>
          <dgm:bulletEnabled val="1"/>
        </dgm:presLayoutVars>
      </dgm:prSet>
      <dgm:spPr/>
    </dgm:pt>
    <dgm:pt modelId="{238D7EB3-9694-437F-9DA6-59BC4A901D8B}" type="pres">
      <dgm:prSet presAssocID="{488DDFAC-6C4A-46CD-BEBF-1DA53761E712}" presName="sibTrans" presStyleLbl="sibTrans2D1" presStyleIdx="1" presStyleCnt="3"/>
      <dgm:spPr/>
    </dgm:pt>
    <dgm:pt modelId="{F2D0C844-787D-4978-914A-EDA7D6343D74}" type="pres">
      <dgm:prSet presAssocID="{488DDFAC-6C4A-46CD-BEBF-1DA53761E712}" presName="connectorText" presStyleLbl="sibTrans2D1" presStyleIdx="1" presStyleCnt="3"/>
      <dgm:spPr/>
    </dgm:pt>
    <dgm:pt modelId="{04416B53-3D90-43F0-9638-8990FFCE4714}" type="pres">
      <dgm:prSet presAssocID="{4C6EFAB8-D253-44DA-8E4E-7F3244D36DA6}" presName="node" presStyleLbl="node1" presStyleIdx="2" presStyleCnt="4" custLinFactNeighborX="4732">
        <dgm:presLayoutVars>
          <dgm:bulletEnabled val="1"/>
        </dgm:presLayoutVars>
      </dgm:prSet>
      <dgm:spPr/>
    </dgm:pt>
    <dgm:pt modelId="{73A128B7-D06A-4A0E-8600-6383DCFFD9E4}" type="pres">
      <dgm:prSet presAssocID="{777243A9-21F2-43D4-BF57-BBB18284F96B}" presName="sibTrans" presStyleLbl="sibTrans2D1" presStyleIdx="2" presStyleCnt="3"/>
      <dgm:spPr/>
    </dgm:pt>
    <dgm:pt modelId="{52929C15-95E9-42A8-AA2B-E9EBB011BDD9}" type="pres">
      <dgm:prSet presAssocID="{777243A9-21F2-43D4-BF57-BBB18284F96B}" presName="connectorText" presStyleLbl="sibTrans2D1" presStyleIdx="2" presStyleCnt="3"/>
      <dgm:spPr/>
    </dgm:pt>
    <dgm:pt modelId="{976433A8-8E96-413F-BC06-B31D0FFFE456}" type="pres">
      <dgm:prSet presAssocID="{060CB9CB-C7C0-469A-BC1B-3B9FA984BECD}" presName="node" presStyleLbl="node1" presStyleIdx="3" presStyleCnt="4">
        <dgm:presLayoutVars>
          <dgm:bulletEnabled val="1"/>
        </dgm:presLayoutVars>
      </dgm:prSet>
      <dgm:spPr/>
    </dgm:pt>
  </dgm:ptLst>
  <dgm:cxnLst>
    <dgm:cxn modelId="{19389B0E-415B-4A79-98CF-A269B746C696}" srcId="{235EC7C3-589F-4FA8-8F8B-7E3695E6F26C}" destId="{BE782893-D87C-4F2B-B369-F701391F93FA}" srcOrd="1" destOrd="0" parTransId="{CE66A9BB-4DCD-4EA5-9D8F-821350A7FF39}" sibTransId="{EB09DC27-265F-4C2E-8500-66EBC2379486}"/>
    <dgm:cxn modelId="{652C9615-31CE-481C-BD48-D94D59338904}" type="presOf" srcId="{8366E755-1F80-4D57-8153-411C1C187CF3}" destId="{BDA8E3BB-C8CB-462D-822C-3C2B147B97F7}" srcOrd="0" destOrd="1" presId="urn:microsoft.com/office/officeart/2005/8/layout/process1"/>
    <dgm:cxn modelId="{4D289018-9D02-4753-84FE-38FA212C6C42}" type="presOf" srcId="{235EC7C3-589F-4FA8-8F8B-7E3695E6F26C}" destId="{BDA8E3BB-C8CB-462D-822C-3C2B147B97F7}" srcOrd="0" destOrd="0" presId="urn:microsoft.com/office/officeart/2005/8/layout/process1"/>
    <dgm:cxn modelId="{A8C2031F-3EC8-4C82-907C-EFC6E3DB997D}" type="presOf" srcId="{0AE49726-2BE9-45EC-BDCD-60F9C8C3619E}" destId="{4ED42665-1FE9-4F5F-B6D2-74DA4275EA9B}" srcOrd="0" destOrd="2" presId="urn:microsoft.com/office/officeart/2005/8/layout/process1"/>
    <dgm:cxn modelId="{3C0C7927-F8D8-4CB6-91B8-88DA18ED4DD8}" srcId="{52991AC7-264D-484E-8A86-E24DDDC5E098}" destId="{8215023C-AE5C-4656-BF9C-E195BD6911FA}" srcOrd="0" destOrd="0" parTransId="{6A776BAF-6FBA-49E7-BE17-68B2A223EC11}" sibTransId="{5DB39908-6A28-43C4-92DD-8B8DF2C35726}"/>
    <dgm:cxn modelId="{BCC56839-7962-4166-80F3-6971AFDACCEA}" type="presOf" srcId="{488DDFAC-6C4A-46CD-BEBF-1DA53761E712}" destId="{238D7EB3-9694-437F-9DA6-59BC4A901D8B}" srcOrd="0" destOrd="0" presId="urn:microsoft.com/office/officeart/2005/8/layout/process1"/>
    <dgm:cxn modelId="{4F2B023B-2BC4-4331-B1AA-3CA780CB6F74}" srcId="{235EC7C3-589F-4FA8-8F8B-7E3695E6F26C}" destId="{8366E755-1F80-4D57-8153-411C1C187CF3}" srcOrd="0" destOrd="0" parTransId="{A69CB74A-8C93-4A2E-A488-07BB9F33CCCA}" sibTransId="{FD8A17FD-1195-410F-BFA9-4DE1E7B4F63D}"/>
    <dgm:cxn modelId="{842D813F-818A-4B79-B44C-31F29AFAF195}" type="presOf" srcId="{060CB9CB-C7C0-469A-BC1B-3B9FA984BECD}" destId="{976433A8-8E96-413F-BC06-B31D0FFFE456}" srcOrd="0" destOrd="0" presId="urn:microsoft.com/office/officeart/2005/8/layout/process1"/>
    <dgm:cxn modelId="{6ACF995B-0A47-44D4-8B84-13C271C35438}" type="presOf" srcId="{52991AC7-264D-484E-8A86-E24DDDC5E098}" destId="{ADE3C58E-2346-415A-A7E3-16BA513DD9E1}" srcOrd="0" destOrd="0" presId="urn:microsoft.com/office/officeart/2005/8/layout/process1"/>
    <dgm:cxn modelId="{9ABEE663-7728-4509-BB0B-C48C26508901}" srcId="{52991AC7-264D-484E-8A86-E24DDDC5E098}" destId="{235EC7C3-589F-4FA8-8F8B-7E3695E6F26C}" srcOrd="1" destOrd="0" parTransId="{721D0E50-F272-4079-8B40-2189EAC4646A}" sibTransId="{488DDFAC-6C4A-46CD-BEBF-1DA53761E712}"/>
    <dgm:cxn modelId="{D2D8E065-13D2-48D0-AC4C-CE7DA8066A29}" type="presOf" srcId="{488DDFAC-6C4A-46CD-BEBF-1DA53761E712}" destId="{F2D0C844-787D-4978-914A-EDA7D6343D74}" srcOrd="1" destOrd="0" presId="urn:microsoft.com/office/officeart/2005/8/layout/process1"/>
    <dgm:cxn modelId="{261E6050-5FFD-48BA-8ED6-0D8194F7A72D}" type="presOf" srcId="{4C6EFAB8-D253-44DA-8E4E-7F3244D36DA6}" destId="{04416B53-3D90-43F0-9638-8990FFCE4714}" srcOrd="0" destOrd="0" presId="urn:microsoft.com/office/officeart/2005/8/layout/process1"/>
    <dgm:cxn modelId="{1172C484-1EBD-4AFF-86F7-C427176CAE0B}" srcId="{52991AC7-264D-484E-8A86-E24DDDC5E098}" destId="{4C6EFAB8-D253-44DA-8E4E-7F3244D36DA6}" srcOrd="2" destOrd="0" parTransId="{AC44FCF9-EBA2-4EE4-BAE8-8240CBCDA4EA}" sibTransId="{777243A9-21F2-43D4-BF57-BBB18284F96B}"/>
    <dgm:cxn modelId="{64E6BF85-C6E3-4845-A3AF-AC9CAE7457FE}" type="presOf" srcId="{777243A9-21F2-43D4-BF57-BBB18284F96B}" destId="{73A128B7-D06A-4A0E-8600-6383DCFFD9E4}" srcOrd="0" destOrd="0" presId="urn:microsoft.com/office/officeart/2005/8/layout/process1"/>
    <dgm:cxn modelId="{02EFD999-35CF-4BD4-9CCA-7C20032EA986}" srcId="{8215023C-AE5C-4656-BF9C-E195BD6911FA}" destId="{0AE49726-2BE9-45EC-BDCD-60F9C8C3619E}" srcOrd="1" destOrd="0" parTransId="{2A9C3628-A0FB-4938-822D-E2D359D960EA}" sibTransId="{65A5C6CC-B7CD-4792-8C05-7C6611F98302}"/>
    <dgm:cxn modelId="{2DDBC99A-449B-49DB-9669-4BD266B4C8B9}" type="presOf" srcId="{5DB39908-6A28-43C4-92DD-8B8DF2C35726}" destId="{7B291622-F4CB-4246-8B47-BB770B8FE313}" srcOrd="1" destOrd="0" presId="urn:microsoft.com/office/officeart/2005/8/layout/process1"/>
    <dgm:cxn modelId="{02713AA9-713F-4CA3-BDF1-772064E7D1AC}" type="presOf" srcId="{5DB39908-6A28-43C4-92DD-8B8DF2C35726}" destId="{499D0C6C-A871-47AE-8EB8-DF03CB52540C}" srcOrd="0" destOrd="0" presId="urn:microsoft.com/office/officeart/2005/8/layout/process1"/>
    <dgm:cxn modelId="{8D8051C1-77DC-4C77-B632-E2EDB1D546A4}" type="presOf" srcId="{1A879CC8-8428-4FE9-B668-72947D2A37AA}" destId="{4ED42665-1FE9-4F5F-B6D2-74DA4275EA9B}" srcOrd="0" destOrd="1" presId="urn:microsoft.com/office/officeart/2005/8/layout/process1"/>
    <dgm:cxn modelId="{2A7D55C3-244F-469D-B15D-14B3AC0A068F}" type="presOf" srcId="{777243A9-21F2-43D4-BF57-BBB18284F96B}" destId="{52929C15-95E9-42A8-AA2B-E9EBB011BDD9}" srcOrd="1" destOrd="0" presId="urn:microsoft.com/office/officeart/2005/8/layout/process1"/>
    <dgm:cxn modelId="{518F95DA-0879-4D57-951D-565BD9CD603F}" srcId="{8215023C-AE5C-4656-BF9C-E195BD6911FA}" destId="{1A879CC8-8428-4FE9-B668-72947D2A37AA}" srcOrd="0" destOrd="0" parTransId="{A3E4BE07-BF52-4B87-AE83-27DA20DEB03D}" sibTransId="{3ECD31A9-04EB-4678-89EC-0B556EAF9231}"/>
    <dgm:cxn modelId="{AB77CCDB-7DD4-4AF6-8BE6-CB8EAD6EA665}" srcId="{52991AC7-264D-484E-8A86-E24DDDC5E098}" destId="{060CB9CB-C7C0-469A-BC1B-3B9FA984BECD}" srcOrd="3" destOrd="0" parTransId="{180F8E73-5145-4309-8519-8EFD79472F3B}" sibTransId="{147A5676-6926-492F-AB5F-D83E164E244F}"/>
    <dgm:cxn modelId="{DCE5F4E3-570D-4758-B24C-55909659E6EC}" type="presOf" srcId="{BE782893-D87C-4F2B-B369-F701391F93FA}" destId="{BDA8E3BB-C8CB-462D-822C-3C2B147B97F7}" srcOrd="0" destOrd="2" presId="urn:microsoft.com/office/officeart/2005/8/layout/process1"/>
    <dgm:cxn modelId="{AAE68BFF-6484-43F9-A324-91D2CCC124AF}" type="presOf" srcId="{8215023C-AE5C-4656-BF9C-E195BD6911FA}" destId="{4ED42665-1FE9-4F5F-B6D2-74DA4275EA9B}" srcOrd="0" destOrd="0" presId="urn:microsoft.com/office/officeart/2005/8/layout/process1"/>
    <dgm:cxn modelId="{72F7D0A1-BF74-4140-A05B-F4FD645D8040}" type="presParOf" srcId="{ADE3C58E-2346-415A-A7E3-16BA513DD9E1}" destId="{4ED42665-1FE9-4F5F-B6D2-74DA4275EA9B}" srcOrd="0" destOrd="0" presId="urn:microsoft.com/office/officeart/2005/8/layout/process1"/>
    <dgm:cxn modelId="{E64B1FCC-15A6-4E7C-9DC0-D9CF4217115D}" type="presParOf" srcId="{ADE3C58E-2346-415A-A7E3-16BA513DD9E1}" destId="{499D0C6C-A871-47AE-8EB8-DF03CB52540C}" srcOrd="1" destOrd="0" presId="urn:microsoft.com/office/officeart/2005/8/layout/process1"/>
    <dgm:cxn modelId="{A57F419C-4A2D-44C8-A05D-F7767E0B6C7A}" type="presParOf" srcId="{499D0C6C-A871-47AE-8EB8-DF03CB52540C}" destId="{7B291622-F4CB-4246-8B47-BB770B8FE313}" srcOrd="0" destOrd="0" presId="urn:microsoft.com/office/officeart/2005/8/layout/process1"/>
    <dgm:cxn modelId="{EAFEC31A-2983-463F-A764-FE4B17D150B4}" type="presParOf" srcId="{ADE3C58E-2346-415A-A7E3-16BA513DD9E1}" destId="{BDA8E3BB-C8CB-462D-822C-3C2B147B97F7}" srcOrd="2" destOrd="0" presId="urn:microsoft.com/office/officeart/2005/8/layout/process1"/>
    <dgm:cxn modelId="{F474A439-4B61-41D7-9B75-A7FF6BE2E648}" type="presParOf" srcId="{ADE3C58E-2346-415A-A7E3-16BA513DD9E1}" destId="{238D7EB3-9694-437F-9DA6-59BC4A901D8B}" srcOrd="3" destOrd="0" presId="urn:microsoft.com/office/officeart/2005/8/layout/process1"/>
    <dgm:cxn modelId="{4345DE2D-8BBA-4FD9-A250-CC9F10E28F00}" type="presParOf" srcId="{238D7EB3-9694-437F-9DA6-59BC4A901D8B}" destId="{F2D0C844-787D-4978-914A-EDA7D6343D74}" srcOrd="0" destOrd="0" presId="urn:microsoft.com/office/officeart/2005/8/layout/process1"/>
    <dgm:cxn modelId="{46CE02D2-A907-4361-97E5-40792ABDD2DC}" type="presParOf" srcId="{ADE3C58E-2346-415A-A7E3-16BA513DD9E1}" destId="{04416B53-3D90-43F0-9638-8990FFCE4714}" srcOrd="4" destOrd="0" presId="urn:microsoft.com/office/officeart/2005/8/layout/process1"/>
    <dgm:cxn modelId="{BE4527EB-3201-4EB1-8D19-F91C8AF3DB4F}" type="presParOf" srcId="{ADE3C58E-2346-415A-A7E3-16BA513DD9E1}" destId="{73A128B7-D06A-4A0E-8600-6383DCFFD9E4}" srcOrd="5" destOrd="0" presId="urn:microsoft.com/office/officeart/2005/8/layout/process1"/>
    <dgm:cxn modelId="{8A6DFFC7-AAD3-4BEC-9B27-4EDD8080174D}" type="presParOf" srcId="{73A128B7-D06A-4A0E-8600-6383DCFFD9E4}" destId="{52929C15-95E9-42A8-AA2B-E9EBB011BDD9}" srcOrd="0" destOrd="0" presId="urn:microsoft.com/office/officeart/2005/8/layout/process1"/>
    <dgm:cxn modelId="{6EF72B89-D1FD-4ED9-A2AE-668B35B652CE}" type="presParOf" srcId="{ADE3C58E-2346-415A-A7E3-16BA513DD9E1}" destId="{976433A8-8E96-413F-BC06-B31D0FFFE456}" srcOrd="6" destOrd="0" presId="urn:microsoft.com/office/officeart/2005/8/layout/process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2991AC7-264D-484E-8A86-E24DDDC5E098}" type="doc">
      <dgm:prSet loTypeId="urn:microsoft.com/office/officeart/2005/8/layout/process1" loCatId="process" qsTypeId="urn:microsoft.com/office/officeart/2005/8/quickstyle/simple1" qsCatId="simple" csTypeId="urn:microsoft.com/office/officeart/2005/8/colors/accent0_3" csCatId="mainScheme" phldr="1"/>
      <dgm:spPr/>
    </dgm:pt>
    <dgm:pt modelId="{749933B2-527D-4832-AB48-0A063FA1BB51}">
      <dgm:prSet custT="1"/>
      <dgm:spPr/>
      <dgm:t>
        <a:bodyPr/>
        <a:lstStyle/>
        <a:p>
          <a:pPr>
            <a:buFont typeface="Arial"/>
            <a:buChar char="•"/>
          </a:pPr>
          <a:r>
            <a:rPr lang="en-US" sz="2000">
              <a:latin typeface="Quicksand" panose="020B0604020202020204" charset="0"/>
            </a:rPr>
            <a:t>HCD submits finalized scope and budget to ACCGov Attorney’s Office (AO), to ensure contract provisions are adequate</a:t>
          </a:r>
        </a:p>
      </dgm:t>
    </dgm:pt>
    <dgm:pt modelId="{99DACD96-D60C-4531-91F0-B36DCCCB4103}" type="parTrans" cxnId="{E1976511-CD7C-425F-B243-78E26EC5E5ED}">
      <dgm:prSet/>
      <dgm:spPr/>
      <dgm:t>
        <a:bodyPr/>
        <a:lstStyle/>
        <a:p>
          <a:endParaRPr lang="en-US" sz="2000">
            <a:latin typeface="Quicksand" panose="020B0604020202020204" charset="0"/>
          </a:endParaRPr>
        </a:p>
      </dgm:t>
    </dgm:pt>
    <dgm:pt modelId="{14E410B3-14DA-446D-99B0-031BE380CBF7}" type="sibTrans" cxnId="{E1976511-CD7C-425F-B243-78E26EC5E5ED}">
      <dgm:prSet custT="1"/>
      <dgm:spPr/>
      <dgm:t>
        <a:bodyPr/>
        <a:lstStyle/>
        <a:p>
          <a:endParaRPr lang="en-US" sz="2000">
            <a:latin typeface="Quicksand" panose="020B0604020202020204" charset="0"/>
          </a:endParaRPr>
        </a:p>
      </dgm:t>
    </dgm:pt>
    <dgm:pt modelId="{96EBF0AC-4E30-4B74-B415-3958C04A8213}">
      <dgm:prSet custT="1"/>
      <dgm:spPr/>
      <dgm:t>
        <a:bodyPr/>
        <a:lstStyle/>
        <a:p>
          <a:pPr>
            <a:buFont typeface="Arial"/>
            <a:buChar char="•"/>
          </a:pPr>
          <a:r>
            <a:rPr lang="en-US" sz="2000">
              <a:latin typeface="Quicksand" panose="020B0604020202020204" charset="0"/>
            </a:rPr>
            <a:t>ACCGov Attorney’s Office reviews and approves contract</a:t>
          </a:r>
        </a:p>
      </dgm:t>
    </dgm:pt>
    <dgm:pt modelId="{FF5D702F-E1D9-4112-A4F0-C6937911DB6C}" type="parTrans" cxnId="{1963B595-C6F7-4476-AAC8-EC93F91BDBFC}">
      <dgm:prSet/>
      <dgm:spPr/>
      <dgm:t>
        <a:bodyPr/>
        <a:lstStyle/>
        <a:p>
          <a:endParaRPr lang="en-US" sz="2000">
            <a:latin typeface="Quicksand" panose="020B0604020202020204" charset="0"/>
          </a:endParaRPr>
        </a:p>
      </dgm:t>
    </dgm:pt>
    <dgm:pt modelId="{835AB8C6-BCC8-4C77-8270-B990D8DB48E7}" type="sibTrans" cxnId="{1963B595-C6F7-4476-AAC8-EC93F91BDBFC}">
      <dgm:prSet custT="1"/>
      <dgm:spPr/>
      <dgm:t>
        <a:bodyPr/>
        <a:lstStyle/>
        <a:p>
          <a:endParaRPr lang="en-US" sz="2000">
            <a:latin typeface="Quicksand" panose="020B0604020202020204" charset="0"/>
          </a:endParaRPr>
        </a:p>
      </dgm:t>
    </dgm:pt>
    <dgm:pt modelId="{601D311D-96E3-45ED-9D06-E5B150B24D50}">
      <dgm:prSet custT="1"/>
      <dgm:spPr/>
      <dgm:t>
        <a:bodyPr/>
        <a:lstStyle/>
        <a:p>
          <a:pPr>
            <a:buFont typeface="Arial"/>
            <a:buChar char="•"/>
          </a:pPr>
          <a:r>
            <a:rPr lang="en-US" sz="2000">
              <a:latin typeface="Quicksand" panose="020B0604020202020204" charset="0"/>
              <a:ea typeface="Quicksand"/>
              <a:cs typeface="Quicksand"/>
              <a:sym typeface="Quicksand"/>
            </a:rPr>
            <a:t>HCD shares contract draft with Agency for review, with request to submit edits within 14 days.</a:t>
          </a:r>
          <a:endParaRPr lang="en-US" sz="2000">
            <a:latin typeface="Quicksand" panose="020B0604020202020204" charset="0"/>
          </a:endParaRPr>
        </a:p>
      </dgm:t>
    </dgm:pt>
    <dgm:pt modelId="{E8EBE256-D793-4EDE-85C1-447ABC8903D4}" type="parTrans" cxnId="{4A77AD75-CB46-4DCC-9DBC-E8E251586CA3}">
      <dgm:prSet/>
      <dgm:spPr/>
      <dgm:t>
        <a:bodyPr/>
        <a:lstStyle/>
        <a:p>
          <a:endParaRPr lang="en-US" sz="2000">
            <a:latin typeface="Quicksand" panose="020B0604020202020204" charset="0"/>
          </a:endParaRPr>
        </a:p>
      </dgm:t>
    </dgm:pt>
    <dgm:pt modelId="{D191FC7B-4958-44E3-B74C-3303506542C4}" type="sibTrans" cxnId="{4A77AD75-CB46-4DCC-9DBC-E8E251586CA3}">
      <dgm:prSet custT="1"/>
      <dgm:spPr/>
      <dgm:t>
        <a:bodyPr/>
        <a:lstStyle/>
        <a:p>
          <a:endParaRPr lang="en-US" sz="2000">
            <a:latin typeface="Quicksand" panose="020B0604020202020204" charset="0"/>
          </a:endParaRPr>
        </a:p>
      </dgm:t>
    </dgm:pt>
    <dgm:pt modelId="{AE4480D5-C347-41AA-87EB-B7373E30EEFB}">
      <dgm:prSet custT="1"/>
      <dgm:spPr/>
      <dgm:t>
        <a:bodyPr/>
        <a:lstStyle/>
        <a:p>
          <a:pPr>
            <a:buFont typeface="Arial"/>
            <a:buChar char="•"/>
          </a:pPr>
          <a:r>
            <a:rPr lang="en-US" sz="2000">
              <a:latin typeface="Quicksand" panose="020B0604020202020204" charset="0"/>
            </a:rPr>
            <a:t>As needed, HCD works with Agency and Attorney’s Office to address any concerns</a:t>
          </a:r>
        </a:p>
      </dgm:t>
    </dgm:pt>
    <dgm:pt modelId="{B8A3E18B-0481-466A-8421-C7473C390007}" type="parTrans" cxnId="{E685F095-A6A3-42E6-A025-BF2E9FC737EB}">
      <dgm:prSet/>
      <dgm:spPr/>
      <dgm:t>
        <a:bodyPr/>
        <a:lstStyle/>
        <a:p>
          <a:endParaRPr lang="en-US" sz="2000">
            <a:latin typeface="Quicksand" panose="020B0604020202020204" charset="0"/>
          </a:endParaRPr>
        </a:p>
      </dgm:t>
    </dgm:pt>
    <dgm:pt modelId="{E262C4F0-B652-47DA-AFE7-920B58091D3E}" type="sibTrans" cxnId="{E685F095-A6A3-42E6-A025-BF2E9FC737EB}">
      <dgm:prSet/>
      <dgm:spPr/>
      <dgm:t>
        <a:bodyPr/>
        <a:lstStyle/>
        <a:p>
          <a:endParaRPr lang="en-US" sz="2000">
            <a:latin typeface="Quicksand" panose="020B0604020202020204" charset="0"/>
          </a:endParaRPr>
        </a:p>
      </dgm:t>
    </dgm:pt>
    <dgm:pt modelId="{ADE3C58E-2346-415A-A7E3-16BA513DD9E1}" type="pres">
      <dgm:prSet presAssocID="{52991AC7-264D-484E-8A86-E24DDDC5E098}" presName="Name0" presStyleCnt="0">
        <dgm:presLayoutVars>
          <dgm:dir/>
          <dgm:resizeHandles val="exact"/>
        </dgm:presLayoutVars>
      </dgm:prSet>
      <dgm:spPr/>
    </dgm:pt>
    <dgm:pt modelId="{9B05C97F-DEC6-4393-83E3-2A0DB8AE6A19}" type="pres">
      <dgm:prSet presAssocID="{749933B2-527D-4832-AB48-0A063FA1BB51}" presName="node" presStyleLbl="node1" presStyleIdx="0" presStyleCnt="4">
        <dgm:presLayoutVars>
          <dgm:bulletEnabled val="1"/>
        </dgm:presLayoutVars>
      </dgm:prSet>
      <dgm:spPr/>
    </dgm:pt>
    <dgm:pt modelId="{19CA7F36-5F04-49F2-AE1D-B1ADC986C77A}" type="pres">
      <dgm:prSet presAssocID="{14E410B3-14DA-446D-99B0-031BE380CBF7}" presName="sibTrans" presStyleLbl="sibTrans2D1" presStyleIdx="0" presStyleCnt="3"/>
      <dgm:spPr/>
    </dgm:pt>
    <dgm:pt modelId="{E7A9C924-B67C-4057-BF57-6B92A06194B9}" type="pres">
      <dgm:prSet presAssocID="{14E410B3-14DA-446D-99B0-031BE380CBF7}" presName="connectorText" presStyleLbl="sibTrans2D1" presStyleIdx="0" presStyleCnt="3"/>
      <dgm:spPr/>
    </dgm:pt>
    <dgm:pt modelId="{8323765D-1E99-491B-BD6D-EA9D3C74FB75}" type="pres">
      <dgm:prSet presAssocID="{96EBF0AC-4E30-4B74-B415-3958C04A8213}" presName="node" presStyleLbl="node1" presStyleIdx="1" presStyleCnt="4">
        <dgm:presLayoutVars>
          <dgm:bulletEnabled val="1"/>
        </dgm:presLayoutVars>
      </dgm:prSet>
      <dgm:spPr/>
    </dgm:pt>
    <dgm:pt modelId="{4D86F576-15F1-4B51-8806-A4EF9A1F3C22}" type="pres">
      <dgm:prSet presAssocID="{835AB8C6-BCC8-4C77-8270-B990D8DB48E7}" presName="sibTrans" presStyleLbl="sibTrans2D1" presStyleIdx="1" presStyleCnt="3"/>
      <dgm:spPr/>
    </dgm:pt>
    <dgm:pt modelId="{5359E8A1-7A6A-43D6-8633-8935CF59E730}" type="pres">
      <dgm:prSet presAssocID="{835AB8C6-BCC8-4C77-8270-B990D8DB48E7}" presName="connectorText" presStyleLbl="sibTrans2D1" presStyleIdx="1" presStyleCnt="3"/>
      <dgm:spPr/>
    </dgm:pt>
    <dgm:pt modelId="{4C72114A-DAF4-41AB-828B-00C21EAA96AF}" type="pres">
      <dgm:prSet presAssocID="{601D311D-96E3-45ED-9D06-E5B150B24D50}" presName="node" presStyleLbl="node1" presStyleIdx="2" presStyleCnt="4">
        <dgm:presLayoutVars>
          <dgm:bulletEnabled val="1"/>
        </dgm:presLayoutVars>
      </dgm:prSet>
      <dgm:spPr/>
    </dgm:pt>
    <dgm:pt modelId="{E659028F-A067-47C3-A3D0-10E355DDD6A3}" type="pres">
      <dgm:prSet presAssocID="{D191FC7B-4958-44E3-B74C-3303506542C4}" presName="sibTrans" presStyleLbl="sibTrans2D1" presStyleIdx="2" presStyleCnt="3"/>
      <dgm:spPr/>
    </dgm:pt>
    <dgm:pt modelId="{01DE5ECF-FBD3-49ED-A7FF-A7C774052158}" type="pres">
      <dgm:prSet presAssocID="{D191FC7B-4958-44E3-B74C-3303506542C4}" presName="connectorText" presStyleLbl="sibTrans2D1" presStyleIdx="2" presStyleCnt="3"/>
      <dgm:spPr/>
    </dgm:pt>
    <dgm:pt modelId="{F32BE3FD-9883-4E28-8578-8608AB905C57}" type="pres">
      <dgm:prSet presAssocID="{AE4480D5-C347-41AA-87EB-B7373E30EEFB}" presName="node" presStyleLbl="node1" presStyleIdx="3" presStyleCnt="4">
        <dgm:presLayoutVars>
          <dgm:bulletEnabled val="1"/>
        </dgm:presLayoutVars>
      </dgm:prSet>
      <dgm:spPr/>
    </dgm:pt>
  </dgm:ptLst>
  <dgm:cxnLst>
    <dgm:cxn modelId="{2187F70D-9828-43FB-810C-F81B8E8C145D}" type="presOf" srcId="{749933B2-527D-4832-AB48-0A063FA1BB51}" destId="{9B05C97F-DEC6-4393-83E3-2A0DB8AE6A19}" srcOrd="0" destOrd="0" presId="urn:microsoft.com/office/officeart/2005/8/layout/process1"/>
    <dgm:cxn modelId="{E1976511-CD7C-425F-B243-78E26EC5E5ED}" srcId="{52991AC7-264D-484E-8A86-E24DDDC5E098}" destId="{749933B2-527D-4832-AB48-0A063FA1BB51}" srcOrd="0" destOrd="0" parTransId="{99DACD96-D60C-4531-91F0-B36DCCCB4103}" sibTransId="{14E410B3-14DA-446D-99B0-031BE380CBF7}"/>
    <dgm:cxn modelId="{1CAA1B20-FD04-45E6-BE61-53DC91BE1072}" type="presOf" srcId="{14E410B3-14DA-446D-99B0-031BE380CBF7}" destId="{E7A9C924-B67C-4057-BF57-6B92A06194B9}" srcOrd="1" destOrd="0" presId="urn:microsoft.com/office/officeart/2005/8/layout/process1"/>
    <dgm:cxn modelId="{89C5E72C-123C-4C3F-910E-FFF4BCF27012}" type="presOf" srcId="{D191FC7B-4958-44E3-B74C-3303506542C4}" destId="{01DE5ECF-FBD3-49ED-A7FF-A7C774052158}" srcOrd="1" destOrd="0" presId="urn:microsoft.com/office/officeart/2005/8/layout/process1"/>
    <dgm:cxn modelId="{31DB2134-8441-4C7D-B675-AC8BDAFF9AB0}" type="presOf" srcId="{96EBF0AC-4E30-4B74-B415-3958C04A8213}" destId="{8323765D-1E99-491B-BD6D-EA9D3C74FB75}" srcOrd="0" destOrd="0" presId="urn:microsoft.com/office/officeart/2005/8/layout/process1"/>
    <dgm:cxn modelId="{281FC834-2437-412E-B41D-296AF7E17B23}" type="presOf" srcId="{835AB8C6-BCC8-4C77-8270-B990D8DB48E7}" destId="{5359E8A1-7A6A-43D6-8633-8935CF59E730}" srcOrd="1" destOrd="0" presId="urn:microsoft.com/office/officeart/2005/8/layout/process1"/>
    <dgm:cxn modelId="{6ACF995B-0A47-44D4-8B84-13C271C35438}" type="presOf" srcId="{52991AC7-264D-484E-8A86-E24DDDC5E098}" destId="{ADE3C58E-2346-415A-A7E3-16BA513DD9E1}" srcOrd="0" destOrd="0" presId="urn:microsoft.com/office/officeart/2005/8/layout/process1"/>
    <dgm:cxn modelId="{D30B3D5C-11CD-4ADB-807A-FBAE943559F7}" type="presOf" srcId="{601D311D-96E3-45ED-9D06-E5B150B24D50}" destId="{4C72114A-DAF4-41AB-828B-00C21EAA96AF}" srcOrd="0" destOrd="0" presId="urn:microsoft.com/office/officeart/2005/8/layout/process1"/>
    <dgm:cxn modelId="{4AD06F4F-AD13-4156-A5BE-B5314A2EF887}" type="presOf" srcId="{835AB8C6-BCC8-4C77-8270-B990D8DB48E7}" destId="{4D86F576-15F1-4B51-8806-A4EF9A1F3C22}" srcOrd="0" destOrd="0" presId="urn:microsoft.com/office/officeart/2005/8/layout/process1"/>
    <dgm:cxn modelId="{4A77AD75-CB46-4DCC-9DBC-E8E251586CA3}" srcId="{52991AC7-264D-484E-8A86-E24DDDC5E098}" destId="{601D311D-96E3-45ED-9D06-E5B150B24D50}" srcOrd="2" destOrd="0" parTransId="{E8EBE256-D793-4EDE-85C1-447ABC8903D4}" sibTransId="{D191FC7B-4958-44E3-B74C-3303506542C4}"/>
    <dgm:cxn modelId="{1963B595-C6F7-4476-AAC8-EC93F91BDBFC}" srcId="{52991AC7-264D-484E-8A86-E24DDDC5E098}" destId="{96EBF0AC-4E30-4B74-B415-3958C04A8213}" srcOrd="1" destOrd="0" parTransId="{FF5D702F-E1D9-4112-A4F0-C6937911DB6C}" sibTransId="{835AB8C6-BCC8-4C77-8270-B990D8DB48E7}"/>
    <dgm:cxn modelId="{E685F095-A6A3-42E6-A025-BF2E9FC737EB}" srcId="{52991AC7-264D-484E-8A86-E24DDDC5E098}" destId="{AE4480D5-C347-41AA-87EB-B7373E30EEFB}" srcOrd="3" destOrd="0" parTransId="{B8A3E18B-0481-466A-8421-C7473C390007}" sibTransId="{E262C4F0-B652-47DA-AFE7-920B58091D3E}"/>
    <dgm:cxn modelId="{BB0416B4-BA31-4491-8E5F-C51CE52AB6C9}" type="presOf" srcId="{AE4480D5-C347-41AA-87EB-B7373E30EEFB}" destId="{F32BE3FD-9883-4E28-8578-8608AB905C57}" srcOrd="0" destOrd="0" presId="urn:microsoft.com/office/officeart/2005/8/layout/process1"/>
    <dgm:cxn modelId="{7029EAC3-E7C4-4A99-BA25-CF26408A9932}" type="presOf" srcId="{14E410B3-14DA-446D-99B0-031BE380CBF7}" destId="{19CA7F36-5F04-49F2-AE1D-B1ADC986C77A}" srcOrd="0" destOrd="0" presId="urn:microsoft.com/office/officeart/2005/8/layout/process1"/>
    <dgm:cxn modelId="{50578AF9-1BAD-4969-92F2-BC320DDF233D}" type="presOf" srcId="{D191FC7B-4958-44E3-B74C-3303506542C4}" destId="{E659028F-A067-47C3-A3D0-10E355DDD6A3}" srcOrd="0" destOrd="0" presId="urn:microsoft.com/office/officeart/2005/8/layout/process1"/>
    <dgm:cxn modelId="{00DE1421-859C-40DE-B4BB-6259583738BA}" type="presParOf" srcId="{ADE3C58E-2346-415A-A7E3-16BA513DD9E1}" destId="{9B05C97F-DEC6-4393-83E3-2A0DB8AE6A19}" srcOrd="0" destOrd="0" presId="urn:microsoft.com/office/officeart/2005/8/layout/process1"/>
    <dgm:cxn modelId="{6346D74C-6C5D-4ED2-A630-2B1BF8420F00}" type="presParOf" srcId="{ADE3C58E-2346-415A-A7E3-16BA513DD9E1}" destId="{19CA7F36-5F04-49F2-AE1D-B1ADC986C77A}" srcOrd="1" destOrd="0" presId="urn:microsoft.com/office/officeart/2005/8/layout/process1"/>
    <dgm:cxn modelId="{9B1E4ABF-234E-401F-938B-E7942E3CC384}" type="presParOf" srcId="{19CA7F36-5F04-49F2-AE1D-B1ADC986C77A}" destId="{E7A9C924-B67C-4057-BF57-6B92A06194B9}" srcOrd="0" destOrd="0" presId="urn:microsoft.com/office/officeart/2005/8/layout/process1"/>
    <dgm:cxn modelId="{233C4E1A-F7CE-480C-A062-48A67CE0A25D}" type="presParOf" srcId="{ADE3C58E-2346-415A-A7E3-16BA513DD9E1}" destId="{8323765D-1E99-491B-BD6D-EA9D3C74FB75}" srcOrd="2" destOrd="0" presId="urn:microsoft.com/office/officeart/2005/8/layout/process1"/>
    <dgm:cxn modelId="{48682E33-9017-415C-8309-AEE0CF9856E2}" type="presParOf" srcId="{ADE3C58E-2346-415A-A7E3-16BA513DD9E1}" destId="{4D86F576-15F1-4B51-8806-A4EF9A1F3C22}" srcOrd="3" destOrd="0" presId="urn:microsoft.com/office/officeart/2005/8/layout/process1"/>
    <dgm:cxn modelId="{B0205F96-4286-4F36-B543-0A225A96AB3A}" type="presParOf" srcId="{4D86F576-15F1-4B51-8806-A4EF9A1F3C22}" destId="{5359E8A1-7A6A-43D6-8633-8935CF59E730}" srcOrd="0" destOrd="0" presId="urn:microsoft.com/office/officeart/2005/8/layout/process1"/>
    <dgm:cxn modelId="{6A76539E-96D7-46C8-9AD1-4BDA3A94747B}" type="presParOf" srcId="{ADE3C58E-2346-415A-A7E3-16BA513DD9E1}" destId="{4C72114A-DAF4-41AB-828B-00C21EAA96AF}" srcOrd="4" destOrd="0" presId="urn:microsoft.com/office/officeart/2005/8/layout/process1"/>
    <dgm:cxn modelId="{89B8D10F-B2F4-40AE-AF69-C1D26EB1C962}" type="presParOf" srcId="{ADE3C58E-2346-415A-A7E3-16BA513DD9E1}" destId="{E659028F-A067-47C3-A3D0-10E355DDD6A3}" srcOrd="5" destOrd="0" presId="urn:microsoft.com/office/officeart/2005/8/layout/process1"/>
    <dgm:cxn modelId="{9D8B4352-A176-472D-B05F-4D3478ED30CD}" type="presParOf" srcId="{E659028F-A067-47C3-A3D0-10E355DDD6A3}" destId="{01DE5ECF-FBD3-49ED-A7FF-A7C774052158}" srcOrd="0" destOrd="0" presId="urn:microsoft.com/office/officeart/2005/8/layout/process1"/>
    <dgm:cxn modelId="{AD78BFC4-9482-4A7A-B0EC-64D44530882E}" type="presParOf" srcId="{ADE3C58E-2346-415A-A7E3-16BA513DD9E1}" destId="{F32BE3FD-9883-4E28-8578-8608AB905C57}" srcOrd="6" destOrd="0" presId="urn:microsoft.com/office/officeart/2005/8/layout/process1"/>
  </dgm:cxnLst>
  <dgm:bg/>
  <dgm:whole/>
  <dgm:extLst>
    <a:ext uri="http://schemas.microsoft.com/office/drawing/2008/diagram">
      <dsp:dataModelExt xmlns:dsp="http://schemas.microsoft.com/office/drawing/2008/diagram" relId="rId1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52991AC7-264D-484E-8A86-E24DDDC5E098}" type="doc">
      <dgm:prSet loTypeId="urn:microsoft.com/office/officeart/2005/8/layout/process1" loCatId="process" qsTypeId="urn:microsoft.com/office/officeart/2005/8/quickstyle/simple1" qsCatId="simple" csTypeId="urn:microsoft.com/office/officeart/2005/8/colors/accent0_3" csCatId="mainScheme" phldr="1"/>
      <dgm:spPr/>
    </dgm:pt>
    <dgm:pt modelId="{8215023C-AE5C-4656-BF9C-E195BD6911FA}">
      <dgm:prSet phldrT="[Text]" custT="1"/>
      <dgm:spPr/>
      <dgm:t>
        <a:bodyPr/>
        <a:lstStyle/>
        <a:p>
          <a:pPr>
            <a:buFont typeface="Arial"/>
            <a:buChar char="•"/>
          </a:pPr>
          <a:r>
            <a:rPr lang="en-US" sz="2000">
              <a:latin typeface="Quicksand" panose="020B0604020202020204" charset="0"/>
              <a:ea typeface="Quicksand"/>
              <a:cs typeface="Quicksand"/>
              <a:sym typeface="Quicksand"/>
            </a:rPr>
            <a:t>Agency purchases required insurance</a:t>
          </a:r>
          <a:endParaRPr lang="en-US" sz="2000">
            <a:latin typeface="Quicksand" panose="020B0604020202020204" charset="0"/>
          </a:endParaRPr>
        </a:p>
      </dgm:t>
    </dgm:pt>
    <dgm:pt modelId="{6A776BAF-6FBA-49E7-BE17-68B2A223EC11}" type="parTrans" cxnId="{3C0C7927-F8D8-4CB6-91B8-88DA18ED4DD8}">
      <dgm:prSet/>
      <dgm:spPr/>
      <dgm:t>
        <a:bodyPr/>
        <a:lstStyle/>
        <a:p>
          <a:endParaRPr lang="en-US" sz="2000">
            <a:solidFill>
              <a:schemeClr val="bg1"/>
            </a:solidFill>
            <a:latin typeface="Quicksand" panose="020B0604020202020204" charset="0"/>
          </a:endParaRPr>
        </a:p>
      </dgm:t>
    </dgm:pt>
    <dgm:pt modelId="{5DB39908-6A28-43C4-92DD-8B8DF2C35726}" type="sibTrans" cxnId="{3C0C7927-F8D8-4CB6-91B8-88DA18ED4DD8}">
      <dgm:prSet custT="1"/>
      <dgm:spPr/>
      <dgm:t>
        <a:bodyPr/>
        <a:lstStyle/>
        <a:p>
          <a:endParaRPr lang="en-US" sz="2000">
            <a:solidFill>
              <a:schemeClr val="bg1"/>
            </a:solidFill>
            <a:latin typeface="Quicksand" panose="020B0604020202020204" charset="0"/>
          </a:endParaRPr>
        </a:p>
      </dgm:t>
    </dgm:pt>
    <dgm:pt modelId="{FE42BA1B-B401-44DA-AB19-B8E38C54502C}">
      <dgm:prSet phldrT="[Text]" custT="1"/>
      <dgm:spPr/>
      <dgm:t>
        <a:bodyPr/>
        <a:lstStyle/>
        <a:p>
          <a:pPr>
            <a:buFont typeface="Arial"/>
            <a:buChar char="•"/>
          </a:pPr>
          <a:r>
            <a:rPr lang="en-US" sz="2000">
              <a:latin typeface="Quicksand" panose="020B0604020202020204" charset="0"/>
              <a:ea typeface="Quicksand"/>
              <a:cs typeface="Quicksand"/>
              <a:sym typeface="Quicksand"/>
            </a:rPr>
            <a:t>Agency submits COI and endorsements to HCD</a:t>
          </a:r>
          <a:endParaRPr lang="en-US" sz="2000">
            <a:latin typeface="Quicksand" panose="020B0604020202020204" charset="0"/>
          </a:endParaRPr>
        </a:p>
      </dgm:t>
    </dgm:pt>
    <dgm:pt modelId="{4681BA14-58D4-4B99-B12A-B9AD2417730B}" type="parTrans" cxnId="{39E2A1B0-7D41-4DF2-92C7-51DF8CC1BFE1}">
      <dgm:prSet/>
      <dgm:spPr/>
      <dgm:t>
        <a:bodyPr/>
        <a:lstStyle/>
        <a:p>
          <a:endParaRPr lang="en-US" sz="2000"/>
        </a:p>
      </dgm:t>
    </dgm:pt>
    <dgm:pt modelId="{7964F2F8-64D8-4E2E-821D-1BF97C833875}" type="sibTrans" cxnId="{39E2A1B0-7D41-4DF2-92C7-51DF8CC1BFE1}">
      <dgm:prSet custT="1"/>
      <dgm:spPr/>
      <dgm:t>
        <a:bodyPr/>
        <a:lstStyle/>
        <a:p>
          <a:endParaRPr lang="en-US" sz="2000"/>
        </a:p>
      </dgm:t>
    </dgm:pt>
    <dgm:pt modelId="{2E32959F-9D99-469B-93B7-33642C291085}">
      <dgm:prSet phldrT="[Text]" custT="1"/>
      <dgm:spPr/>
      <dgm:t>
        <a:bodyPr/>
        <a:lstStyle/>
        <a:p>
          <a:r>
            <a:rPr lang="en-US" sz="2000">
              <a:latin typeface="Quicksand" panose="020B0604020202020204" charset="0"/>
              <a:ea typeface="Quicksand"/>
              <a:cs typeface="Quicksand"/>
              <a:sym typeface="Quicksand"/>
            </a:rPr>
            <a:t>ACCGov Finance Dept reviews documentation, and requests corrections as needed</a:t>
          </a:r>
          <a:endParaRPr lang="en-US" sz="2000"/>
        </a:p>
      </dgm:t>
    </dgm:pt>
    <dgm:pt modelId="{118227A2-70C1-4784-BC96-3847CDB3DCA4}" type="parTrans" cxnId="{FEC6374B-7D57-4B11-952C-576E768497BF}">
      <dgm:prSet/>
      <dgm:spPr/>
      <dgm:t>
        <a:bodyPr/>
        <a:lstStyle/>
        <a:p>
          <a:endParaRPr lang="en-US" sz="2000"/>
        </a:p>
      </dgm:t>
    </dgm:pt>
    <dgm:pt modelId="{163A4CE1-57C0-4E77-AA17-19DAC6D464B3}" type="sibTrans" cxnId="{FEC6374B-7D57-4B11-952C-576E768497BF}">
      <dgm:prSet custT="1"/>
      <dgm:spPr/>
      <dgm:t>
        <a:bodyPr/>
        <a:lstStyle/>
        <a:p>
          <a:endParaRPr lang="en-US" sz="2000"/>
        </a:p>
      </dgm:t>
    </dgm:pt>
    <dgm:pt modelId="{EF10DE87-62C5-4FE8-ADDF-DA5F7170E28E}">
      <dgm:prSet phldrT="[Text]" custT="1"/>
      <dgm:spPr/>
      <dgm:t>
        <a:bodyPr/>
        <a:lstStyle/>
        <a:p>
          <a:r>
            <a:rPr lang="en-US" sz="2000">
              <a:latin typeface="Quicksand" panose="020B0604020202020204" charset="0"/>
              <a:ea typeface="Quicksand"/>
              <a:cs typeface="Quicksand"/>
              <a:sym typeface="Quicksand"/>
            </a:rPr>
            <a:t>ACCGov Finance Dept issues Insurance Approval Letter </a:t>
          </a:r>
          <a:endParaRPr lang="en-US" sz="2000"/>
        </a:p>
      </dgm:t>
    </dgm:pt>
    <dgm:pt modelId="{EBB2ABF3-ADBD-4E24-90AA-8B8428E054DE}" type="parTrans" cxnId="{9D581979-7763-4B96-B0A6-091D04B7CA65}">
      <dgm:prSet/>
      <dgm:spPr/>
      <dgm:t>
        <a:bodyPr/>
        <a:lstStyle/>
        <a:p>
          <a:endParaRPr lang="en-US" sz="2000"/>
        </a:p>
      </dgm:t>
    </dgm:pt>
    <dgm:pt modelId="{E849532E-2B62-4B38-B9A9-24B7209BDB04}" type="sibTrans" cxnId="{9D581979-7763-4B96-B0A6-091D04B7CA65}">
      <dgm:prSet/>
      <dgm:spPr/>
      <dgm:t>
        <a:bodyPr/>
        <a:lstStyle/>
        <a:p>
          <a:endParaRPr lang="en-US" sz="2000"/>
        </a:p>
      </dgm:t>
    </dgm:pt>
    <dgm:pt modelId="{ADE3C58E-2346-415A-A7E3-16BA513DD9E1}" type="pres">
      <dgm:prSet presAssocID="{52991AC7-264D-484E-8A86-E24DDDC5E098}" presName="Name0" presStyleCnt="0">
        <dgm:presLayoutVars>
          <dgm:dir/>
          <dgm:resizeHandles val="exact"/>
        </dgm:presLayoutVars>
      </dgm:prSet>
      <dgm:spPr/>
    </dgm:pt>
    <dgm:pt modelId="{4ED42665-1FE9-4F5F-B6D2-74DA4275EA9B}" type="pres">
      <dgm:prSet presAssocID="{8215023C-AE5C-4656-BF9C-E195BD6911FA}" presName="node" presStyleLbl="node1" presStyleIdx="0" presStyleCnt="4">
        <dgm:presLayoutVars>
          <dgm:bulletEnabled val="1"/>
        </dgm:presLayoutVars>
      </dgm:prSet>
      <dgm:spPr/>
    </dgm:pt>
    <dgm:pt modelId="{499D0C6C-A871-47AE-8EB8-DF03CB52540C}" type="pres">
      <dgm:prSet presAssocID="{5DB39908-6A28-43C4-92DD-8B8DF2C35726}" presName="sibTrans" presStyleLbl="sibTrans2D1" presStyleIdx="0" presStyleCnt="3"/>
      <dgm:spPr/>
    </dgm:pt>
    <dgm:pt modelId="{7B291622-F4CB-4246-8B47-BB770B8FE313}" type="pres">
      <dgm:prSet presAssocID="{5DB39908-6A28-43C4-92DD-8B8DF2C35726}" presName="connectorText" presStyleLbl="sibTrans2D1" presStyleIdx="0" presStyleCnt="3"/>
      <dgm:spPr/>
    </dgm:pt>
    <dgm:pt modelId="{23CF27A6-9129-45B4-958D-935620F6C975}" type="pres">
      <dgm:prSet presAssocID="{FE42BA1B-B401-44DA-AB19-B8E38C54502C}" presName="node" presStyleLbl="node1" presStyleIdx="1" presStyleCnt="4">
        <dgm:presLayoutVars>
          <dgm:bulletEnabled val="1"/>
        </dgm:presLayoutVars>
      </dgm:prSet>
      <dgm:spPr/>
    </dgm:pt>
    <dgm:pt modelId="{33454945-0335-41BF-B6FA-562789773939}" type="pres">
      <dgm:prSet presAssocID="{7964F2F8-64D8-4E2E-821D-1BF97C833875}" presName="sibTrans" presStyleLbl="sibTrans2D1" presStyleIdx="1" presStyleCnt="3"/>
      <dgm:spPr/>
    </dgm:pt>
    <dgm:pt modelId="{163FFDAA-1FDA-45BB-A65C-7AF2F09CA716}" type="pres">
      <dgm:prSet presAssocID="{7964F2F8-64D8-4E2E-821D-1BF97C833875}" presName="connectorText" presStyleLbl="sibTrans2D1" presStyleIdx="1" presStyleCnt="3"/>
      <dgm:spPr/>
    </dgm:pt>
    <dgm:pt modelId="{961B741A-2159-4AA7-A25A-4A0C86672A12}" type="pres">
      <dgm:prSet presAssocID="{2E32959F-9D99-469B-93B7-33642C291085}" presName="node" presStyleLbl="node1" presStyleIdx="2" presStyleCnt="4">
        <dgm:presLayoutVars>
          <dgm:bulletEnabled val="1"/>
        </dgm:presLayoutVars>
      </dgm:prSet>
      <dgm:spPr/>
    </dgm:pt>
    <dgm:pt modelId="{D49FA008-C553-48F6-B94F-467605C71D15}" type="pres">
      <dgm:prSet presAssocID="{163A4CE1-57C0-4E77-AA17-19DAC6D464B3}" presName="sibTrans" presStyleLbl="sibTrans2D1" presStyleIdx="2" presStyleCnt="3"/>
      <dgm:spPr/>
    </dgm:pt>
    <dgm:pt modelId="{770295E5-68EA-482E-8512-013B7B436FC1}" type="pres">
      <dgm:prSet presAssocID="{163A4CE1-57C0-4E77-AA17-19DAC6D464B3}" presName="connectorText" presStyleLbl="sibTrans2D1" presStyleIdx="2" presStyleCnt="3"/>
      <dgm:spPr/>
    </dgm:pt>
    <dgm:pt modelId="{6D775F9A-2300-4EE2-AEFC-5430CB6DB678}" type="pres">
      <dgm:prSet presAssocID="{EF10DE87-62C5-4FE8-ADDF-DA5F7170E28E}" presName="node" presStyleLbl="node1" presStyleIdx="3" presStyleCnt="4">
        <dgm:presLayoutVars>
          <dgm:bulletEnabled val="1"/>
        </dgm:presLayoutVars>
      </dgm:prSet>
      <dgm:spPr/>
    </dgm:pt>
  </dgm:ptLst>
  <dgm:cxnLst>
    <dgm:cxn modelId="{3C0C7927-F8D8-4CB6-91B8-88DA18ED4DD8}" srcId="{52991AC7-264D-484E-8A86-E24DDDC5E098}" destId="{8215023C-AE5C-4656-BF9C-E195BD6911FA}" srcOrd="0" destOrd="0" parTransId="{6A776BAF-6FBA-49E7-BE17-68B2A223EC11}" sibTransId="{5DB39908-6A28-43C4-92DD-8B8DF2C35726}"/>
    <dgm:cxn modelId="{DB2EE23F-A6CB-490B-A0B2-A562729AF2C3}" type="presOf" srcId="{2E32959F-9D99-469B-93B7-33642C291085}" destId="{961B741A-2159-4AA7-A25A-4A0C86672A12}" srcOrd="0" destOrd="0" presId="urn:microsoft.com/office/officeart/2005/8/layout/process1"/>
    <dgm:cxn modelId="{6ACF995B-0A47-44D4-8B84-13C271C35438}" type="presOf" srcId="{52991AC7-264D-484E-8A86-E24DDDC5E098}" destId="{ADE3C58E-2346-415A-A7E3-16BA513DD9E1}" srcOrd="0" destOrd="0" presId="urn:microsoft.com/office/officeart/2005/8/layout/process1"/>
    <dgm:cxn modelId="{FEC6374B-7D57-4B11-952C-576E768497BF}" srcId="{52991AC7-264D-484E-8A86-E24DDDC5E098}" destId="{2E32959F-9D99-469B-93B7-33642C291085}" srcOrd="2" destOrd="0" parTransId="{118227A2-70C1-4784-BC96-3847CDB3DCA4}" sibTransId="{163A4CE1-57C0-4E77-AA17-19DAC6D464B3}"/>
    <dgm:cxn modelId="{5DD5F66D-6C17-4DE8-B10B-C99A67D971A2}" type="presOf" srcId="{7964F2F8-64D8-4E2E-821D-1BF97C833875}" destId="{163FFDAA-1FDA-45BB-A65C-7AF2F09CA716}" srcOrd="1" destOrd="0" presId="urn:microsoft.com/office/officeart/2005/8/layout/process1"/>
    <dgm:cxn modelId="{9D581979-7763-4B96-B0A6-091D04B7CA65}" srcId="{52991AC7-264D-484E-8A86-E24DDDC5E098}" destId="{EF10DE87-62C5-4FE8-ADDF-DA5F7170E28E}" srcOrd="3" destOrd="0" parTransId="{EBB2ABF3-ADBD-4E24-90AA-8B8428E054DE}" sibTransId="{E849532E-2B62-4B38-B9A9-24B7209BDB04}"/>
    <dgm:cxn modelId="{2BF0FE89-16BA-44C2-8BC7-AC6692B41DD2}" type="presOf" srcId="{7964F2F8-64D8-4E2E-821D-1BF97C833875}" destId="{33454945-0335-41BF-B6FA-562789773939}" srcOrd="0" destOrd="0" presId="urn:microsoft.com/office/officeart/2005/8/layout/process1"/>
    <dgm:cxn modelId="{563C1293-542A-42E4-B8B4-DC6215A89831}" type="presOf" srcId="{FE42BA1B-B401-44DA-AB19-B8E38C54502C}" destId="{23CF27A6-9129-45B4-958D-935620F6C975}" srcOrd="0" destOrd="0" presId="urn:microsoft.com/office/officeart/2005/8/layout/process1"/>
    <dgm:cxn modelId="{2DDBC99A-449B-49DB-9669-4BD266B4C8B9}" type="presOf" srcId="{5DB39908-6A28-43C4-92DD-8B8DF2C35726}" destId="{7B291622-F4CB-4246-8B47-BB770B8FE313}" srcOrd="1" destOrd="0" presId="urn:microsoft.com/office/officeart/2005/8/layout/process1"/>
    <dgm:cxn modelId="{02713AA9-713F-4CA3-BDF1-772064E7D1AC}" type="presOf" srcId="{5DB39908-6A28-43C4-92DD-8B8DF2C35726}" destId="{499D0C6C-A871-47AE-8EB8-DF03CB52540C}" srcOrd="0" destOrd="0" presId="urn:microsoft.com/office/officeart/2005/8/layout/process1"/>
    <dgm:cxn modelId="{39E2A1B0-7D41-4DF2-92C7-51DF8CC1BFE1}" srcId="{52991AC7-264D-484E-8A86-E24DDDC5E098}" destId="{FE42BA1B-B401-44DA-AB19-B8E38C54502C}" srcOrd="1" destOrd="0" parTransId="{4681BA14-58D4-4B99-B12A-B9AD2417730B}" sibTransId="{7964F2F8-64D8-4E2E-821D-1BF97C833875}"/>
    <dgm:cxn modelId="{815262CB-91FB-469A-9CCF-5F576FF0703A}" type="presOf" srcId="{EF10DE87-62C5-4FE8-ADDF-DA5F7170E28E}" destId="{6D775F9A-2300-4EE2-AEFC-5430CB6DB678}" srcOrd="0" destOrd="0" presId="urn:microsoft.com/office/officeart/2005/8/layout/process1"/>
    <dgm:cxn modelId="{1431DAEC-D365-4F75-8C0C-E40B8CE9B526}" type="presOf" srcId="{163A4CE1-57C0-4E77-AA17-19DAC6D464B3}" destId="{D49FA008-C553-48F6-B94F-467605C71D15}" srcOrd="0" destOrd="0" presId="urn:microsoft.com/office/officeart/2005/8/layout/process1"/>
    <dgm:cxn modelId="{D79E21F6-2F89-41C6-80FA-3B08ADE45BDE}" type="presOf" srcId="{163A4CE1-57C0-4E77-AA17-19DAC6D464B3}" destId="{770295E5-68EA-482E-8512-013B7B436FC1}" srcOrd="1" destOrd="0" presId="urn:microsoft.com/office/officeart/2005/8/layout/process1"/>
    <dgm:cxn modelId="{AAE68BFF-6484-43F9-A324-91D2CCC124AF}" type="presOf" srcId="{8215023C-AE5C-4656-BF9C-E195BD6911FA}" destId="{4ED42665-1FE9-4F5F-B6D2-74DA4275EA9B}" srcOrd="0" destOrd="0" presId="urn:microsoft.com/office/officeart/2005/8/layout/process1"/>
    <dgm:cxn modelId="{72F7D0A1-BF74-4140-A05B-F4FD645D8040}" type="presParOf" srcId="{ADE3C58E-2346-415A-A7E3-16BA513DD9E1}" destId="{4ED42665-1FE9-4F5F-B6D2-74DA4275EA9B}" srcOrd="0" destOrd="0" presId="urn:microsoft.com/office/officeart/2005/8/layout/process1"/>
    <dgm:cxn modelId="{E64B1FCC-15A6-4E7C-9DC0-D9CF4217115D}" type="presParOf" srcId="{ADE3C58E-2346-415A-A7E3-16BA513DD9E1}" destId="{499D0C6C-A871-47AE-8EB8-DF03CB52540C}" srcOrd="1" destOrd="0" presId="urn:microsoft.com/office/officeart/2005/8/layout/process1"/>
    <dgm:cxn modelId="{A57F419C-4A2D-44C8-A05D-F7767E0B6C7A}" type="presParOf" srcId="{499D0C6C-A871-47AE-8EB8-DF03CB52540C}" destId="{7B291622-F4CB-4246-8B47-BB770B8FE313}" srcOrd="0" destOrd="0" presId="urn:microsoft.com/office/officeart/2005/8/layout/process1"/>
    <dgm:cxn modelId="{6FD9D7BF-0A6F-48C7-9008-1CC724CD94E0}" type="presParOf" srcId="{ADE3C58E-2346-415A-A7E3-16BA513DD9E1}" destId="{23CF27A6-9129-45B4-958D-935620F6C975}" srcOrd="2" destOrd="0" presId="urn:microsoft.com/office/officeart/2005/8/layout/process1"/>
    <dgm:cxn modelId="{F6D2D0A1-8FD6-4AB8-99DE-CF3AA9BC445E}" type="presParOf" srcId="{ADE3C58E-2346-415A-A7E3-16BA513DD9E1}" destId="{33454945-0335-41BF-B6FA-562789773939}" srcOrd="3" destOrd="0" presId="urn:microsoft.com/office/officeart/2005/8/layout/process1"/>
    <dgm:cxn modelId="{F1EDD082-C8F0-4CD4-9962-9ACBA492C9FB}" type="presParOf" srcId="{33454945-0335-41BF-B6FA-562789773939}" destId="{163FFDAA-1FDA-45BB-A65C-7AF2F09CA716}" srcOrd="0" destOrd="0" presId="urn:microsoft.com/office/officeart/2005/8/layout/process1"/>
    <dgm:cxn modelId="{7991907B-0A33-45A9-A2D4-19F1722E6430}" type="presParOf" srcId="{ADE3C58E-2346-415A-A7E3-16BA513DD9E1}" destId="{961B741A-2159-4AA7-A25A-4A0C86672A12}" srcOrd="4" destOrd="0" presId="urn:microsoft.com/office/officeart/2005/8/layout/process1"/>
    <dgm:cxn modelId="{491F32FC-0EBB-4B71-B884-01571FC0DE51}" type="presParOf" srcId="{ADE3C58E-2346-415A-A7E3-16BA513DD9E1}" destId="{D49FA008-C553-48F6-B94F-467605C71D15}" srcOrd="5" destOrd="0" presId="urn:microsoft.com/office/officeart/2005/8/layout/process1"/>
    <dgm:cxn modelId="{D80C7A45-7D6B-439B-B936-FE6618FD1501}" type="presParOf" srcId="{D49FA008-C553-48F6-B94F-467605C71D15}" destId="{770295E5-68EA-482E-8512-013B7B436FC1}" srcOrd="0" destOrd="0" presId="urn:microsoft.com/office/officeart/2005/8/layout/process1"/>
    <dgm:cxn modelId="{001AC41A-D6E3-4353-BF5D-39ECAD0EDD26}" type="presParOf" srcId="{ADE3C58E-2346-415A-A7E3-16BA513DD9E1}" destId="{6D775F9A-2300-4EE2-AEFC-5430CB6DB678}" srcOrd="6" destOrd="0" presId="urn:microsoft.com/office/officeart/2005/8/layout/process1"/>
  </dgm:cxnLst>
  <dgm:bg/>
  <dgm:whole/>
  <dgm:extLst>
    <a:ext uri="http://schemas.microsoft.com/office/drawing/2008/diagram">
      <dsp:dataModelExt xmlns:dsp="http://schemas.microsoft.com/office/drawing/2008/diagram" relId="rId22"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52991AC7-264D-484E-8A86-E24DDDC5E098}" type="doc">
      <dgm:prSet loTypeId="urn:microsoft.com/office/officeart/2005/8/layout/process1" loCatId="process" qsTypeId="urn:microsoft.com/office/officeart/2005/8/quickstyle/simple1" qsCatId="simple" csTypeId="urn:microsoft.com/office/officeart/2005/8/colors/accent0_3" csCatId="mainScheme" phldr="1"/>
      <dgm:spPr/>
    </dgm:pt>
    <dgm:pt modelId="{749933B2-527D-4832-AB48-0A063FA1BB51}">
      <dgm:prSet custT="1"/>
      <dgm:spPr/>
      <dgm:t>
        <a:bodyPr/>
        <a:lstStyle/>
        <a:p>
          <a:pPr>
            <a:buFont typeface="Arial"/>
            <a:buChar char="•"/>
          </a:pPr>
          <a:r>
            <a:rPr lang="en-US" sz="2600">
              <a:latin typeface="Quicksand" panose="020B0604020202020204" charset="0"/>
            </a:rPr>
            <a:t>HCD submits finalized scope and budget to ACCGov Attorney’s Office (AO) to ensure contract provisions are adequate</a:t>
          </a:r>
        </a:p>
      </dgm:t>
    </dgm:pt>
    <dgm:pt modelId="{99DACD96-D60C-4531-91F0-B36DCCCB4103}" type="parTrans" cxnId="{E1976511-CD7C-425F-B243-78E26EC5E5ED}">
      <dgm:prSet/>
      <dgm:spPr/>
      <dgm:t>
        <a:bodyPr/>
        <a:lstStyle/>
        <a:p>
          <a:endParaRPr lang="en-US" sz="2600">
            <a:latin typeface="Quicksand" panose="020B0604020202020204" charset="0"/>
          </a:endParaRPr>
        </a:p>
      </dgm:t>
    </dgm:pt>
    <dgm:pt modelId="{14E410B3-14DA-446D-99B0-031BE380CBF7}" type="sibTrans" cxnId="{E1976511-CD7C-425F-B243-78E26EC5E5ED}">
      <dgm:prSet custT="1"/>
      <dgm:spPr/>
      <dgm:t>
        <a:bodyPr/>
        <a:lstStyle/>
        <a:p>
          <a:endParaRPr lang="en-US" sz="2600">
            <a:latin typeface="Quicksand" panose="020B0604020202020204" charset="0"/>
          </a:endParaRPr>
        </a:p>
      </dgm:t>
    </dgm:pt>
    <dgm:pt modelId="{96EBF0AC-4E30-4B74-B415-3958C04A8213}">
      <dgm:prSet custT="1"/>
      <dgm:spPr/>
      <dgm:t>
        <a:bodyPr/>
        <a:lstStyle/>
        <a:p>
          <a:pPr>
            <a:buFont typeface="Arial"/>
            <a:buChar char="•"/>
          </a:pPr>
          <a:r>
            <a:rPr lang="en-US" sz="2600" dirty="0">
              <a:latin typeface="Quicksand" panose="020B0604020202020204" charset="0"/>
            </a:rPr>
            <a:t>ACCGov Attorney’s Office reviews and approves contract</a:t>
          </a:r>
        </a:p>
      </dgm:t>
    </dgm:pt>
    <dgm:pt modelId="{FF5D702F-E1D9-4112-A4F0-C6937911DB6C}" type="parTrans" cxnId="{1963B595-C6F7-4476-AAC8-EC93F91BDBFC}">
      <dgm:prSet/>
      <dgm:spPr/>
      <dgm:t>
        <a:bodyPr/>
        <a:lstStyle/>
        <a:p>
          <a:endParaRPr lang="en-US" sz="2600">
            <a:latin typeface="Quicksand" panose="020B0604020202020204" charset="0"/>
          </a:endParaRPr>
        </a:p>
      </dgm:t>
    </dgm:pt>
    <dgm:pt modelId="{835AB8C6-BCC8-4C77-8270-B990D8DB48E7}" type="sibTrans" cxnId="{1963B595-C6F7-4476-AAC8-EC93F91BDBFC}">
      <dgm:prSet custT="1"/>
      <dgm:spPr/>
      <dgm:t>
        <a:bodyPr/>
        <a:lstStyle/>
        <a:p>
          <a:endParaRPr lang="en-US" sz="2600">
            <a:latin typeface="Quicksand" panose="020B0604020202020204" charset="0"/>
          </a:endParaRPr>
        </a:p>
      </dgm:t>
    </dgm:pt>
    <dgm:pt modelId="{601D311D-96E3-45ED-9D06-E5B150B24D50}">
      <dgm:prSet custT="1"/>
      <dgm:spPr/>
      <dgm:t>
        <a:bodyPr/>
        <a:lstStyle/>
        <a:p>
          <a:pPr>
            <a:buFont typeface="Arial"/>
            <a:buChar char="•"/>
          </a:pPr>
          <a:r>
            <a:rPr lang="en-US" sz="2600">
              <a:latin typeface="Quicksand" panose="020B0604020202020204" charset="0"/>
              <a:ea typeface="Quicksand"/>
              <a:cs typeface="Quicksand"/>
              <a:sym typeface="Quicksand"/>
            </a:rPr>
            <a:t>HCD shares contract draft with Agency for review, with request to submit edits </a:t>
          </a:r>
          <a:r>
            <a:rPr lang="en-US" sz="2600">
              <a:highlight>
                <a:srgbClr val="FFC000"/>
              </a:highlight>
              <a:latin typeface="Quicksand" panose="020B0604020202020204" charset="0"/>
              <a:ea typeface="Quicksand"/>
              <a:cs typeface="Quicksand"/>
              <a:sym typeface="Quicksand"/>
            </a:rPr>
            <a:t>within 14 days</a:t>
          </a:r>
          <a:r>
            <a:rPr lang="en-US" sz="2600">
              <a:latin typeface="Quicksand" panose="020B0604020202020204" charset="0"/>
              <a:ea typeface="Quicksand"/>
              <a:cs typeface="Quicksand"/>
              <a:sym typeface="Quicksand"/>
            </a:rPr>
            <a:t>.</a:t>
          </a:r>
          <a:endParaRPr lang="en-US" sz="2600">
            <a:latin typeface="Quicksand" panose="020B0604020202020204" charset="0"/>
          </a:endParaRPr>
        </a:p>
      </dgm:t>
    </dgm:pt>
    <dgm:pt modelId="{E8EBE256-D793-4EDE-85C1-447ABC8903D4}" type="parTrans" cxnId="{4A77AD75-CB46-4DCC-9DBC-E8E251586CA3}">
      <dgm:prSet/>
      <dgm:spPr/>
      <dgm:t>
        <a:bodyPr/>
        <a:lstStyle/>
        <a:p>
          <a:endParaRPr lang="en-US" sz="2600">
            <a:latin typeface="Quicksand" panose="020B0604020202020204" charset="0"/>
          </a:endParaRPr>
        </a:p>
      </dgm:t>
    </dgm:pt>
    <dgm:pt modelId="{D191FC7B-4958-44E3-B74C-3303506542C4}" type="sibTrans" cxnId="{4A77AD75-CB46-4DCC-9DBC-E8E251586CA3}">
      <dgm:prSet custT="1"/>
      <dgm:spPr/>
      <dgm:t>
        <a:bodyPr/>
        <a:lstStyle/>
        <a:p>
          <a:endParaRPr lang="en-US" sz="2600">
            <a:latin typeface="Quicksand" panose="020B0604020202020204" charset="0"/>
          </a:endParaRPr>
        </a:p>
      </dgm:t>
    </dgm:pt>
    <dgm:pt modelId="{AE4480D5-C347-41AA-87EB-B7373E30EEFB}">
      <dgm:prSet custT="1"/>
      <dgm:spPr/>
      <dgm:t>
        <a:bodyPr/>
        <a:lstStyle/>
        <a:p>
          <a:pPr>
            <a:buFont typeface="Arial"/>
            <a:buChar char="•"/>
          </a:pPr>
          <a:r>
            <a:rPr lang="en-US" sz="2600" dirty="0">
              <a:latin typeface="Quicksand" panose="020B0604020202020204" charset="0"/>
            </a:rPr>
            <a:t>As needed, HCD works with Agency and AO to address any concerns</a:t>
          </a:r>
        </a:p>
      </dgm:t>
    </dgm:pt>
    <dgm:pt modelId="{B8A3E18B-0481-466A-8421-C7473C390007}" type="parTrans" cxnId="{E685F095-A6A3-42E6-A025-BF2E9FC737EB}">
      <dgm:prSet/>
      <dgm:spPr/>
      <dgm:t>
        <a:bodyPr/>
        <a:lstStyle/>
        <a:p>
          <a:endParaRPr lang="en-US" sz="2600">
            <a:latin typeface="Quicksand" panose="020B0604020202020204" charset="0"/>
          </a:endParaRPr>
        </a:p>
      </dgm:t>
    </dgm:pt>
    <dgm:pt modelId="{E262C4F0-B652-47DA-AFE7-920B58091D3E}" type="sibTrans" cxnId="{E685F095-A6A3-42E6-A025-BF2E9FC737EB}">
      <dgm:prSet/>
      <dgm:spPr/>
      <dgm:t>
        <a:bodyPr/>
        <a:lstStyle/>
        <a:p>
          <a:endParaRPr lang="en-US" sz="2600">
            <a:latin typeface="Quicksand" panose="020B0604020202020204" charset="0"/>
          </a:endParaRPr>
        </a:p>
      </dgm:t>
    </dgm:pt>
    <dgm:pt modelId="{ADE3C58E-2346-415A-A7E3-16BA513DD9E1}" type="pres">
      <dgm:prSet presAssocID="{52991AC7-264D-484E-8A86-E24DDDC5E098}" presName="Name0" presStyleCnt="0">
        <dgm:presLayoutVars>
          <dgm:dir/>
          <dgm:resizeHandles val="exact"/>
        </dgm:presLayoutVars>
      </dgm:prSet>
      <dgm:spPr/>
    </dgm:pt>
    <dgm:pt modelId="{9B05C97F-DEC6-4393-83E3-2A0DB8AE6A19}" type="pres">
      <dgm:prSet presAssocID="{749933B2-527D-4832-AB48-0A063FA1BB51}" presName="node" presStyleLbl="node1" presStyleIdx="0" presStyleCnt="4">
        <dgm:presLayoutVars>
          <dgm:bulletEnabled val="1"/>
        </dgm:presLayoutVars>
      </dgm:prSet>
      <dgm:spPr/>
    </dgm:pt>
    <dgm:pt modelId="{19CA7F36-5F04-49F2-AE1D-B1ADC986C77A}" type="pres">
      <dgm:prSet presAssocID="{14E410B3-14DA-446D-99B0-031BE380CBF7}" presName="sibTrans" presStyleLbl="sibTrans2D1" presStyleIdx="0" presStyleCnt="3"/>
      <dgm:spPr/>
    </dgm:pt>
    <dgm:pt modelId="{E7A9C924-B67C-4057-BF57-6B92A06194B9}" type="pres">
      <dgm:prSet presAssocID="{14E410B3-14DA-446D-99B0-031BE380CBF7}" presName="connectorText" presStyleLbl="sibTrans2D1" presStyleIdx="0" presStyleCnt="3"/>
      <dgm:spPr/>
    </dgm:pt>
    <dgm:pt modelId="{8323765D-1E99-491B-BD6D-EA9D3C74FB75}" type="pres">
      <dgm:prSet presAssocID="{96EBF0AC-4E30-4B74-B415-3958C04A8213}" presName="node" presStyleLbl="node1" presStyleIdx="1" presStyleCnt="4">
        <dgm:presLayoutVars>
          <dgm:bulletEnabled val="1"/>
        </dgm:presLayoutVars>
      </dgm:prSet>
      <dgm:spPr/>
    </dgm:pt>
    <dgm:pt modelId="{4D86F576-15F1-4B51-8806-A4EF9A1F3C22}" type="pres">
      <dgm:prSet presAssocID="{835AB8C6-BCC8-4C77-8270-B990D8DB48E7}" presName="sibTrans" presStyleLbl="sibTrans2D1" presStyleIdx="1" presStyleCnt="3"/>
      <dgm:spPr/>
    </dgm:pt>
    <dgm:pt modelId="{5359E8A1-7A6A-43D6-8633-8935CF59E730}" type="pres">
      <dgm:prSet presAssocID="{835AB8C6-BCC8-4C77-8270-B990D8DB48E7}" presName="connectorText" presStyleLbl="sibTrans2D1" presStyleIdx="1" presStyleCnt="3"/>
      <dgm:spPr/>
    </dgm:pt>
    <dgm:pt modelId="{4C72114A-DAF4-41AB-828B-00C21EAA96AF}" type="pres">
      <dgm:prSet presAssocID="{601D311D-96E3-45ED-9D06-E5B150B24D50}" presName="node" presStyleLbl="node1" presStyleIdx="2" presStyleCnt="4">
        <dgm:presLayoutVars>
          <dgm:bulletEnabled val="1"/>
        </dgm:presLayoutVars>
      </dgm:prSet>
      <dgm:spPr/>
    </dgm:pt>
    <dgm:pt modelId="{E659028F-A067-47C3-A3D0-10E355DDD6A3}" type="pres">
      <dgm:prSet presAssocID="{D191FC7B-4958-44E3-B74C-3303506542C4}" presName="sibTrans" presStyleLbl="sibTrans2D1" presStyleIdx="2" presStyleCnt="3"/>
      <dgm:spPr/>
    </dgm:pt>
    <dgm:pt modelId="{01DE5ECF-FBD3-49ED-A7FF-A7C774052158}" type="pres">
      <dgm:prSet presAssocID="{D191FC7B-4958-44E3-B74C-3303506542C4}" presName="connectorText" presStyleLbl="sibTrans2D1" presStyleIdx="2" presStyleCnt="3"/>
      <dgm:spPr/>
    </dgm:pt>
    <dgm:pt modelId="{F32BE3FD-9883-4E28-8578-8608AB905C57}" type="pres">
      <dgm:prSet presAssocID="{AE4480D5-C347-41AA-87EB-B7373E30EEFB}" presName="node" presStyleLbl="node1" presStyleIdx="3" presStyleCnt="4">
        <dgm:presLayoutVars>
          <dgm:bulletEnabled val="1"/>
        </dgm:presLayoutVars>
      </dgm:prSet>
      <dgm:spPr/>
    </dgm:pt>
  </dgm:ptLst>
  <dgm:cxnLst>
    <dgm:cxn modelId="{2187F70D-9828-43FB-810C-F81B8E8C145D}" type="presOf" srcId="{749933B2-527D-4832-AB48-0A063FA1BB51}" destId="{9B05C97F-DEC6-4393-83E3-2A0DB8AE6A19}" srcOrd="0" destOrd="0" presId="urn:microsoft.com/office/officeart/2005/8/layout/process1"/>
    <dgm:cxn modelId="{E1976511-CD7C-425F-B243-78E26EC5E5ED}" srcId="{52991AC7-264D-484E-8A86-E24DDDC5E098}" destId="{749933B2-527D-4832-AB48-0A063FA1BB51}" srcOrd="0" destOrd="0" parTransId="{99DACD96-D60C-4531-91F0-B36DCCCB4103}" sibTransId="{14E410B3-14DA-446D-99B0-031BE380CBF7}"/>
    <dgm:cxn modelId="{1CAA1B20-FD04-45E6-BE61-53DC91BE1072}" type="presOf" srcId="{14E410B3-14DA-446D-99B0-031BE380CBF7}" destId="{E7A9C924-B67C-4057-BF57-6B92A06194B9}" srcOrd="1" destOrd="0" presId="urn:microsoft.com/office/officeart/2005/8/layout/process1"/>
    <dgm:cxn modelId="{89C5E72C-123C-4C3F-910E-FFF4BCF27012}" type="presOf" srcId="{D191FC7B-4958-44E3-B74C-3303506542C4}" destId="{01DE5ECF-FBD3-49ED-A7FF-A7C774052158}" srcOrd="1" destOrd="0" presId="urn:microsoft.com/office/officeart/2005/8/layout/process1"/>
    <dgm:cxn modelId="{31DB2134-8441-4C7D-B675-AC8BDAFF9AB0}" type="presOf" srcId="{96EBF0AC-4E30-4B74-B415-3958C04A8213}" destId="{8323765D-1E99-491B-BD6D-EA9D3C74FB75}" srcOrd="0" destOrd="0" presId="urn:microsoft.com/office/officeart/2005/8/layout/process1"/>
    <dgm:cxn modelId="{281FC834-2437-412E-B41D-296AF7E17B23}" type="presOf" srcId="{835AB8C6-BCC8-4C77-8270-B990D8DB48E7}" destId="{5359E8A1-7A6A-43D6-8633-8935CF59E730}" srcOrd="1" destOrd="0" presId="urn:microsoft.com/office/officeart/2005/8/layout/process1"/>
    <dgm:cxn modelId="{6ACF995B-0A47-44D4-8B84-13C271C35438}" type="presOf" srcId="{52991AC7-264D-484E-8A86-E24DDDC5E098}" destId="{ADE3C58E-2346-415A-A7E3-16BA513DD9E1}" srcOrd="0" destOrd="0" presId="urn:microsoft.com/office/officeart/2005/8/layout/process1"/>
    <dgm:cxn modelId="{D30B3D5C-11CD-4ADB-807A-FBAE943559F7}" type="presOf" srcId="{601D311D-96E3-45ED-9D06-E5B150B24D50}" destId="{4C72114A-DAF4-41AB-828B-00C21EAA96AF}" srcOrd="0" destOrd="0" presId="urn:microsoft.com/office/officeart/2005/8/layout/process1"/>
    <dgm:cxn modelId="{4AD06F4F-AD13-4156-A5BE-B5314A2EF887}" type="presOf" srcId="{835AB8C6-BCC8-4C77-8270-B990D8DB48E7}" destId="{4D86F576-15F1-4B51-8806-A4EF9A1F3C22}" srcOrd="0" destOrd="0" presId="urn:microsoft.com/office/officeart/2005/8/layout/process1"/>
    <dgm:cxn modelId="{4A77AD75-CB46-4DCC-9DBC-E8E251586CA3}" srcId="{52991AC7-264D-484E-8A86-E24DDDC5E098}" destId="{601D311D-96E3-45ED-9D06-E5B150B24D50}" srcOrd="2" destOrd="0" parTransId="{E8EBE256-D793-4EDE-85C1-447ABC8903D4}" sibTransId="{D191FC7B-4958-44E3-B74C-3303506542C4}"/>
    <dgm:cxn modelId="{1963B595-C6F7-4476-AAC8-EC93F91BDBFC}" srcId="{52991AC7-264D-484E-8A86-E24DDDC5E098}" destId="{96EBF0AC-4E30-4B74-B415-3958C04A8213}" srcOrd="1" destOrd="0" parTransId="{FF5D702F-E1D9-4112-A4F0-C6937911DB6C}" sibTransId="{835AB8C6-BCC8-4C77-8270-B990D8DB48E7}"/>
    <dgm:cxn modelId="{E685F095-A6A3-42E6-A025-BF2E9FC737EB}" srcId="{52991AC7-264D-484E-8A86-E24DDDC5E098}" destId="{AE4480D5-C347-41AA-87EB-B7373E30EEFB}" srcOrd="3" destOrd="0" parTransId="{B8A3E18B-0481-466A-8421-C7473C390007}" sibTransId="{E262C4F0-B652-47DA-AFE7-920B58091D3E}"/>
    <dgm:cxn modelId="{BB0416B4-BA31-4491-8E5F-C51CE52AB6C9}" type="presOf" srcId="{AE4480D5-C347-41AA-87EB-B7373E30EEFB}" destId="{F32BE3FD-9883-4E28-8578-8608AB905C57}" srcOrd="0" destOrd="0" presId="urn:microsoft.com/office/officeart/2005/8/layout/process1"/>
    <dgm:cxn modelId="{7029EAC3-E7C4-4A99-BA25-CF26408A9932}" type="presOf" srcId="{14E410B3-14DA-446D-99B0-031BE380CBF7}" destId="{19CA7F36-5F04-49F2-AE1D-B1ADC986C77A}" srcOrd="0" destOrd="0" presId="urn:microsoft.com/office/officeart/2005/8/layout/process1"/>
    <dgm:cxn modelId="{50578AF9-1BAD-4969-92F2-BC320DDF233D}" type="presOf" srcId="{D191FC7B-4958-44E3-B74C-3303506542C4}" destId="{E659028F-A067-47C3-A3D0-10E355DDD6A3}" srcOrd="0" destOrd="0" presId="urn:microsoft.com/office/officeart/2005/8/layout/process1"/>
    <dgm:cxn modelId="{00DE1421-859C-40DE-B4BB-6259583738BA}" type="presParOf" srcId="{ADE3C58E-2346-415A-A7E3-16BA513DD9E1}" destId="{9B05C97F-DEC6-4393-83E3-2A0DB8AE6A19}" srcOrd="0" destOrd="0" presId="urn:microsoft.com/office/officeart/2005/8/layout/process1"/>
    <dgm:cxn modelId="{6346D74C-6C5D-4ED2-A630-2B1BF8420F00}" type="presParOf" srcId="{ADE3C58E-2346-415A-A7E3-16BA513DD9E1}" destId="{19CA7F36-5F04-49F2-AE1D-B1ADC986C77A}" srcOrd="1" destOrd="0" presId="urn:microsoft.com/office/officeart/2005/8/layout/process1"/>
    <dgm:cxn modelId="{9B1E4ABF-234E-401F-938B-E7942E3CC384}" type="presParOf" srcId="{19CA7F36-5F04-49F2-AE1D-B1ADC986C77A}" destId="{E7A9C924-B67C-4057-BF57-6B92A06194B9}" srcOrd="0" destOrd="0" presId="urn:microsoft.com/office/officeart/2005/8/layout/process1"/>
    <dgm:cxn modelId="{233C4E1A-F7CE-480C-A062-48A67CE0A25D}" type="presParOf" srcId="{ADE3C58E-2346-415A-A7E3-16BA513DD9E1}" destId="{8323765D-1E99-491B-BD6D-EA9D3C74FB75}" srcOrd="2" destOrd="0" presId="urn:microsoft.com/office/officeart/2005/8/layout/process1"/>
    <dgm:cxn modelId="{48682E33-9017-415C-8309-AEE0CF9856E2}" type="presParOf" srcId="{ADE3C58E-2346-415A-A7E3-16BA513DD9E1}" destId="{4D86F576-15F1-4B51-8806-A4EF9A1F3C22}" srcOrd="3" destOrd="0" presId="urn:microsoft.com/office/officeart/2005/8/layout/process1"/>
    <dgm:cxn modelId="{B0205F96-4286-4F36-B543-0A225A96AB3A}" type="presParOf" srcId="{4D86F576-15F1-4B51-8806-A4EF9A1F3C22}" destId="{5359E8A1-7A6A-43D6-8633-8935CF59E730}" srcOrd="0" destOrd="0" presId="urn:microsoft.com/office/officeart/2005/8/layout/process1"/>
    <dgm:cxn modelId="{6A76539E-96D7-46C8-9AD1-4BDA3A94747B}" type="presParOf" srcId="{ADE3C58E-2346-415A-A7E3-16BA513DD9E1}" destId="{4C72114A-DAF4-41AB-828B-00C21EAA96AF}" srcOrd="4" destOrd="0" presId="urn:microsoft.com/office/officeart/2005/8/layout/process1"/>
    <dgm:cxn modelId="{89B8D10F-B2F4-40AE-AF69-C1D26EB1C962}" type="presParOf" srcId="{ADE3C58E-2346-415A-A7E3-16BA513DD9E1}" destId="{E659028F-A067-47C3-A3D0-10E355DDD6A3}" srcOrd="5" destOrd="0" presId="urn:microsoft.com/office/officeart/2005/8/layout/process1"/>
    <dgm:cxn modelId="{9D8B4352-A176-472D-B05F-4D3478ED30CD}" type="presParOf" srcId="{E659028F-A067-47C3-A3D0-10E355DDD6A3}" destId="{01DE5ECF-FBD3-49ED-A7FF-A7C774052158}" srcOrd="0" destOrd="0" presId="urn:microsoft.com/office/officeart/2005/8/layout/process1"/>
    <dgm:cxn modelId="{AD78BFC4-9482-4A7A-B0EC-64D44530882E}" type="presParOf" srcId="{ADE3C58E-2346-415A-A7E3-16BA513DD9E1}" destId="{F32BE3FD-9883-4E28-8578-8608AB905C57}" srcOrd="6" destOrd="0" presId="urn:microsoft.com/office/officeart/2005/8/layout/process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52991AC7-264D-484E-8A86-E24DDDC5E098}" type="doc">
      <dgm:prSet loTypeId="urn:microsoft.com/office/officeart/2005/8/layout/process1" loCatId="process" qsTypeId="urn:microsoft.com/office/officeart/2005/8/quickstyle/simple1" qsCatId="simple" csTypeId="urn:microsoft.com/office/officeart/2005/8/colors/accent0_3" csCatId="mainScheme" phldr="1"/>
      <dgm:spPr/>
    </dgm:pt>
    <dgm:pt modelId="{8215023C-AE5C-4656-BF9C-E195BD6911FA}">
      <dgm:prSet phldrT="[Text]" custT="1"/>
      <dgm:spPr/>
      <dgm:t>
        <a:bodyPr/>
        <a:lstStyle/>
        <a:p>
          <a:pPr>
            <a:buFont typeface="Arial"/>
            <a:buChar char="•"/>
          </a:pPr>
          <a:r>
            <a:rPr lang="en-US" sz="3000">
              <a:latin typeface="Quicksand" panose="020B0604020202020204" charset="0"/>
              <a:ea typeface="Quicksand"/>
              <a:cs typeface="Quicksand"/>
              <a:sym typeface="Quicksand"/>
            </a:rPr>
            <a:t>Agency purchases required insurance</a:t>
          </a:r>
          <a:endParaRPr lang="en-US" sz="3000">
            <a:latin typeface="Quicksand" panose="020B0604020202020204" charset="0"/>
          </a:endParaRPr>
        </a:p>
      </dgm:t>
    </dgm:pt>
    <dgm:pt modelId="{6A776BAF-6FBA-49E7-BE17-68B2A223EC11}" type="parTrans" cxnId="{3C0C7927-F8D8-4CB6-91B8-88DA18ED4DD8}">
      <dgm:prSet/>
      <dgm:spPr/>
      <dgm:t>
        <a:bodyPr/>
        <a:lstStyle/>
        <a:p>
          <a:endParaRPr lang="en-US" sz="3000">
            <a:solidFill>
              <a:schemeClr val="bg1"/>
            </a:solidFill>
            <a:latin typeface="Quicksand" panose="020B0604020202020204" charset="0"/>
          </a:endParaRPr>
        </a:p>
      </dgm:t>
    </dgm:pt>
    <dgm:pt modelId="{5DB39908-6A28-43C4-92DD-8B8DF2C35726}" type="sibTrans" cxnId="{3C0C7927-F8D8-4CB6-91B8-88DA18ED4DD8}">
      <dgm:prSet custT="1"/>
      <dgm:spPr/>
      <dgm:t>
        <a:bodyPr/>
        <a:lstStyle/>
        <a:p>
          <a:endParaRPr lang="en-US" sz="3000">
            <a:solidFill>
              <a:schemeClr val="bg1"/>
            </a:solidFill>
            <a:latin typeface="Quicksand" panose="020B0604020202020204" charset="0"/>
          </a:endParaRPr>
        </a:p>
      </dgm:t>
    </dgm:pt>
    <dgm:pt modelId="{FE42BA1B-B401-44DA-AB19-B8E38C54502C}">
      <dgm:prSet phldrT="[Text]" custT="1"/>
      <dgm:spPr/>
      <dgm:t>
        <a:bodyPr/>
        <a:lstStyle/>
        <a:p>
          <a:pPr>
            <a:buFont typeface="Arial"/>
            <a:buChar char="•"/>
          </a:pPr>
          <a:r>
            <a:rPr lang="en-US" sz="3000">
              <a:latin typeface="Quicksand" panose="020B0604020202020204" charset="0"/>
              <a:ea typeface="Quicksand"/>
              <a:cs typeface="Quicksand"/>
              <a:sym typeface="Quicksand"/>
            </a:rPr>
            <a:t>Agency submits COI and endorsements to HCD</a:t>
          </a:r>
          <a:endParaRPr lang="en-US" sz="3000">
            <a:latin typeface="Quicksand" panose="020B0604020202020204" charset="0"/>
          </a:endParaRPr>
        </a:p>
      </dgm:t>
    </dgm:pt>
    <dgm:pt modelId="{4681BA14-58D4-4B99-B12A-B9AD2417730B}" type="parTrans" cxnId="{39E2A1B0-7D41-4DF2-92C7-51DF8CC1BFE1}">
      <dgm:prSet/>
      <dgm:spPr/>
      <dgm:t>
        <a:bodyPr/>
        <a:lstStyle/>
        <a:p>
          <a:endParaRPr lang="en-US" sz="3000"/>
        </a:p>
      </dgm:t>
    </dgm:pt>
    <dgm:pt modelId="{7964F2F8-64D8-4E2E-821D-1BF97C833875}" type="sibTrans" cxnId="{39E2A1B0-7D41-4DF2-92C7-51DF8CC1BFE1}">
      <dgm:prSet custT="1"/>
      <dgm:spPr/>
      <dgm:t>
        <a:bodyPr/>
        <a:lstStyle/>
        <a:p>
          <a:endParaRPr lang="en-US" sz="3000"/>
        </a:p>
      </dgm:t>
    </dgm:pt>
    <dgm:pt modelId="{2E32959F-9D99-469B-93B7-33642C291085}">
      <dgm:prSet phldrT="[Text]" custT="1"/>
      <dgm:spPr/>
      <dgm:t>
        <a:bodyPr/>
        <a:lstStyle/>
        <a:p>
          <a:r>
            <a:rPr lang="en-US" sz="3000">
              <a:latin typeface="Quicksand" panose="020B0604020202020204" charset="0"/>
              <a:ea typeface="Quicksand"/>
              <a:cs typeface="Quicksand"/>
              <a:sym typeface="Quicksand"/>
            </a:rPr>
            <a:t>ACCGov Finance Dept reviews documentation, and requests corrections as needed</a:t>
          </a:r>
          <a:endParaRPr lang="en-US" sz="3000"/>
        </a:p>
      </dgm:t>
    </dgm:pt>
    <dgm:pt modelId="{118227A2-70C1-4784-BC96-3847CDB3DCA4}" type="parTrans" cxnId="{FEC6374B-7D57-4B11-952C-576E768497BF}">
      <dgm:prSet/>
      <dgm:spPr/>
      <dgm:t>
        <a:bodyPr/>
        <a:lstStyle/>
        <a:p>
          <a:endParaRPr lang="en-US" sz="3000"/>
        </a:p>
      </dgm:t>
    </dgm:pt>
    <dgm:pt modelId="{163A4CE1-57C0-4E77-AA17-19DAC6D464B3}" type="sibTrans" cxnId="{FEC6374B-7D57-4B11-952C-576E768497BF}">
      <dgm:prSet custT="1"/>
      <dgm:spPr/>
      <dgm:t>
        <a:bodyPr/>
        <a:lstStyle/>
        <a:p>
          <a:endParaRPr lang="en-US" sz="3000"/>
        </a:p>
      </dgm:t>
    </dgm:pt>
    <dgm:pt modelId="{EF10DE87-62C5-4FE8-ADDF-DA5F7170E28E}">
      <dgm:prSet phldrT="[Text]" custT="1"/>
      <dgm:spPr/>
      <dgm:t>
        <a:bodyPr/>
        <a:lstStyle/>
        <a:p>
          <a:r>
            <a:rPr lang="en-US" sz="3000">
              <a:latin typeface="Quicksand" panose="020B0604020202020204" charset="0"/>
              <a:ea typeface="Quicksand"/>
              <a:cs typeface="Quicksand"/>
              <a:sym typeface="Quicksand"/>
            </a:rPr>
            <a:t>ACCGov Finance Dept issues Insurance Approval Letter </a:t>
          </a:r>
          <a:endParaRPr lang="en-US" sz="3000"/>
        </a:p>
      </dgm:t>
    </dgm:pt>
    <dgm:pt modelId="{EBB2ABF3-ADBD-4E24-90AA-8B8428E054DE}" type="parTrans" cxnId="{9D581979-7763-4B96-B0A6-091D04B7CA65}">
      <dgm:prSet/>
      <dgm:spPr/>
      <dgm:t>
        <a:bodyPr/>
        <a:lstStyle/>
        <a:p>
          <a:endParaRPr lang="en-US" sz="3000"/>
        </a:p>
      </dgm:t>
    </dgm:pt>
    <dgm:pt modelId="{E849532E-2B62-4B38-B9A9-24B7209BDB04}" type="sibTrans" cxnId="{9D581979-7763-4B96-B0A6-091D04B7CA65}">
      <dgm:prSet/>
      <dgm:spPr/>
      <dgm:t>
        <a:bodyPr/>
        <a:lstStyle/>
        <a:p>
          <a:endParaRPr lang="en-US" sz="3000"/>
        </a:p>
      </dgm:t>
    </dgm:pt>
    <dgm:pt modelId="{ADE3C58E-2346-415A-A7E3-16BA513DD9E1}" type="pres">
      <dgm:prSet presAssocID="{52991AC7-264D-484E-8A86-E24DDDC5E098}" presName="Name0" presStyleCnt="0">
        <dgm:presLayoutVars>
          <dgm:dir/>
          <dgm:resizeHandles val="exact"/>
        </dgm:presLayoutVars>
      </dgm:prSet>
      <dgm:spPr/>
    </dgm:pt>
    <dgm:pt modelId="{4ED42665-1FE9-4F5F-B6D2-74DA4275EA9B}" type="pres">
      <dgm:prSet presAssocID="{8215023C-AE5C-4656-BF9C-E195BD6911FA}" presName="node" presStyleLbl="node1" presStyleIdx="0" presStyleCnt="4">
        <dgm:presLayoutVars>
          <dgm:bulletEnabled val="1"/>
        </dgm:presLayoutVars>
      </dgm:prSet>
      <dgm:spPr/>
    </dgm:pt>
    <dgm:pt modelId="{499D0C6C-A871-47AE-8EB8-DF03CB52540C}" type="pres">
      <dgm:prSet presAssocID="{5DB39908-6A28-43C4-92DD-8B8DF2C35726}" presName="sibTrans" presStyleLbl="sibTrans2D1" presStyleIdx="0" presStyleCnt="3"/>
      <dgm:spPr/>
    </dgm:pt>
    <dgm:pt modelId="{7B291622-F4CB-4246-8B47-BB770B8FE313}" type="pres">
      <dgm:prSet presAssocID="{5DB39908-6A28-43C4-92DD-8B8DF2C35726}" presName="connectorText" presStyleLbl="sibTrans2D1" presStyleIdx="0" presStyleCnt="3"/>
      <dgm:spPr/>
    </dgm:pt>
    <dgm:pt modelId="{23CF27A6-9129-45B4-958D-935620F6C975}" type="pres">
      <dgm:prSet presAssocID="{FE42BA1B-B401-44DA-AB19-B8E38C54502C}" presName="node" presStyleLbl="node1" presStyleIdx="1" presStyleCnt="4">
        <dgm:presLayoutVars>
          <dgm:bulletEnabled val="1"/>
        </dgm:presLayoutVars>
      </dgm:prSet>
      <dgm:spPr/>
    </dgm:pt>
    <dgm:pt modelId="{33454945-0335-41BF-B6FA-562789773939}" type="pres">
      <dgm:prSet presAssocID="{7964F2F8-64D8-4E2E-821D-1BF97C833875}" presName="sibTrans" presStyleLbl="sibTrans2D1" presStyleIdx="1" presStyleCnt="3"/>
      <dgm:spPr/>
    </dgm:pt>
    <dgm:pt modelId="{163FFDAA-1FDA-45BB-A65C-7AF2F09CA716}" type="pres">
      <dgm:prSet presAssocID="{7964F2F8-64D8-4E2E-821D-1BF97C833875}" presName="connectorText" presStyleLbl="sibTrans2D1" presStyleIdx="1" presStyleCnt="3"/>
      <dgm:spPr/>
    </dgm:pt>
    <dgm:pt modelId="{961B741A-2159-4AA7-A25A-4A0C86672A12}" type="pres">
      <dgm:prSet presAssocID="{2E32959F-9D99-469B-93B7-33642C291085}" presName="node" presStyleLbl="node1" presStyleIdx="2" presStyleCnt="4">
        <dgm:presLayoutVars>
          <dgm:bulletEnabled val="1"/>
        </dgm:presLayoutVars>
      </dgm:prSet>
      <dgm:spPr/>
    </dgm:pt>
    <dgm:pt modelId="{D49FA008-C553-48F6-B94F-467605C71D15}" type="pres">
      <dgm:prSet presAssocID="{163A4CE1-57C0-4E77-AA17-19DAC6D464B3}" presName="sibTrans" presStyleLbl="sibTrans2D1" presStyleIdx="2" presStyleCnt="3"/>
      <dgm:spPr/>
    </dgm:pt>
    <dgm:pt modelId="{770295E5-68EA-482E-8512-013B7B436FC1}" type="pres">
      <dgm:prSet presAssocID="{163A4CE1-57C0-4E77-AA17-19DAC6D464B3}" presName="connectorText" presStyleLbl="sibTrans2D1" presStyleIdx="2" presStyleCnt="3"/>
      <dgm:spPr/>
    </dgm:pt>
    <dgm:pt modelId="{6D775F9A-2300-4EE2-AEFC-5430CB6DB678}" type="pres">
      <dgm:prSet presAssocID="{EF10DE87-62C5-4FE8-ADDF-DA5F7170E28E}" presName="node" presStyleLbl="node1" presStyleIdx="3" presStyleCnt="4">
        <dgm:presLayoutVars>
          <dgm:bulletEnabled val="1"/>
        </dgm:presLayoutVars>
      </dgm:prSet>
      <dgm:spPr/>
    </dgm:pt>
  </dgm:ptLst>
  <dgm:cxnLst>
    <dgm:cxn modelId="{3C0C7927-F8D8-4CB6-91B8-88DA18ED4DD8}" srcId="{52991AC7-264D-484E-8A86-E24DDDC5E098}" destId="{8215023C-AE5C-4656-BF9C-E195BD6911FA}" srcOrd="0" destOrd="0" parTransId="{6A776BAF-6FBA-49E7-BE17-68B2A223EC11}" sibTransId="{5DB39908-6A28-43C4-92DD-8B8DF2C35726}"/>
    <dgm:cxn modelId="{DB2EE23F-A6CB-490B-A0B2-A562729AF2C3}" type="presOf" srcId="{2E32959F-9D99-469B-93B7-33642C291085}" destId="{961B741A-2159-4AA7-A25A-4A0C86672A12}" srcOrd="0" destOrd="0" presId="urn:microsoft.com/office/officeart/2005/8/layout/process1"/>
    <dgm:cxn modelId="{6ACF995B-0A47-44D4-8B84-13C271C35438}" type="presOf" srcId="{52991AC7-264D-484E-8A86-E24DDDC5E098}" destId="{ADE3C58E-2346-415A-A7E3-16BA513DD9E1}" srcOrd="0" destOrd="0" presId="urn:microsoft.com/office/officeart/2005/8/layout/process1"/>
    <dgm:cxn modelId="{FEC6374B-7D57-4B11-952C-576E768497BF}" srcId="{52991AC7-264D-484E-8A86-E24DDDC5E098}" destId="{2E32959F-9D99-469B-93B7-33642C291085}" srcOrd="2" destOrd="0" parTransId="{118227A2-70C1-4784-BC96-3847CDB3DCA4}" sibTransId="{163A4CE1-57C0-4E77-AA17-19DAC6D464B3}"/>
    <dgm:cxn modelId="{5DD5F66D-6C17-4DE8-B10B-C99A67D971A2}" type="presOf" srcId="{7964F2F8-64D8-4E2E-821D-1BF97C833875}" destId="{163FFDAA-1FDA-45BB-A65C-7AF2F09CA716}" srcOrd="1" destOrd="0" presId="urn:microsoft.com/office/officeart/2005/8/layout/process1"/>
    <dgm:cxn modelId="{9D581979-7763-4B96-B0A6-091D04B7CA65}" srcId="{52991AC7-264D-484E-8A86-E24DDDC5E098}" destId="{EF10DE87-62C5-4FE8-ADDF-DA5F7170E28E}" srcOrd="3" destOrd="0" parTransId="{EBB2ABF3-ADBD-4E24-90AA-8B8428E054DE}" sibTransId="{E849532E-2B62-4B38-B9A9-24B7209BDB04}"/>
    <dgm:cxn modelId="{2BF0FE89-16BA-44C2-8BC7-AC6692B41DD2}" type="presOf" srcId="{7964F2F8-64D8-4E2E-821D-1BF97C833875}" destId="{33454945-0335-41BF-B6FA-562789773939}" srcOrd="0" destOrd="0" presId="urn:microsoft.com/office/officeart/2005/8/layout/process1"/>
    <dgm:cxn modelId="{563C1293-542A-42E4-B8B4-DC6215A89831}" type="presOf" srcId="{FE42BA1B-B401-44DA-AB19-B8E38C54502C}" destId="{23CF27A6-9129-45B4-958D-935620F6C975}" srcOrd="0" destOrd="0" presId="urn:microsoft.com/office/officeart/2005/8/layout/process1"/>
    <dgm:cxn modelId="{2DDBC99A-449B-49DB-9669-4BD266B4C8B9}" type="presOf" srcId="{5DB39908-6A28-43C4-92DD-8B8DF2C35726}" destId="{7B291622-F4CB-4246-8B47-BB770B8FE313}" srcOrd="1" destOrd="0" presId="urn:microsoft.com/office/officeart/2005/8/layout/process1"/>
    <dgm:cxn modelId="{02713AA9-713F-4CA3-BDF1-772064E7D1AC}" type="presOf" srcId="{5DB39908-6A28-43C4-92DD-8B8DF2C35726}" destId="{499D0C6C-A871-47AE-8EB8-DF03CB52540C}" srcOrd="0" destOrd="0" presId="urn:microsoft.com/office/officeart/2005/8/layout/process1"/>
    <dgm:cxn modelId="{39E2A1B0-7D41-4DF2-92C7-51DF8CC1BFE1}" srcId="{52991AC7-264D-484E-8A86-E24DDDC5E098}" destId="{FE42BA1B-B401-44DA-AB19-B8E38C54502C}" srcOrd="1" destOrd="0" parTransId="{4681BA14-58D4-4B99-B12A-B9AD2417730B}" sibTransId="{7964F2F8-64D8-4E2E-821D-1BF97C833875}"/>
    <dgm:cxn modelId="{815262CB-91FB-469A-9CCF-5F576FF0703A}" type="presOf" srcId="{EF10DE87-62C5-4FE8-ADDF-DA5F7170E28E}" destId="{6D775F9A-2300-4EE2-AEFC-5430CB6DB678}" srcOrd="0" destOrd="0" presId="urn:microsoft.com/office/officeart/2005/8/layout/process1"/>
    <dgm:cxn modelId="{1431DAEC-D365-4F75-8C0C-E40B8CE9B526}" type="presOf" srcId="{163A4CE1-57C0-4E77-AA17-19DAC6D464B3}" destId="{D49FA008-C553-48F6-B94F-467605C71D15}" srcOrd="0" destOrd="0" presId="urn:microsoft.com/office/officeart/2005/8/layout/process1"/>
    <dgm:cxn modelId="{D79E21F6-2F89-41C6-80FA-3B08ADE45BDE}" type="presOf" srcId="{163A4CE1-57C0-4E77-AA17-19DAC6D464B3}" destId="{770295E5-68EA-482E-8512-013B7B436FC1}" srcOrd="1" destOrd="0" presId="urn:microsoft.com/office/officeart/2005/8/layout/process1"/>
    <dgm:cxn modelId="{AAE68BFF-6484-43F9-A324-91D2CCC124AF}" type="presOf" srcId="{8215023C-AE5C-4656-BF9C-E195BD6911FA}" destId="{4ED42665-1FE9-4F5F-B6D2-74DA4275EA9B}" srcOrd="0" destOrd="0" presId="urn:microsoft.com/office/officeart/2005/8/layout/process1"/>
    <dgm:cxn modelId="{72F7D0A1-BF74-4140-A05B-F4FD645D8040}" type="presParOf" srcId="{ADE3C58E-2346-415A-A7E3-16BA513DD9E1}" destId="{4ED42665-1FE9-4F5F-B6D2-74DA4275EA9B}" srcOrd="0" destOrd="0" presId="urn:microsoft.com/office/officeart/2005/8/layout/process1"/>
    <dgm:cxn modelId="{E64B1FCC-15A6-4E7C-9DC0-D9CF4217115D}" type="presParOf" srcId="{ADE3C58E-2346-415A-A7E3-16BA513DD9E1}" destId="{499D0C6C-A871-47AE-8EB8-DF03CB52540C}" srcOrd="1" destOrd="0" presId="urn:microsoft.com/office/officeart/2005/8/layout/process1"/>
    <dgm:cxn modelId="{A57F419C-4A2D-44C8-A05D-F7767E0B6C7A}" type="presParOf" srcId="{499D0C6C-A871-47AE-8EB8-DF03CB52540C}" destId="{7B291622-F4CB-4246-8B47-BB770B8FE313}" srcOrd="0" destOrd="0" presId="urn:microsoft.com/office/officeart/2005/8/layout/process1"/>
    <dgm:cxn modelId="{6FD9D7BF-0A6F-48C7-9008-1CC724CD94E0}" type="presParOf" srcId="{ADE3C58E-2346-415A-A7E3-16BA513DD9E1}" destId="{23CF27A6-9129-45B4-958D-935620F6C975}" srcOrd="2" destOrd="0" presId="urn:microsoft.com/office/officeart/2005/8/layout/process1"/>
    <dgm:cxn modelId="{F6D2D0A1-8FD6-4AB8-99DE-CF3AA9BC445E}" type="presParOf" srcId="{ADE3C58E-2346-415A-A7E3-16BA513DD9E1}" destId="{33454945-0335-41BF-B6FA-562789773939}" srcOrd="3" destOrd="0" presId="urn:microsoft.com/office/officeart/2005/8/layout/process1"/>
    <dgm:cxn modelId="{F1EDD082-C8F0-4CD4-9962-9ACBA492C9FB}" type="presParOf" srcId="{33454945-0335-41BF-B6FA-562789773939}" destId="{163FFDAA-1FDA-45BB-A65C-7AF2F09CA716}" srcOrd="0" destOrd="0" presId="urn:microsoft.com/office/officeart/2005/8/layout/process1"/>
    <dgm:cxn modelId="{7991907B-0A33-45A9-A2D4-19F1722E6430}" type="presParOf" srcId="{ADE3C58E-2346-415A-A7E3-16BA513DD9E1}" destId="{961B741A-2159-4AA7-A25A-4A0C86672A12}" srcOrd="4" destOrd="0" presId="urn:microsoft.com/office/officeart/2005/8/layout/process1"/>
    <dgm:cxn modelId="{491F32FC-0EBB-4B71-B884-01571FC0DE51}" type="presParOf" srcId="{ADE3C58E-2346-415A-A7E3-16BA513DD9E1}" destId="{D49FA008-C553-48F6-B94F-467605C71D15}" srcOrd="5" destOrd="0" presId="urn:microsoft.com/office/officeart/2005/8/layout/process1"/>
    <dgm:cxn modelId="{D80C7A45-7D6B-439B-B936-FE6618FD1501}" type="presParOf" srcId="{D49FA008-C553-48F6-B94F-467605C71D15}" destId="{770295E5-68EA-482E-8512-013B7B436FC1}" srcOrd="0" destOrd="0" presId="urn:microsoft.com/office/officeart/2005/8/layout/process1"/>
    <dgm:cxn modelId="{001AC41A-D6E3-4353-BF5D-39ECAD0EDD26}" type="presParOf" srcId="{ADE3C58E-2346-415A-A7E3-16BA513DD9E1}" destId="{6D775F9A-2300-4EE2-AEFC-5430CB6DB678}" srcOrd="6" destOrd="0" presId="urn:microsoft.com/office/officeart/2005/8/layout/process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52991AC7-264D-484E-8A86-E24DDDC5E098}" type="doc">
      <dgm:prSet loTypeId="urn:microsoft.com/office/officeart/2005/8/layout/process1" loCatId="process" qsTypeId="urn:microsoft.com/office/officeart/2005/8/quickstyle/simple1" qsCatId="simple" csTypeId="urn:microsoft.com/office/officeart/2005/8/colors/accent0_3" csCatId="mainScheme" phldr="1"/>
      <dgm:spPr/>
    </dgm:pt>
    <dgm:pt modelId="{8215023C-AE5C-4656-BF9C-E195BD6911FA}">
      <dgm:prSet phldrT="[Text]" custT="1"/>
      <dgm:spPr/>
      <dgm:t>
        <a:bodyPr/>
        <a:lstStyle/>
        <a:p>
          <a:pPr>
            <a:buFont typeface="Arial"/>
            <a:buChar char="•"/>
          </a:pPr>
          <a:r>
            <a:rPr lang="en-US" sz="3000" b="0">
              <a:latin typeface="Quicksand" panose="020B0604020202020204" charset="0"/>
              <a:ea typeface="Quicksand"/>
              <a:cs typeface="Quicksand"/>
              <a:sym typeface="Quicksand"/>
            </a:rPr>
            <a:t>HCD requests Agency’s signatures on contract, as well as any missing documentation (e.g., GSIC, etc.)</a:t>
          </a:r>
        </a:p>
      </dgm:t>
    </dgm:pt>
    <dgm:pt modelId="{6A776BAF-6FBA-49E7-BE17-68B2A223EC11}" type="parTrans" cxnId="{3C0C7927-F8D8-4CB6-91B8-88DA18ED4DD8}">
      <dgm:prSet/>
      <dgm:spPr/>
      <dgm:t>
        <a:bodyPr/>
        <a:lstStyle/>
        <a:p>
          <a:endParaRPr lang="en-US" sz="3000" b="0">
            <a:solidFill>
              <a:schemeClr val="bg1"/>
            </a:solidFill>
            <a:latin typeface="Quicksand" panose="020B0604020202020204" charset="0"/>
          </a:endParaRPr>
        </a:p>
      </dgm:t>
    </dgm:pt>
    <dgm:pt modelId="{5DB39908-6A28-43C4-92DD-8B8DF2C35726}" type="sibTrans" cxnId="{3C0C7927-F8D8-4CB6-91B8-88DA18ED4DD8}">
      <dgm:prSet custT="1"/>
      <dgm:spPr/>
      <dgm:t>
        <a:bodyPr/>
        <a:lstStyle/>
        <a:p>
          <a:endParaRPr lang="en-US" sz="3000" b="0">
            <a:solidFill>
              <a:schemeClr val="bg1"/>
            </a:solidFill>
            <a:latin typeface="Quicksand" panose="020B0604020202020204" charset="0"/>
          </a:endParaRPr>
        </a:p>
      </dgm:t>
    </dgm:pt>
    <dgm:pt modelId="{235EC7C3-589F-4FA8-8F8B-7E3695E6F26C}">
      <dgm:prSet phldrT="[Text]" custT="1"/>
      <dgm:spPr/>
      <dgm:t>
        <a:bodyPr/>
        <a:lstStyle/>
        <a:p>
          <a:pPr>
            <a:buFont typeface="Arial"/>
            <a:buNone/>
          </a:pPr>
          <a:r>
            <a:rPr lang="en-US" sz="3000" b="0">
              <a:latin typeface="Quicksand" panose="020B0604020202020204" charset="0"/>
            </a:rPr>
            <a:t>Agency submits signed contracts and missing documentation within 14 days of receipt. </a:t>
          </a:r>
        </a:p>
      </dgm:t>
    </dgm:pt>
    <dgm:pt modelId="{721D0E50-F272-4079-8B40-2189EAC4646A}" type="parTrans" cxnId="{9ABEE663-7728-4509-BB0B-C48C26508901}">
      <dgm:prSet/>
      <dgm:spPr/>
      <dgm:t>
        <a:bodyPr/>
        <a:lstStyle/>
        <a:p>
          <a:endParaRPr lang="en-US" sz="3000" b="0">
            <a:solidFill>
              <a:schemeClr val="bg1"/>
            </a:solidFill>
            <a:latin typeface="Quicksand" panose="020B0604020202020204" charset="0"/>
          </a:endParaRPr>
        </a:p>
      </dgm:t>
    </dgm:pt>
    <dgm:pt modelId="{488DDFAC-6C4A-46CD-BEBF-1DA53761E712}" type="sibTrans" cxnId="{9ABEE663-7728-4509-BB0B-C48C26508901}">
      <dgm:prSet custT="1"/>
      <dgm:spPr/>
      <dgm:t>
        <a:bodyPr/>
        <a:lstStyle/>
        <a:p>
          <a:endParaRPr lang="en-US" sz="3000" b="0">
            <a:solidFill>
              <a:schemeClr val="bg1"/>
            </a:solidFill>
            <a:latin typeface="Quicksand" panose="020B0604020202020204" charset="0"/>
          </a:endParaRPr>
        </a:p>
      </dgm:t>
    </dgm:pt>
    <dgm:pt modelId="{4C6EFAB8-D253-44DA-8E4E-7F3244D36DA6}">
      <dgm:prSet phldrT="[Text]" custT="1"/>
      <dgm:spPr/>
      <dgm:t>
        <a:bodyPr/>
        <a:lstStyle/>
        <a:p>
          <a:pPr>
            <a:buFont typeface="Arial"/>
            <a:buChar char="•"/>
          </a:pPr>
          <a:r>
            <a:rPr lang="en-US" sz="3000" b="0">
              <a:latin typeface="Quicksand" panose="020B0604020202020204" charset="0"/>
              <a:ea typeface="Quicksand"/>
              <a:cs typeface="Quicksand"/>
              <a:sym typeface="Quicksand"/>
            </a:rPr>
            <a:t>HCD submits contract with Agency’s signatures to City Hall for final legal review and Mayor’s Signature</a:t>
          </a:r>
          <a:endParaRPr lang="en-US" sz="3000" b="0">
            <a:latin typeface="Quicksand" panose="020B0604020202020204" charset="0"/>
          </a:endParaRPr>
        </a:p>
      </dgm:t>
    </dgm:pt>
    <dgm:pt modelId="{AC44FCF9-EBA2-4EE4-BAE8-8240CBCDA4EA}" type="parTrans" cxnId="{1172C484-1EBD-4AFF-86F7-C427176CAE0B}">
      <dgm:prSet/>
      <dgm:spPr/>
      <dgm:t>
        <a:bodyPr/>
        <a:lstStyle/>
        <a:p>
          <a:endParaRPr lang="en-US" sz="3000" b="0">
            <a:latin typeface="Quicksand" panose="020B0604020202020204" charset="0"/>
          </a:endParaRPr>
        </a:p>
      </dgm:t>
    </dgm:pt>
    <dgm:pt modelId="{777243A9-21F2-43D4-BF57-BBB18284F96B}" type="sibTrans" cxnId="{1172C484-1EBD-4AFF-86F7-C427176CAE0B}">
      <dgm:prSet custT="1"/>
      <dgm:spPr/>
      <dgm:t>
        <a:bodyPr/>
        <a:lstStyle/>
        <a:p>
          <a:endParaRPr lang="en-US" sz="3000" b="0">
            <a:latin typeface="Quicksand" panose="020B0604020202020204" charset="0"/>
          </a:endParaRPr>
        </a:p>
      </dgm:t>
    </dgm:pt>
    <dgm:pt modelId="{FDD5BF70-895F-4F72-A214-3446D4AB623B}">
      <dgm:prSet phldrT="[Text]" custT="1"/>
      <dgm:spPr>
        <a:solidFill>
          <a:srgbClr val="00B050"/>
        </a:solidFill>
      </dgm:spPr>
      <dgm:t>
        <a:bodyPr/>
        <a:lstStyle/>
        <a:p>
          <a:pPr>
            <a:buFont typeface="Arial"/>
            <a:buChar char="•"/>
          </a:pPr>
          <a:r>
            <a:rPr lang="en-US" sz="3000" b="1">
              <a:latin typeface="Quicksand Bold" panose="020B0604020202020204" charset="0"/>
            </a:rPr>
            <a:t>CONTRACT IS FULLY EXECUTED BY JUNE 30</a:t>
          </a:r>
        </a:p>
      </dgm:t>
    </dgm:pt>
    <dgm:pt modelId="{621464AB-E559-479A-9341-62FAA9AA4968}" type="parTrans" cxnId="{249BAB0D-46CD-499D-866E-10F528C92576}">
      <dgm:prSet/>
      <dgm:spPr/>
      <dgm:t>
        <a:bodyPr/>
        <a:lstStyle/>
        <a:p>
          <a:endParaRPr lang="en-US" sz="3000" b="0"/>
        </a:p>
      </dgm:t>
    </dgm:pt>
    <dgm:pt modelId="{3B8274CB-7B60-4352-98B9-EF26B171D4F4}" type="sibTrans" cxnId="{249BAB0D-46CD-499D-866E-10F528C92576}">
      <dgm:prSet/>
      <dgm:spPr/>
      <dgm:t>
        <a:bodyPr/>
        <a:lstStyle/>
        <a:p>
          <a:endParaRPr lang="en-US" sz="3000" b="0"/>
        </a:p>
      </dgm:t>
    </dgm:pt>
    <dgm:pt modelId="{ADE3C58E-2346-415A-A7E3-16BA513DD9E1}" type="pres">
      <dgm:prSet presAssocID="{52991AC7-264D-484E-8A86-E24DDDC5E098}" presName="Name0" presStyleCnt="0">
        <dgm:presLayoutVars>
          <dgm:dir/>
          <dgm:resizeHandles val="exact"/>
        </dgm:presLayoutVars>
      </dgm:prSet>
      <dgm:spPr/>
    </dgm:pt>
    <dgm:pt modelId="{4ED42665-1FE9-4F5F-B6D2-74DA4275EA9B}" type="pres">
      <dgm:prSet presAssocID="{8215023C-AE5C-4656-BF9C-E195BD6911FA}" presName="node" presStyleLbl="node1" presStyleIdx="0" presStyleCnt="4" custLinFactNeighborX="-719" custLinFactNeighborY="-752">
        <dgm:presLayoutVars>
          <dgm:bulletEnabled val="1"/>
        </dgm:presLayoutVars>
      </dgm:prSet>
      <dgm:spPr/>
    </dgm:pt>
    <dgm:pt modelId="{499D0C6C-A871-47AE-8EB8-DF03CB52540C}" type="pres">
      <dgm:prSet presAssocID="{5DB39908-6A28-43C4-92DD-8B8DF2C35726}" presName="sibTrans" presStyleLbl="sibTrans2D1" presStyleIdx="0" presStyleCnt="3"/>
      <dgm:spPr/>
    </dgm:pt>
    <dgm:pt modelId="{7B291622-F4CB-4246-8B47-BB770B8FE313}" type="pres">
      <dgm:prSet presAssocID="{5DB39908-6A28-43C4-92DD-8B8DF2C35726}" presName="connectorText" presStyleLbl="sibTrans2D1" presStyleIdx="0" presStyleCnt="3"/>
      <dgm:spPr/>
    </dgm:pt>
    <dgm:pt modelId="{BDA8E3BB-C8CB-462D-822C-3C2B147B97F7}" type="pres">
      <dgm:prSet presAssocID="{235EC7C3-589F-4FA8-8F8B-7E3695E6F26C}" presName="node" presStyleLbl="node1" presStyleIdx="1" presStyleCnt="4">
        <dgm:presLayoutVars>
          <dgm:bulletEnabled val="1"/>
        </dgm:presLayoutVars>
      </dgm:prSet>
      <dgm:spPr/>
    </dgm:pt>
    <dgm:pt modelId="{238D7EB3-9694-437F-9DA6-59BC4A901D8B}" type="pres">
      <dgm:prSet presAssocID="{488DDFAC-6C4A-46CD-BEBF-1DA53761E712}" presName="sibTrans" presStyleLbl="sibTrans2D1" presStyleIdx="1" presStyleCnt="3"/>
      <dgm:spPr/>
    </dgm:pt>
    <dgm:pt modelId="{F2D0C844-787D-4978-914A-EDA7D6343D74}" type="pres">
      <dgm:prSet presAssocID="{488DDFAC-6C4A-46CD-BEBF-1DA53761E712}" presName="connectorText" presStyleLbl="sibTrans2D1" presStyleIdx="1" presStyleCnt="3"/>
      <dgm:spPr/>
    </dgm:pt>
    <dgm:pt modelId="{04416B53-3D90-43F0-9638-8990FFCE4714}" type="pres">
      <dgm:prSet presAssocID="{4C6EFAB8-D253-44DA-8E4E-7F3244D36DA6}" presName="node" presStyleLbl="node1" presStyleIdx="2" presStyleCnt="4">
        <dgm:presLayoutVars>
          <dgm:bulletEnabled val="1"/>
        </dgm:presLayoutVars>
      </dgm:prSet>
      <dgm:spPr/>
    </dgm:pt>
    <dgm:pt modelId="{63D6345B-B673-4A00-AE10-547C5A3B3D56}" type="pres">
      <dgm:prSet presAssocID="{777243A9-21F2-43D4-BF57-BBB18284F96B}" presName="sibTrans" presStyleLbl="sibTrans2D1" presStyleIdx="2" presStyleCnt="3"/>
      <dgm:spPr/>
    </dgm:pt>
    <dgm:pt modelId="{28D5971F-DA48-4237-BCF3-DE838138179E}" type="pres">
      <dgm:prSet presAssocID="{777243A9-21F2-43D4-BF57-BBB18284F96B}" presName="connectorText" presStyleLbl="sibTrans2D1" presStyleIdx="2" presStyleCnt="3"/>
      <dgm:spPr/>
    </dgm:pt>
    <dgm:pt modelId="{0998C02A-63A9-4100-B163-3F291EFE427A}" type="pres">
      <dgm:prSet presAssocID="{FDD5BF70-895F-4F72-A214-3446D4AB623B}" presName="node" presStyleLbl="node1" presStyleIdx="3" presStyleCnt="4">
        <dgm:presLayoutVars>
          <dgm:bulletEnabled val="1"/>
        </dgm:presLayoutVars>
      </dgm:prSet>
      <dgm:spPr/>
    </dgm:pt>
  </dgm:ptLst>
  <dgm:cxnLst>
    <dgm:cxn modelId="{9D741B06-5E60-40C7-8D53-2FD27593ECDE}" type="presOf" srcId="{FDD5BF70-895F-4F72-A214-3446D4AB623B}" destId="{0998C02A-63A9-4100-B163-3F291EFE427A}" srcOrd="0" destOrd="0" presId="urn:microsoft.com/office/officeart/2005/8/layout/process1"/>
    <dgm:cxn modelId="{249BAB0D-46CD-499D-866E-10F528C92576}" srcId="{52991AC7-264D-484E-8A86-E24DDDC5E098}" destId="{FDD5BF70-895F-4F72-A214-3446D4AB623B}" srcOrd="3" destOrd="0" parTransId="{621464AB-E559-479A-9341-62FAA9AA4968}" sibTransId="{3B8274CB-7B60-4352-98B9-EF26B171D4F4}"/>
    <dgm:cxn modelId="{4D289018-9D02-4753-84FE-38FA212C6C42}" type="presOf" srcId="{235EC7C3-589F-4FA8-8F8B-7E3695E6F26C}" destId="{BDA8E3BB-C8CB-462D-822C-3C2B147B97F7}" srcOrd="0" destOrd="0" presId="urn:microsoft.com/office/officeart/2005/8/layout/process1"/>
    <dgm:cxn modelId="{3C0C7927-F8D8-4CB6-91B8-88DA18ED4DD8}" srcId="{52991AC7-264D-484E-8A86-E24DDDC5E098}" destId="{8215023C-AE5C-4656-BF9C-E195BD6911FA}" srcOrd="0" destOrd="0" parTransId="{6A776BAF-6FBA-49E7-BE17-68B2A223EC11}" sibTransId="{5DB39908-6A28-43C4-92DD-8B8DF2C35726}"/>
    <dgm:cxn modelId="{BCC56839-7962-4166-80F3-6971AFDACCEA}" type="presOf" srcId="{488DDFAC-6C4A-46CD-BEBF-1DA53761E712}" destId="{238D7EB3-9694-437F-9DA6-59BC4A901D8B}" srcOrd="0" destOrd="0" presId="urn:microsoft.com/office/officeart/2005/8/layout/process1"/>
    <dgm:cxn modelId="{6ACF995B-0A47-44D4-8B84-13C271C35438}" type="presOf" srcId="{52991AC7-264D-484E-8A86-E24DDDC5E098}" destId="{ADE3C58E-2346-415A-A7E3-16BA513DD9E1}" srcOrd="0" destOrd="0" presId="urn:microsoft.com/office/officeart/2005/8/layout/process1"/>
    <dgm:cxn modelId="{9ABEE663-7728-4509-BB0B-C48C26508901}" srcId="{52991AC7-264D-484E-8A86-E24DDDC5E098}" destId="{235EC7C3-589F-4FA8-8F8B-7E3695E6F26C}" srcOrd="1" destOrd="0" parTransId="{721D0E50-F272-4079-8B40-2189EAC4646A}" sibTransId="{488DDFAC-6C4A-46CD-BEBF-1DA53761E712}"/>
    <dgm:cxn modelId="{D2D8E065-13D2-48D0-AC4C-CE7DA8066A29}" type="presOf" srcId="{488DDFAC-6C4A-46CD-BEBF-1DA53761E712}" destId="{F2D0C844-787D-4978-914A-EDA7D6343D74}" srcOrd="1" destOrd="0" presId="urn:microsoft.com/office/officeart/2005/8/layout/process1"/>
    <dgm:cxn modelId="{CF09066D-0FBE-42D1-9245-868083444F29}" type="presOf" srcId="{777243A9-21F2-43D4-BF57-BBB18284F96B}" destId="{28D5971F-DA48-4237-BCF3-DE838138179E}" srcOrd="1" destOrd="0" presId="urn:microsoft.com/office/officeart/2005/8/layout/process1"/>
    <dgm:cxn modelId="{261E6050-5FFD-48BA-8ED6-0D8194F7A72D}" type="presOf" srcId="{4C6EFAB8-D253-44DA-8E4E-7F3244D36DA6}" destId="{04416B53-3D90-43F0-9638-8990FFCE4714}" srcOrd="0" destOrd="0" presId="urn:microsoft.com/office/officeart/2005/8/layout/process1"/>
    <dgm:cxn modelId="{1172C484-1EBD-4AFF-86F7-C427176CAE0B}" srcId="{52991AC7-264D-484E-8A86-E24DDDC5E098}" destId="{4C6EFAB8-D253-44DA-8E4E-7F3244D36DA6}" srcOrd="2" destOrd="0" parTransId="{AC44FCF9-EBA2-4EE4-BAE8-8240CBCDA4EA}" sibTransId="{777243A9-21F2-43D4-BF57-BBB18284F96B}"/>
    <dgm:cxn modelId="{2DDBC99A-449B-49DB-9669-4BD266B4C8B9}" type="presOf" srcId="{5DB39908-6A28-43C4-92DD-8B8DF2C35726}" destId="{7B291622-F4CB-4246-8B47-BB770B8FE313}" srcOrd="1" destOrd="0" presId="urn:microsoft.com/office/officeart/2005/8/layout/process1"/>
    <dgm:cxn modelId="{02713AA9-713F-4CA3-BDF1-772064E7D1AC}" type="presOf" srcId="{5DB39908-6A28-43C4-92DD-8B8DF2C35726}" destId="{499D0C6C-A871-47AE-8EB8-DF03CB52540C}" srcOrd="0" destOrd="0" presId="urn:microsoft.com/office/officeart/2005/8/layout/process1"/>
    <dgm:cxn modelId="{5EC017B3-7852-42C3-9DC9-4595D7D60EBC}" type="presOf" srcId="{777243A9-21F2-43D4-BF57-BBB18284F96B}" destId="{63D6345B-B673-4A00-AE10-547C5A3B3D56}" srcOrd="0" destOrd="0" presId="urn:microsoft.com/office/officeart/2005/8/layout/process1"/>
    <dgm:cxn modelId="{AAE68BFF-6484-43F9-A324-91D2CCC124AF}" type="presOf" srcId="{8215023C-AE5C-4656-BF9C-E195BD6911FA}" destId="{4ED42665-1FE9-4F5F-B6D2-74DA4275EA9B}" srcOrd="0" destOrd="0" presId="urn:microsoft.com/office/officeart/2005/8/layout/process1"/>
    <dgm:cxn modelId="{72F7D0A1-BF74-4140-A05B-F4FD645D8040}" type="presParOf" srcId="{ADE3C58E-2346-415A-A7E3-16BA513DD9E1}" destId="{4ED42665-1FE9-4F5F-B6D2-74DA4275EA9B}" srcOrd="0" destOrd="0" presId="urn:microsoft.com/office/officeart/2005/8/layout/process1"/>
    <dgm:cxn modelId="{E64B1FCC-15A6-4E7C-9DC0-D9CF4217115D}" type="presParOf" srcId="{ADE3C58E-2346-415A-A7E3-16BA513DD9E1}" destId="{499D0C6C-A871-47AE-8EB8-DF03CB52540C}" srcOrd="1" destOrd="0" presId="urn:microsoft.com/office/officeart/2005/8/layout/process1"/>
    <dgm:cxn modelId="{A57F419C-4A2D-44C8-A05D-F7767E0B6C7A}" type="presParOf" srcId="{499D0C6C-A871-47AE-8EB8-DF03CB52540C}" destId="{7B291622-F4CB-4246-8B47-BB770B8FE313}" srcOrd="0" destOrd="0" presId="urn:microsoft.com/office/officeart/2005/8/layout/process1"/>
    <dgm:cxn modelId="{EAFEC31A-2983-463F-A764-FE4B17D150B4}" type="presParOf" srcId="{ADE3C58E-2346-415A-A7E3-16BA513DD9E1}" destId="{BDA8E3BB-C8CB-462D-822C-3C2B147B97F7}" srcOrd="2" destOrd="0" presId="urn:microsoft.com/office/officeart/2005/8/layout/process1"/>
    <dgm:cxn modelId="{F474A439-4B61-41D7-9B75-A7FF6BE2E648}" type="presParOf" srcId="{ADE3C58E-2346-415A-A7E3-16BA513DD9E1}" destId="{238D7EB3-9694-437F-9DA6-59BC4A901D8B}" srcOrd="3" destOrd="0" presId="urn:microsoft.com/office/officeart/2005/8/layout/process1"/>
    <dgm:cxn modelId="{4345DE2D-8BBA-4FD9-A250-CC9F10E28F00}" type="presParOf" srcId="{238D7EB3-9694-437F-9DA6-59BC4A901D8B}" destId="{F2D0C844-787D-4978-914A-EDA7D6343D74}" srcOrd="0" destOrd="0" presId="urn:microsoft.com/office/officeart/2005/8/layout/process1"/>
    <dgm:cxn modelId="{46CE02D2-A907-4361-97E5-40792ABDD2DC}" type="presParOf" srcId="{ADE3C58E-2346-415A-A7E3-16BA513DD9E1}" destId="{04416B53-3D90-43F0-9638-8990FFCE4714}" srcOrd="4" destOrd="0" presId="urn:microsoft.com/office/officeart/2005/8/layout/process1"/>
    <dgm:cxn modelId="{C86C3628-CFE2-40CD-9F72-A1F3DA8D2D15}" type="presParOf" srcId="{ADE3C58E-2346-415A-A7E3-16BA513DD9E1}" destId="{63D6345B-B673-4A00-AE10-547C5A3B3D56}" srcOrd="5" destOrd="0" presId="urn:microsoft.com/office/officeart/2005/8/layout/process1"/>
    <dgm:cxn modelId="{F8B8F083-49B3-46E1-9845-2B50162F396E}" type="presParOf" srcId="{63D6345B-B673-4A00-AE10-547C5A3B3D56}" destId="{28D5971F-DA48-4237-BCF3-DE838138179E}" srcOrd="0" destOrd="0" presId="urn:microsoft.com/office/officeart/2005/8/layout/process1"/>
    <dgm:cxn modelId="{D85AF999-7631-4626-BBFB-60E7DF8519B5}" type="presParOf" srcId="{ADE3C58E-2346-415A-A7E3-16BA513DD9E1}" destId="{0998C02A-63A9-4100-B163-3F291EFE427A}" srcOrd="6" destOrd="0" presId="urn:microsoft.com/office/officeart/2005/8/layout/process1"/>
  </dgm:cxnLst>
  <dgm:bg>
    <a:noFill/>
  </dgm:bg>
  <dgm:whole/>
  <dgm:extLst>
    <a:ext uri="http://schemas.microsoft.com/office/drawing/2008/diagram">
      <dsp:dataModelExt xmlns:dsp="http://schemas.microsoft.com/office/drawing/2008/diagram" relId="rId8"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52991AC7-264D-484E-8A86-E24DDDC5E098}" type="doc">
      <dgm:prSet loTypeId="urn:microsoft.com/office/officeart/2005/8/layout/process1" loCatId="process" qsTypeId="urn:microsoft.com/office/officeart/2005/8/quickstyle/simple1" qsCatId="simple" csTypeId="urn:microsoft.com/office/officeart/2005/8/colors/accent0_3" csCatId="mainScheme" phldr="1"/>
      <dgm:spPr/>
    </dgm:pt>
    <dgm:pt modelId="{8215023C-AE5C-4656-BF9C-E195BD6911FA}">
      <dgm:prSet phldrT="[Text]" custT="1"/>
      <dgm:spPr/>
      <dgm:t>
        <a:bodyPr/>
        <a:lstStyle/>
        <a:p>
          <a:pPr>
            <a:buFont typeface="Arial"/>
            <a:buChar char="•"/>
          </a:pPr>
          <a:r>
            <a:rPr lang="en-US" sz="2000" b="0">
              <a:latin typeface="Quicksand" panose="020B0604020202020204" charset="0"/>
              <a:ea typeface="Quicksand"/>
              <a:cs typeface="Quicksand"/>
              <a:sym typeface="Quicksand"/>
            </a:rPr>
            <a:t>HCD requests Agency’s signatures on contract, as well as any missing documentation (e.g., GSIC, etc.)</a:t>
          </a:r>
        </a:p>
      </dgm:t>
    </dgm:pt>
    <dgm:pt modelId="{6A776BAF-6FBA-49E7-BE17-68B2A223EC11}" type="parTrans" cxnId="{3C0C7927-F8D8-4CB6-91B8-88DA18ED4DD8}">
      <dgm:prSet/>
      <dgm:spPr/>
      <dgm:t>
        <a:bodyPr/>
        <a:lstStyle/>
        <a:p>
          <a:endParaRPr lang="en-US" sz="2000" b="0">
            <a:solidFill>
              <a:schemeClr val="bg1"/>
            </a:solidFill>
            <a:latin typeface="Quicksand" panose="020B0604020202020204" charset="0"/>
          </a:endParaRPr>
        </a:p>
      </dgm:t>
    </dgm:pt>
    <dgm:pt modelId="{5DB39908-6A28-43C4-92DD-8B8DF2C35726}" type="sibTrans" cxnId="{3C0C7927-F8D8-4CB6-91B8-88DA18ED4DD8}">
      <dgm:prSet custT="1"/>
      <dgm:spPr/>
      <dgm:t>
        <a:bodyPr/>
        <a:lstStyle/>
        <a:p>
          <a:endParaRPr lang="en-US" sz="2000" b="0">
            <a:solidFill>
              <a:schemeClr val="bg1"/>
            </a:solidFill>
            <a:latin typeface="Quicksand" panose="020B0604020202020204" charset="0"/>
          </a:endParaRPr>
        </a:p>
      </dgm:t>
    </dgm:pt>
    <dgm:pt modelId="{235EC7C3-589F-4FA8-8F8B-7E3695E6F26C}">
      <dgm:prSet phldrT="[Text]" custT="1"/>
      <dgm:spPr/>
      <dgm:t>
        <a:bodyPr/>
        <a:lstStyle/>
        <a:p>
          <a:pPr>
            <a:buFont typeface="Arial"/>
            <a:buNone/>
          </a:pPr>
          <a:r>
            <a:rPr lang="en-US" sz="2000" b="0">
              <a:latin typeface="Quicksand" panose="020B0604020202020204" charset="0"/>
            </a:rPr>
            <a:t>Agency submits signed contracts and missing documentation within 14 days of receipt. </a:t>
          </a:r>
        </a:p>
      </dgm:t>
    </dgm:pt>
    <dgm:pt modelId="{721D0E50-F272-4079-8B40-2189EAC4646A}" type="parTrans" cxnId="{9ABEE663-7728-4509-BB0B-C48C26508901}">
      <dgm:prSet/>
      <dgm:spPr/>
      <dgm:t>
        <a:bodyPr/>
        <a:lstStyle/>
        <a:p>
          <a:endParaRPr lang="en-US" sz="2000" b="0">
            <a:solidFill>
              <a:schemeClr val="bg1"/>
            </a:solidFill>
            <a:latin typeface="Quicksand" panose="020B0604020202020204" charset="0"/>
          </a:endParaRPr>
        </a:p>
      </dgm:t>
    </dgm:pt>
    <dgm:pt modelId="{488DDFAC-6C4A-46CD-BEBF-1DA53761E712}" type="sibTrans" cxnId="{9ABEE663-7728-4509-BB0B-C48C26508901}">
      <dgm:prSet custT="1"/>
      <dgm:spPr/>
      <dgm:t>
        <a:bodyPr/>
        <a:lstStyle/>
        <a:p>
          <a:endParaRPr lang="en-US" sz="2000" b="0">
            <a:solidFill>
              <a:schemeClr val="bg1"/>
            </a:solidFill>
            <a:latin typeface="Quicksand" panose="020B0604020202020204" charset="0"/>
          </a:endParaRPr>
        </a:p>
      </dgm:t>
    </dgm:pt>
    <dgm:pt modelId="{4C6EFAB8-D253-44DA-8E4E-7F3244D36DA6}">
      <dgm:prSet phldrT="[Text]" custT="1"/>
      <dgm:spPr/>
      <dgm:t>
        <a:bodyPr/>
        <a:lstStyle/>
        <a:p>
          <a:pPr>
            <a:buFont typeface="Arial"/>
            <a:buChar char="•"/>
          </a:pPr>
          <a:r>
            <a:rPr lang="en-US" sz="2000" b="0">
              <a:latin typeface="Quicksand" panose="020B0604020202020204" charset="0"/>
              <a:ea typeface="Quicksand"/>
              <a:cs typeface="Quicksand"/>
              <a:sym typeface="Quicksand"/>
            </a:rPr>
            <a:t>HCD submits contract with Agency’s signatures to City Hall for final legal review and Mayor’s Signature</a:t>
          </a:r>
          <a:endParaRPr lang="en-US" sz="2000" b="0">
            <a:latin typeface="Quicksand" panose="020B0604020202020204" charset="0"/>
          </a:endParaRPr>
        </a:p>
      </dgm:t>
    </dgm:pt>
    <dgm:pt modelId="{AC44FCF9-EBA2-4EE4-BAE8-8240CBCDA4EA}" type="parTrans" cxnId="{1172C484-1EBD-4AFF-86F7-C427176CAE0B}">
      <dgm:prSet/>
      <dgm:spPr/>
      <dgm:t>
        <a:bodyPr/>
        <a:lstStyle/>
        <a:p>
          <a:endParaRPr lang="en-US" sz="2000" b="0">
            <a:latin typeface="Quicksand" panose="020B0604020202020204" charset="0"/>
          </a:endParaRPr>
        </a:p>
      </dgm:t>
    </dgm:pt>
    <dgm:pt modelId="{777243A9-21F2-43D4-BF57-BBB18284F96B}" type="sibTrans" cxnId="{1172C484-1EBD-4AFF-86F7-C427176CAE0B}">
      <dgm:prSet/>
      <dgm:spPr/>
      <dgm:t>
        <a:bodyPr/>
        <a:lstStyle/>
        <a:p>
          <a:endParaRPr lang="en-US" sz="2000" b="0">
            <a:latin typeface="Quicksand" panose="020B0604020202020204" charset="0"/>
          </a:endParaRPr>
        </a:p>
      </dgm:t>
    </dgm:pt>
    <dgm:pt modelId="{FDD5BF70-895F-4F72-A214-3446D4AB623B}">
      <dgm:prSet phldrT="[Text]" custT="1"/>
      <dgm:spPr>
        <a:solidFill>
          <a:srgbClr val="00B050"/>
        </a:solidFill>
      </dgm:spPr>
      <dgm:t>
        <a:bodyPr/>
        <a:lstStyle/>
        <a:p>
          <a:pPr>
            <a:buFont typeface="Arial"/>
            <a:buChar char="•"/>
          </a:pPr>
          <a:r>
            <a:rPr lang="en-US" sz="2800" b="1">
              <a:latin typeface="Quicksand Bold" panose="020B0604020202020204" charset="0"/>
            </a:rPr>
            <a:t>CONTRACT IS FULLY EXECUTED BY JUNE 30</a:t>
          </a:r>
        </a:p>
      </dgm:t>
    </dgm:pt>
    <dgm:pt modelId="{621464AB-E559-479A-9341-62FAA9AA4968}" type="parTrans" cxnId="{249BAB0D-46CD-499D-866E-10F528C92576}">
      <dgm:prSet/>
      <dgm:spPr/>
      <dgm:t>
        <a:bodyPr/>
        <a:lstStyle/>
        <a:p>
          <a:endParaRPr lang="en-US" b="0"/>
        </a:p>
      </dgm:t>
    </dgm:pt>
    <dgm:pt modelId="{3B8274CB-7B60-4352-98B9-EF26B171D4F4}" type="sibTrans" cxnId="{249BAB0D-46CD-499D-866E-10F528C92576}">
      <dgm:prSet/>
      <dgm:spPr/>
      <dgm:t>
        <a:bodyPr/>
        <a:lstStyle/>
        <a:p>
          <a:endParaRPr lang="en-US" b="0"/>
        </a:p>
      </dgm:t>
    </dgm:pt>
    <dgm:pt modelId="{ADE3C58E-2346-415A-A7E3-16BA513DD9E1}" type="pres">
      <dgm:prSet presAssocID="{52991AC7-264D-484E-8A86-E24DDDC5E098}" presName="Name0" presStyleCnt="0">
        <dgm:presLayoutVars>
          <dgm:dir/>
          <dgm:resizeHandles val="exact"/>
        </dgm:presLayoutVars>
      </dgm:prSet>
      <dgm:spPr/>
    </dgm:pt>
    <dgm:pt modelId="{4ED42665-1FE9-4F5F-B6D2-74DA4275EA9B}" type="pres">
      <dgm:prSet presAssocID="{8215023C-AE5C-4656-BF9C-E195BD6911FA}" presName="node" presStyleLbl="node1" presStyleIdx="0" presStyleCnt="4" custLinFactNeighborX="-719" custLinFactNeighborY="-752">
        <dgm:presLayoutVars>
          <dgm:bulletEnabled val="1"/>
        </dgm:presLayoutVars>
      </dgm:prSet>
      <dgm:spPr/>
    </dgm:pt>
    <dgm:pt modelId="{499D0C6C-A871-47AE-8EB8-DF03CB52540C}" type="pres">
      <dgm:prSet presAssocID="{5DB39908-6A28-43C4-92DD-8B8DF2C35726}" presName="sibTrans" presStyleLbl="sibTrans2D1" presStyleIdx="0" presStyleCnt="3"/>
      <dgm:spPr/>
    </dgm:pt>
    <dgm:pt modelId="{7B291622-F4CB-4246-8B47-BB770B8FE313}" type="pres">
      <dgm:prSet presAssocID="{5DB39908-6A28-43C4-92DD-8B8DF2C35726}" presName="connectorText" presStyleLbl="sibTrans2D1" presStyleIdx="0" presStyleCnt="3"/>
      <dgm:spPr/>
    </dgm:pt>
    <dgm:pt modelId="{BDA8E3BB-C8CB-462D-822C-3C2B147B97F7}" type="pres">
      <dgm:prSet presAssocID="{235EC7C3-589F-4FA8-8F8B-7E3695E6F26C}" presName="node" presStyleLbl="node1" presStyleIdx="1" presStyleCnt="4">
        <dgm:presLayoutVars>
          <dgm:bulletEnabled val="1"/>
        </dgm:presLayoutVars>
      </dgm:prSet>
      <dgm:spPr/>
    </dgm:pt>
    <dgm:pt modelId="{238D7EB3-9694-437F-9DA6-59BC4A901D8B}" type="pres">
      <dgm:prSet presAssocID="{488DDFAC-6C4A-46CD-BEBF-1DA53761E712}" presName="sibTrans" presStyleLbl="sibTrans2D1" presStyleIdx="1" presStyleCnt="3"/>
      <dgm:spPr/>
    </dgm:pt>
    <dgm:pt modelId="{F2D0C844-787D-4978-914A-EDA7D6343D74}" type="pres">
      <dgm:prSet presAssocID="{488DDFAC-6C4A-46CD-BEBF-1DA53761E712}" presName="connectorText" presStyleLbl="sibTrans2D1" presStyleIdx="1" presStyleCnt="3"/>
      <dgm:spPr/>
    </dgm:pt>
    <dgm:pt modelId="{04416B53-3D90-43F0-9638-8990FFCE4714}" type="pres">
      <dgm:prSet presAssocID="{4C6EFAB8-D253-44DA-8E4E-7F3244D36DA6}" presName="node" presStyleLbl="node1" presStyleIdx="2" presStyleCnt="4">
        <dgm:presLayoutVars>
          <dgm:bulletEnabled val="1"/>
        </dgm:presLayoutVars>
      </dgm:prSet>
      <dgm:spPr/>
    </dgm:pt>
    <dgm:pt modelId="{63D6345B-B673-4A00-AE10-547C5A3B3D56}" type="pres">
      <dgm:prSet presAssocID="{777243A9-21F2-43D4-BF57-BBB18284F96B}" presName="sibTrans" presStyleLbl="sibTrans2D1" presStyleIdx="2" presStyleCnt="3"/>
      <dgm:spPr/>
    </dgm:pt>
    <dgm:pt modelId="{28D5971F-DA48-4237-BCF3-DE838138179E}" type="pres">
      <dgm:prSet presAssocID="{777243A9-21F2-43D4-BF57-BBB18284F96B}" presName="connectorText" presStyleLbl="sibTrans2D1" presStyleIdx="2" presStyleCnt="3"/>
      <dgm:spPr/>
    </dgm:pt>
    <dgm:pt modelId="{0998C02A-63A9-4100-B163-3F291EFE427A}" type="pres">
      <dgm:prSet presAssocID="{FDD5BF70-895F-4F72-A214-3446D4AB623B}" presName="node" presStyleLbl="node1" presStyleIdx="3" presStyleCnt="4">
        <dgm:presLayoutVars>
          <dgm:bulletEnabled val="1"/>
        </dgm:presLayoutVars>
      </dgm:prSet>
      <dgm:spPr/>
    </dgm:pt>
  </dgm:ptLst>
  <dgm:cxnLst>
    <dgm:cxn modelId="{9D741B06-5E60-40C7-8D53-2FD27593ECDE}" type="presOf" srcId="{FDD5BF70-895F-4F72-A214-3446D4AB623B}" destId="{0998C02A-63A9-4100-B163-3F291EFE427A}" srcOrd="0" destOrd="0" presId="urn:microsoft.com/office/officeart/2005/8/layout/process1"/>
    <dgm:cxn modelId="{249BAB0D-46CD-499D-866E-10F528C92576}" srcId="{52991AC7-264D-484E-8A86-E24DDDC5E098}" destId="{FDD5BF70-895F-4F72-A214-3446D4AB623B}" srcOrd="3" destOrd="0" parTransId="{621464AB-E559-479A-9341-62FAA9AA4968}" sibTransId="{3B8274CB-7B60-4352-98B9-EF26B171D4F4}"/>
    <dgm:cxn modelId="{4D289018-9D02-4753-84FE-38FA212C6C42}" type="presOf" srcId="{235EC7C3-589F-4FA8-8F8B-7E3695E6F26C}" destId="{BDA8E3BB-C8CB-462D-822C-3C2B147B97F7}" srcOrd="0" destOrd="0" presId="urn:microsoft.com/office/officeart/2005/8/layout/process1"/>
    <dgm:cxn modelId="{3C0C7927-F8D8-4CB6-91B8-88DA18ED4DD8}" srcId="{52991AC7-264D-484E-8A86-E24DDDC5E098}" destId="{8215023C-AE5C-4656-BF9C-E195BD6911FA}" srcOrd="0" destOrd="0" parTransId="{6A776BAF-6FBA-49E7-BE17-68B2A223EC11}" sibTransId="{5DB39908-6A28-43C4-92DD-8B8DF2C35726}"/>
    <dgm:cxn modelId="{BCC56839-7962-4166-80F3-6971AFDACCEA}" type="presOf" srcId="{488DDFAC-6C4A-46CD-BEBF-1DA53761E712}" destId="{238D7EB3-9694-437F-9DA6-59BC4A901D8B}" srcOrd="0" destOrd="0" presId="urn:microsoft.com/office/officeart/2005/8/layout/process1"/>
    <dgm:cxn modelId="{6ACF995B-0A47-44D4-8B84-13C271C35438}" type="presOf" srcId="{52991AC7-264D-484E-8A86-E24DDDC5E098}" destId="{ADE3C58E-2346-415A-A7E3-16BA513DD9E1}" srcOrd="0" destOrd="0" presId="urn:microsoft.com/office/officeart/2005/8/layout/process1"/>
    <dgm:cxn modelId="{9ABEE663-7728-4509-BB0B-C48C26508901}" srcId="{52991AC7-264D-484E-8A86-E24DDDC5E098}" destId="{235EC7C3-589F-4FA8-8F8B-7E3695E6F26C}" srcOrd="1" destOrd="0" parTransId="{721D0E50-F272-4079-8B40-2189EAC4646A}" sibTransId="{488DDFAC-6C4A-46CD-BEBF-1DA53761E712}"/>
    <dgm:cxn modelId="{D2D8E065-13D2-48D0-AC4C-CE7DA8066A29}" type="presOf" srcId="{488DDFAC-6C4A-46CD-BEBF-1DA53761E712}" destId="{F2D0C844-787D-4978-914A-EDA7D6343D74}" srcOrd="1" destOrd="0" presId="urn:microsoft.com/office/officeart/2005/8/layout/process1"/>
    <dgm:cxn modelId="{CF09066D-0FBE-42D1-9245-868083444F29}" type="presOf" srcId="{777243A9-21F2-43D4-BF57-BBB18284F96B}" destId="{28D5971F-DA48-4237-BCF3-DE838138179E}" srcOrd="1" destOrd="0" presId="urn:microsoft.com/office/officeart/2005/8/layout/process1"/>
    <dgm:cxn modelId="{261E6050-5FFD-48BA-8ED6-0D8194F7A72D}" type="presOf" srcId="{4C6EFAB8-D253-44DA-8E4E-7F3244D36DA6}" destId="{04416B53-3D90-43F0-9638-8990FFCE4714}" srcOrd="0" destOrd="0" presId="urn:microsoft.com/office/officeart/2005/8/layout/process1"/>
    <dgm:cxn modelId="{1172C484-1EBD-4AFF-86F7-C427176CAE0B}" srcId="{52991AC7-264D-484E-8A86-E24DDDC5E098}" destId="{4C6EFAB8-D253-44DA-8E4E-7F3244D36DA6}" srcOrd="2" destOrd="0" parTransId="{AC44FCF9-EBA2-4EE4-BAE8-8240CBCDA4EA}" sibTransId="{777243A9-21F2-43D4-BF57-BBB18284F96B}"/>
    <dgm:cxn modelId="{2DDBC99A-449B-49DB-9669-4BD266B4C8B9}" type="presOf" srcId="{5DB39908-6A28-43C4-92DD-8B8DF2C35726}" destId="{7B291622-F4CB-4246-8B47-BB770B8FE313}" srcOrd="1" destOrd="0" presId="urn:microsoft.com/office/officeart/2005/8/layout/process1"/>
    <dgm:cxn modelId="{02713AA9-713F-4CA3-BDF1-772064E7D1AC}" type="presOf" srcId="{5DB39908-6A28-43C4-92DD-8B8DF2C35726}" destId="{499D0C6C-A871-47AE-8EB8-DF03CB52540C}" srcOrd="0" destOrd="0" presId="urn:microsoft.com/office/officeart/2005/8/layout/process1"/>
    <dgm:cxn modelId="{5EC017B3-7852-42C3-9DC9-4595D7D60EBC}" type="presOf" srcId="{777243A9-21F2-43D4-BF57-BBB18284F96B}" destId="{63D6345B-B673-4A00-AE10-547C5A3B3D56}" srcOrd="0" destOrd="0" presId="urn:microsoft.com/office/officeart/2005/8/layout/process1"/>
    <dgm:cxn modelId="{AAE68BFF-6484-43F9-A324-91D2CCC124AF}" type="presOf" srcId="{8215023C-AE5C-4656-BF9C-E195BD6911FA}" destId="{4ED42665-1FE9-4F5F-B6D2-74DA4275EA9B}" srcOrd="0" destOrd="0" presId="urn:microsoft.com/office/officeart/2005/8/layout/process1"/>
    <dgm:cxn modelId="{72F7D0A1-BF74-4140-A05B-F4FD645D8040}" type="presParOf" srcId="{ADE3C58E-2346-415A-A7E3-16BA513DD9E1}" destId="{4ED42665-1FE9-4F5F-B6D2-74DA4275EA9B}" srcOrd="0" destOrd="0" presId="urn:microsoft.com/office/officeart/2005/8/layout/process1"/>
    <dgm:cxn modelId="{E64B1FCC-15A6-4E7C-9DC0-D9CF4217115D}" type="presParOf" srcId="{ADE3C58E-2346-415A-A7E3-16BA513DD9E1}" destId="{499D0C6C-A871-47AE-8EB8-DF03CB52540C}" srcOrd="1" destOrd="0" presId="urn:microsoft.com/office/officeart/2005/8/layout/process1"/>
    <dgm:cxn modelId="{A57F419C-4A2D-44C8-A05D-F7767E0B6C7A}" type="presParOf" srcId="{499D0C6C-A871-47AE-8EB8-DF03CB52540C}" destId="{7B291622-F4CB-4246-8B47-BB770B8FE313}" srcOrd="0" destOrd="0" presId="urn:microsoft.com/office/officeart/2005/8/layout/process1"/>
    <dgm:cxn modelId="{EAFEC31A-2983-463F-A764-FE4B17D150B4}" type="presParOf" srcId="{ADE3C58E-2346-415A-A7E3-16BA513DD9E1}" destId="{BDA8E3BB-C8CB-462D-822C-3C2B147B97F7}" srcOrd="2" destOrd="0" presId="urn:microsoft.com/office/officeart/2005/8/layout/process1"/>
    <dgm:cxn modelId="{F474A439-4B61-41D7-9B75-A7FF6BE2E648}" type="presParOf" srcId="{ADE3C58E-2346-415A-A7E3-16BA513DD9E1}" destId="{238D7EB3-9694-437F-9DA6-59BC4A901D8B}" srcOrd="3" destOrd="0" presId="urn:microsoft.com/office/officeart/2005/8/layout/process1"/>
    <dgm:cxn modelId="{4345DE2D-8BBA-4FD9-A250-CC9F10E28F00}" type="presParOf" srcId="{238D7EB3-9694-437F-9DA6-59BC4A901D8B}" destId="{F2D0C844-787D-4978-914A-EDA7D6343D74}" srcOrd="0" destOrd="0" presId="urn:microsoft.com/office/officeart/2005/8/layout/process1"/>
    <dgm:cxn modelId="{46CE02D2-A907-4361-97E5-40792ABDD2DC}" type="presParOf" srcId="{ADE3C58E-2346-415A-A7E3-16BA513DD9E1}" destId="{04416B53-3D90-43F0-9638-8990FFCE4714}" srcOrd="4" destOrd="0" presId="urn:microsoft.com/office/officeart/2005/8/layout/process1"/>
    <dgm:cxn modelId="{C86C3628-CFE2-40CD-9F72-A1F3DA8D2D15}" type="presParOf" srcId="{ADE3C58E-2346-415A-A7E3-16BA513DD9E1}" destId="{63D6345B-B673-4A00-AE10-547C5A3B3D56}" srcOrd="5" destOrd="0" presId="urn:microsoft.com/office/officeart/2005/8/layout/process1"/>
    <dgm:cxn modelId="{F8B8F083-49B3-46E1-9845-2B50162F396E}" type="presParOf" srcId="{63D6345B-B673-4A00-AE10-547C5A3B3D56}" destId="{28D5971F-DA48-4237-BCF3-DE838138179E}" srcOrd="0" destOrd="0" presId="urn:microsoft.com/office/officeart/2005/8/layout/process1"/>
    <dgm:cxn modelId="{D85AF999-7631-4626-BBFB-60E7DF8519B5}" type="presParOf" srcId="{ADE3C58E-2346-415A-A7E3-16BA513DD9E1}" destId="{0998C02A-63A9-4100-B163-3F291EFE427A}" srcOrd="6" destOrd="0" presId="urn:microsoft.com/office/officeart/2005/8/layout/process1"/>
  </dgm:cxnLst>
  <dgm:bg>
    <a:noFill/>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0C3B84-CAFC-4F9B-967F-80830E3537F0}">
      <dsp:nvSpPr>
        <dsp:cNvPr id="0" name=""/>
        <dsp:cNvSpPr/>
      </dsp:nvSpPr>
      <dsp:spPr>
        <a:xfrm>
          <a:off x="15962928" y="7263146"/>
          <a:ext cx="980599" cy="129768"/>
        </a:xfrm>
        <a:custGeom>
          <a:avLst/>
          <a:gdLst/>
          <a:ahLst/>
          <a:cxnLst/>
          <a:rect l="0" t="0" r="0" b="0"/>
          <a:pathLst>
            <a:path>
              <a:moveTo>
                <a:pt x="0" y="0"/>
              </a:moveTo>
              <a:lnTo>
                <a:pt x="0" y="88433"/>
              </a:lnTo>
              <a:lnTo>
                <a:pt x="980599" y="88433"/>
              </a:lnTo>
              <a:lnTo>
                <a:pt x="980599" y="12976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6D15A6C-696A-4526-A5EA-053C2CD10031}">
      <dsp:nvSpPr>
        <dsp:cNvPr id="0" name=""/>
        <dsp:cNvSpPr/>
      </dsp:nvSpPr>
      <dsp:spPr>
        <a:xfrm>
          <a:off x="14982376" y="7263146"/>
          <a:ext cx="980551" cy="129768"/>
        </a:xfrm>
        <a:custGeom>
          <a:avLst/>
          <a:gdLst/>
          <a:ahLst/>
          <a:cxnLst/>
          <a:rect l="0" t="0" r="0" b="0"/>
          <a:pathLst>
            <a:path>
              <a:moveTo>
                <a:pt x="980551" y="0"/>
              </a:moveTo>
              <a:lnTo>
                <a:pt x="980551" y="88433"/>
              </a:lnTo>
              <a:lnTo>
                <a:pt x="0" y="88433"/>
              </a:lnTo>
              <a:lnTo>
                <a:pt x="0" y="12976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A58C034-5E32-4E3B-92F5-31E5AC601E41}">
      <dsp:nvSpPr>
        <dsp:cNvPr id="0" name=""/>
        <dsp:cNvSpPr/>
      </dsp:nvSpPr>
      <dsp:spPr>
        <a:xfrm>
          <a:off x="15917208" y="5439487"/>
          <a:ext cx="91440" cy="129768"/>
        </a:xfrm>
        <a:custGeom>
          <a:avLst/>
          <a:gdLst/>
          <a:ahLst/>
          <a:cxnLst/>
          <a:rect l="0" t="0" r="0" b="0"/>
          <a:pathLst>
            <a:path>
              <a:moveTo>
                <a:pt x="45720" y="0"/>
              </a:moveTo>
              <a:lnTo>
                <a:pt x="45720" y="12976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8B21CCA-2248-4F6E-AD5C-19D6EE31AC8C}">
      <dsp:nvSpPr>
        <dsp:cNvPr id="0" name=""/>
        <dsp:cNvSpPr/>
      </dsp:nvSpPr>
      <dsp:spPr>
        <a:xfrm>
          <a:off x="9826182" y="3254435"/>
          <a:ext cx="6136745" cy="491161"/>
        </a:xfrm>
        <a:custGeom>
          <a:avLst/>
          <a:gdLst/>
          <a:ahLst/>
          <a:cxnLst/>
          <a:rect l="0" t="0" r="0" b="0"/>
          <a:pathLst>
            <a:path>
              <a:moveTo>
                <a:pt x="0" y="0"/>
              </a:moveTo>
              <a:lnTo>
                <a:pt x="0" y="449826"/>
              </a:lnTo>
              <a:lnTo>
                <a:pt x="6136745" y="449826"/>
              </a:lnTo>
              <a:lnTo>
                <a:pt x="6136745" y="49116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AE1D69E-2DC1-4082-A192-633E9E5921BA}">
      <dsp:nvSpPr>
        <dsp:cNvPr id="0" name=""/>
        <dsp:cNvSpPr/>
      </dsp:nvSpPr>
      <dsp:spPr>
        <a:xfrm>
          <a:off x="11887107" y="7263146"/>
          <a:ext cx="1134117" cy="129768"/>
        </a:xfrm>
        <a:custGeom>
          <a:avLst/>
          <a:gdLst/>
          <a:ahLst/>
          <a:cxnLst/>
          <a:rect l="0" t="0" r="0" b="0"/>
          <a:pathLst>
            <a:path>
              <a:moveTo>
                <a:pt x="0" y="0"/>
              </a:moveTo>
              <a:lnTo>
                <a:pt x="0" y="88433"/>
              </a:lnTo>
              <a:lnTo>
                <a:pt x="1134117" y="88433"/>
              </a:lnTo>
              <a:lnTo>
                <a:pt x="1134117" y="12976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0CD15B4-A8E7-4527-B98D-86513F10FFB8}">
      <dsp:nvSpPr>
        <dsp:cNvPr id="0" name=""/>
        <dsp:cNvSpPr/>
      </dsp:nvSpPr>
      <dsp:spPr>
        <a:xfrm>
          <a:off x="10906556" y="7263146"/>
          <a:ext cx="980551" cy="129768"/>
        </a:xfrm>
        <a:custGeom>
          <a:avLst/>
          <a:gdLst/>
          <a:ahLst/>
          <a:cxnLst/>
          <a:rect l="0" t="0" r="0" b="0"/>
          <a:pathLst>
            <a:path>
              <a:moveTo>
                <a:pt x="980551" y="0"/>
              </a:moveTo>
              <a:lnTo>
                <a:pt x="980551" y="88433"/>
              </a:lnTo>
              <a:lnTo>
                <a:pt x="0" y="88433"/>
              </a:lnTo>
              <a:lnTo>
                <a:pt x="0" y="12976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1DBAF03-4042-4E1C-B282-007D395C6C7E}">
      <dsp:nvSpPr>
        <dsp:cNvPr id="0" name=""/>
        <dsp:cNvSpPr/>
      </dsp:nvSpPr>
      <dsp:spPr>
        <a:xfrm>
          <a:off x="11841387" y="5439487"/>
          <a:ext cx="91440" cy="129768"/>
        </a:xfrm>
        <a:custGeom>
          <a:avLst/>
          <a:gdLst/>
          <a:ahLst/>
          <a:cxnLst/>
          <a:rect l="0" t="0" r="0" b="0"/>
          <a:pathLst>
            <a:path>
              <a:moveTo>
                <a:pt x="45720" y="0"/>
              </a:moveTo>
              <a:lnTo>
                <a:pt x="45720" y="12976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7FCD59A-67ED-4B50-B559-6B479A73BB46}">
      <dsp:nvSpPr>
        <dsp:cNvPr id="0" name=""/>
        <dsp:cNvSpPr/>
      </dsp:nvSpPr>
      <dsp:spPr>
        <a:xfrm>
          <a:off x="9826182" y="3254435"/>
          <a:ext cx="2060924" cy="491161"/>
        </a:xfrm>
        <a:custGeom>
          <a:avLst/>
          <a:gdLst/>
          <a:ahLst/>
          <a:cxnLst/>
          <a:rect l="0" t="0" r="0" b="0"/>
          <a:pathLst>
            <a:path>
              <a:moveTo>
                <a:pt x="0" y="0"/>
              </a:moveTo>
              <a:lnTo>
                <a:pt x="0" y="449826"/>
              </a:lnTo>
              <a:lnTo>
                <a:pt x="2060924" y="449826"/>
              </a:lnTo>
              <a:lnTo>
                <a:pt x="2060924" y="49116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E66CADF-D132-4720-9DDF-F8BE6B178A94}">
      <dsp:nvSpPr>
        <dsp:cNvPr id="0" name=""/>
        <dsp:cNvSpPr/>
      </dsp:nvSpPr>
      <dsp:spPr>
        <a:xfrm>
          <a:off x="8745208" y="9086805"/>
          <a:ext cx="91440" cy="129768"/>
        </a:xfrm>
        <a:custGeom>
          <a:avLst/>
          <a:gdLst/>
          <a:ahLst/>
          <a:cxnLst/>
          <a:rect l="0" t="0" r="0" b="0"/>
          <a:pathLst>
            <a:path>
              <a:moveTo>
                <a:pt x="45720" y="0"/>
              </a:moveTo>
              <a:lnTo>
                <a:pt x="45720" y="88433"/>
              </a:lnTo>
              <a:lnTo>
                <a:pt x="45744" y="88433"/>
              </a:lnTo>
              <a:lnTo>
                <a:pt x="45744" y="12976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DE0C834-942D-4FE9-B11B-FC5CE1ED7644}">
      <dsp:nvSpPr>
        <dsp:cNvPr id="0" name=""/>
        <dsp:cNvSpPr/>
      </dsp:nvSpPr>
      <dsp:spPr>
        <a:xfrm>
          <a:off x="6827908" y="7263146"/>
          <a:ext cx="1963020" cy="129768"/>
        </a:xfrm>
        <a:custGeom>
          <a:avLst/>
          <a:gdLst/>
          <a:ahLst/>
          <a:cxnLst/>
          <a:rect l="0" t="0" r="0" b="0"/>
          <a:pathLst>
            <a:path>
              <a:moveTo>
                <a:pt x="0" y="0"/>
              </a:moveTo>
              <a:lnTo>
                <a:pt x="0" y="88433"/>
              </a:lnTo>
              <a:lnTo>
                <a:pt x="1963020" y="88433"/>
              </a:lnTo>
              <a:lnTo>
                <a:pt x="1963020" y="12976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9A0D6AD-7991-4831-B45A-CB89A662367C}">
      <dsp:nvSpPr>
        <dsp:cNvPr id="0" name=""/>
        <dsp:cNvSpPr/>
      </dsp:nvSpPr>
      <dsp:spPr>
        <a:xfrm>
          <a:off x="6782188" y="7263146"/>
          <a:ext cx="91440" cy="129768"/>
        </a:xfrm>
        <a:custGeom>
          <a:avLst/>
          <a:gdLst/>
          <a:ahLst/>
          <a:cxnLst/>
          <a:rect l="0" t="0" r="0" b="0"/>
          <a:pathLst>
            <a:path>
              <a:moveTo>
                <a:pt x="45720" y="0"/>
              </a:moveTo>
              <a:lnTo>
                <a:pt x="45720" y="88433"/>
              </a:lnTo>
              <a:lnTo>
                <a:pt x="45720" y="88433"/>
              </a:lnTo>
              <a:lnTo>
                <a:pt x="45720" y="12976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EF34625-DBB5-4165-B4CC-29AB0DB9DF7A}">
      <dsp:nvSpPr>
        <dsp:cNvPr id="0" name=""/>
        <dsp:cNvSpPr/>
      </dsp:nvSpPr>
      <dsp:spPr>
        <a:xfrm>
          <a:off x="4864888" y="7263146"/>
          <a:ext cx="1963020" cy="129768"/>
        </a:xfrm>
        <a:custGeom>
          <a:avLst/>
          <a:gdLst/>
          <a:ahLst/>
          <a:cxnLst/>
          <a:rect l="0" t="0" r="0" b="0"/>
          <a:pathLst>
            <a:path>
              <a:moveTo>
                <a:pt x="1963020" y="0"/>
              </a:moveTo>
              <a:lnTo>
                <a:pt x="1963020" y="88433"/>
              </a:lnTo>
              <a:lnTo>
                <a:pt x="0" y="88433"/>
              </a:lnTo>
              <a:lnTo>
                <a:pt x="0" y="12976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2B3B32C-9B79-43B8-9884-872B9E4B3E39}">
      <dsp:nvSpPr>
        <dsp:cNvPr id="0" name=""/>
        <dsp:cNvSpPr/>
      </dsp:nvSpPr>
      <dsp:spPr>
        <a:xfrm>
          <a:off x="4374133" y="5439487"/>
          <a:ext cx="2453775" cy="129768"/>
        </a:xfrm>
        <a:custGeom>
          <a:avLst/>
          <a:gdLst/>
          <a:ahLst/>
          <a:cxnLst/>
          <a:rect l="0" t="0" r="0" b="0"/>
          <a:pathLst>
            <a:path>
              <a:moveTo>
                <a:pt x="0" y="0"/>
              </a:moveTo>
              <a:lnTo>
                <a:pt x="0" y="88433"/>
              </a:lnTo>
              <a:lnTo>
                <a:pt x="2453775" y="88433"/>
              </a:lnTo>
              <a:lnTo>
                <a:pt x="2453775" y="12976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C5D0F0C-6596-4D16-BF5F-771E5F6480EA}">
      <dsp:nvSpPr>
        <dsp:cNvPr id="0" name=""/>
        <dsp:cNvSpPr/>
      </dsp:nvSpPr>
      <dsp:spPr>
        <a:xfrm>
          <a:off x="1920358" y="7263146"/>
          <a:ext cx="981510" cy="129768"/>
        </a:xfrm>
        <a:custGeom>
          <a:avLst/>
          <a:gdLst/>
          <a:ahLst/>
          <a:cxnLst/>
          <a:rect l="0" t="0" r="0" b="0"/>
          <a:pathLst>
            <a:path>
              <a:moveTo>
                <a:pt x="0" y="0"/>
              </a:moveTo>
              <a:lnTo>
                <a:pt x="0" y="88433"/>
              </a:lnTo>
              <a:lnTo>
                <a:pt x="981510" y="88433"/>
              </a:lnTo>
              <a:lnTo>
                <a:pt x="981510" y="12976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0CDEB9A-D3BE-4E05-B32D-7E0007E31FAF}">
      <dsp:nvSpPr>
        <dsp:cNvPr id="0" name=""/>
        <dsp:cNvSpPr/>
      </dsp:nvSpPr>
      <dsp:spPr>
        <a:xfrm>
          <a:off x="938848" y="7263146"/>
          <a:ext cx="981510" cy="129768"/>
        </a:xfrm>
        <a:custGeom>
          <a:avLst/>
          <a:gdLst/>
          <a:ahLst/>
          <a:cxnLst/>
          <a:rect l="0" t="0" r="0" b="0"/>
          <a:pathLst>
            <a:path>
              <a:moveTo>
                <a:pt x="981510" y="0"/>
              </a:moveTo>
              <a:lnTo>
                <a:pt x="981510" y="88433"/>
              </a:lnTo>
              <a:lnTo>
                <a:pt x="0" y="88433"/>
              </a:lnTo>
              <a:lnTo>
                <a:pt x="0" y="12976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08090B0-75EC-428C-B775-3D6A48008C7C}">
      <dsp:nvSpPr>
        <dsp:cNvPr id="0" name=""/>
        <dsp:cNvSpPr/>
      </dsp:nvSpPr>
      <dsp:spPr>
        <a:xfrm>
          <a:off x="1920358" y="5439487"/>
          <a:ext cx="2453775" cy="129768"/>
        </a:xfrm>
        <a:custGeom>
          <a:avLst/>
          <a:gdLst/>
          <a:ahLst/>
          <a:cxnLst/>
          <a:rect l="0" t="0" r="0" b="0"/>
          <a:pathLst>
            <a:path>
              <a:moveTo>
                <a:pt x="2453775" y="0"/>
              </a:moveTo>
              <a:lnTo>
                <a:pt x="2453775" y="88433"/>
              </a:lnTo>
              <a:lnTo>
                <a:pt x="0" y="88433"/>
              </a:lnTo>
              <a:lnTo>
                <a:pt x="0" y="12976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128AD14-4B74-4F21-81BE-D618A4CBE8CF}">
      <dsp:nvSpPr>
        <dsp:cNvPr id="0" name=""/>
        <dsp:cNvSpPr/>
      </dsp:nvSpPr>
      <dsp:spPr>
        <a:xfrm>
          <a:off x="4374133" y="3254435"/>
          <a:ext cx="5452049" cy="491161"/>
        </a:xfrm>
        <a:custGeom>
          <a:avLst/>
          <a:gdLst/>
          <a:ahLst/>
          <a:cxnLst/>
          <a:rect l="0" t="0" r="0" b="0"/>
          <a:pathLst>
            <a:path>
              <a:moveTo>
                <a:pt x="5452049" y="0"/>
              </a:moveTo>
              <a:lnTo>
                <a:pt x="5452049" y="449826"/>
              </a:lnTo>
              <a:lnTo>
                <a:pt x="0" y="449826"/>
              </a:lnTo>
              <a:lnTo>
                <a:pt x="0" y="49116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5BC4C6F-7502-43BD-AC11-59B86D95C1D7}">
      <dsp:nvSpPr>
        <dsp:cNvPr id="0" name=""/>
        <dsp:cNvSpPr/>
      </dsp:nvSpPr>
      <dsp:spPr>
        <a:xfrm>
          <a:off x="8894250" y="1560545"/>
          <a:ext cx="1863865" cy="1693890"/>
        </a:xfrm>
        <a:prstGeom prst="roundRect">
          <a:avLst>
            <a:gd name="adj" fmla="val 10000"/>
          </a:avLst>
        </a:prstGeom>
        <a:solidFill>
          <a:srgbClr val="7030A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7F92B72-A1FE-4E06-9879-02ED431C2AF5}">
      <dsp:nvSpPr>
        <dsp:cNvPr id="0" name=""/>
        <dsp:cNvSpPr/>
      </dsp:nvSpPr>
      <dsp:spPr>
        <a:xfrm>
          <a:off x="8943827" y="1607643"/>
          <a:ext cx="1863865" cy="169389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b="0" kern="1200">
              <a:latin typeface="+mj-lt"/>
              <a:ea typeface="Calibri Light" panose="020F0302020204030204" pitchFamily="34" charset="0"/>
              <a:cs typeface="Calibri Light" panose="020F0302020204030204" pitchFamily="34" charset="0"/>
            </a:rPr>
            <a:t>Director-    Melinda Lord</a:t>
          </a:r>
        </a:p>
      </dsp:txBody>
      <dsp:txXfrm>
        <a:off x="8993439" y="1657255"/>
        <a:ext cx="1764641" cy="1594666"/>
      </dsp:txXfrm>
    </dsp:sp>
    <dsp:sp modelId="{E8020FC7-3B76-4D81-BE1E-3A161B4DBC67}">
      <dsp:nvSpPr>
        <dsp:cNvPr id="0" name=""/>
        <dsp:cNvSpPr/>
      </dsp:nvSpPr>
      <dsp:spPr>
        <a:xfrm>
          <a:off x="3442200" y="3745596"/>
          <a:ext cx="1863865" cy="1693890"/>
        </a:xfrm>
        <a:prstGeom prst="roundRect">
          <a:avLst>
            <a:gd name="adj" fmla="val 10000"/>
          </a:avLst>
        </a:prstGeom>
        <a:solidFill>
          <a:srgbClr val="7030A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F7069B2-BEFF-41D0-8F4E-9B36A2EC74E0}">
      <dsp:nvSpPr>
        <dsp:cNvPr id="0" name=""/>
        <dsp:cNvSpPr/>
      </dsp:nvSpPr>
      <dsp:spPr>
        <a:xfrm>
          <a:off x="3491777" y="3792695"/>
          <a:ext cx="1863865" cy="169389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b="0" kern="1200">
              <a:latin typeface="+mj-lt"/>
              <a:ea typeface="Calibri Light" panose="020F0302020204030204" pitchFamily="34" charset="0"/>
              <a:cs typeface="Calibri Light" panose="020F0302020204030204" pitchFamily="34" charset="0"/>
            </a:rPr>
            <a:t>Assistant Director- Alejandra Calva</a:t>
          </a:r>
        </a:p>
      </dsp:txBody>
      <dsp:txXfrm>
        <a:off x="3541389" y="3842307"/>
        <a:ext cx="1764641" cy="1594666"/>
      </dsp:txXfrm>
    </dsp:sp>
    <dsp:sp modelId="{3F55174F-3617-4498-8836-B6FD97331E29}">
      <dsp:nvSpPr>
        <dsp:cNvPr id="0" name=""/>
        <dsp:cNvSpPr/>
      </dsp:nvSpPr>
      <dsp:spPr>
        <a:xfrm>
          <a:off x="988425" y="5569255"/>
          <a:ext cx="1863865" cy="1693890"/>
        </a:xfrm>
        <a:prstGeom prst="roundRect">
          <a:avLst>
            <a:gd name="adj" fmla="val 10000"/>
          </a:avLst>
        </a:prstGeom>
        <a:solidFill>
          <a:schemeClr val="accent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3B87093-29A8-4DE6-970D-5BFE6250D847}">
      <dsp:nvSpPr>
        <dsp:cNvPr id="0" name=""/>
        <dsp:cNvSpPr/>
      </dsp:nvSpPr>
      <dsp:spPr>
        <a:xfrm>
          <a:off x="1038002" y="5616354"/>
          <a:ext cx="1863865" cy="169389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b="1" kern="1200">
              <a:latin typeface="+mj-lt"/>
              <a:ea typeface="Calibri Light" panose="020F0302020204030204" pitchFamily="34" charset="0"/>
              <a:cs typeface="Calibri Light" panose="020F0302020204030204" pitchFamily="34" charset="0"/>
            </a:rPr>
            <a:t>Community Impact Administrator- Cory Scott</a:t>
          </a:r>
        </a:p>
      </dsp:txBody>
      <dsp:txXfrm>
        <a:off x="1087614" y="5665966"/>
        <a:ext cx="1764641" cy="1594666"/>
      </dsp:txXfrm>
    </dsp:sp>
    <dsp:sp modelId="{702CFC0B-D1A2-4B14-86DF-D51E7268E717}">
      <dsp:nvSpPr>
        <dsp:cNvPr id="0" name=""/>
        <dsp:cNvSpPr/>
      </dsp:nvSpPr>
      <dsp:spPr>
        <a:xfrm>
          <a:off x="6915" y="7392914"/>
          <a:ext cx="1863865" cy="1693890"/>
        </a:xfrm>
        <a:prstGeom prst="roundRect">
          <a:avLst>
            <a:gd name="adj" fmla="val 10000"/>
          </a:avLst>
        </a:prstGeom>
        <a:solidFill>
          <a:schemeClr val="accent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AE16A21-B688-4379-8B02-AF1E013B6E8C}">
      <dsp:nvSpPr>
        <dsp:cNvPr id="0" name=""/>
        <dsp:cNvSpPr/>
      </dsp:nvSpPr>
      <dsp:spPr>
        <a:xfrm>
          <a:off x="56492" y="7440013"/>
          <a:ext cx="1863865" cy="169389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b="1" kern="1200">
              <a:latin typeface="+mj-lt"/>
              <a:ea typeface="Calibri Light" panose="020F0302020204030204" pitchFamily="34" charset="0"/>
              <a:cs typeface="Calibri Light" panose="020F0302020204030204" pitchFamily="34" charset="0"/>
            </a:rPr>
            <a:t>Community Impact Specialist- Yashu Kavalakuntla</a:t>
          </a:r>
        </a:p>
      </dsp:txBody>
      <dsp:txXfrm>
        <a:off x="106104" y="7489625"/>
        <a:ext cx="1764641" cy="1594666"/>
      </dsp:txXfrm>
    </dsp:sp>
    <dsp:sp modelId="{40164C22-6209-47B7-B75C-CCB2A2030089}">
      <dsp:nvSpPr>
        <dsp:cNvPr id="0" name=""/>
        <dsp:cNvSpPr/>
      </dsp:nvSpPr>
      <dsp:spPr>
        <a:xfrm>
          <a:off x="1969935" y="7392914"/>
          <a:ext cx="1863865" cy="1693890"/>
        </a:xfrm>
        <a:prstGeom prst="roundRect">
          <a:avLst>
            <a:gd name="adj" fmla="val 10000"/>
          </a:avLst>
        </a:prstGeom>
        <a:solidFill>
          <a:schemeClr val="accent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3344E29-AF25-457D-B2D7-FCDDC282E940}">
      <dsp:nvSpPr>
        <dsp:cNvPr id="0" name=""/>
        <dsp:cNvSpPr/>
      </dsp:nvSpPr>
      <dsp:spPr>
        <a:xfrm>
          <a:off x="2019512" y="7440013"/>
          <a:ext cx="1863865" cy="1693890"/>
        </a:xfrm>
        <a:prstGeom prst="roundRect">
          <a:avLst>
            <a:gd name="adj" fmla="val 10000"/>
          </a:avLst>
        </a:prstGeom>
        <a:solidFill>
          <a:schemeClr val="bg1">
            <a:alpha val="9000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b="1" kern="1200">
              <a:latin typeface="+mj-lt"/>
              <a:ea typeface="Calibri Light" panose="020F0302020204030204" pitchFamily="34" charset="0"/>
              <a:cs typeface="Calibri Light" panose="020F0302020204030204" pitchFamily="34" charset="0"/>
            </a:rPr>
            <a:t>Community Impact Specialist- Vacant</a:t>
          </a:r>
        </a:p>
      </dsp:txBody>
      <dsp:txXfrm>
        <a:off x="2069124" y="7489625"/>
        <a:ext cx="1764641" cy="1594666"/>
      </dsp:txXfrm>
    </dsp:sp>
    <dsp:sp modelId="{3257EE63-24FC-4754-807A-7775A3C59811}">
      <dsp:nvSpPr>
        <dsp:cNvPr id="0" name=""/>
        <dsp:cNvSpPr/>
      </dsp:nvSpPr>
      <dsp:spPr>
        <a:xfrm>
          <a:off x="5895975" y="5569255"/>
          <a:ext cx="1863865" cy="1693890"/>
        </a:xfrm>
        <a:prstGeom prst="roundRect">
          <a:avLst>
            <a:gd name="adj" fmla="val 10000"/>
          </a:avLst>
        </a:prstGeom>
        <a:solidFill>
          <a:srgbClr val="FF0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AE22272-6F76-4EAA-BFC1-BA53741E7477}">
      <dsp:nvSpPr>
        <dsp:cNvPr id="0" name=""/>
        <dsp:cNvSpPr/>
      </dsp:nvSpPr>
      <dsp:spPr>
        <a:xfrm>
          <a:off x="5945552" y="5616354"/>
          <a:ext cx="1863865" cy="169389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a:latin typeface="+mj-lt"/>
              <a:ea typeface="Calibri Light" panose="020F0302020204030204" pitchFamily="34" charset="0"/>
              <a:cs typeface="Calibri Light" panose="020F0302020204030204" pitchFamily="34" charset="0"/>
            </a:rPr>
            <a:t>Compliance Administrator- Coral Rogers</a:t>
          </a:r>
        </a:p>
      </dsp:txBody>
      <dsp:txXfrm>
        <a:off x="5995164" y="5665966"/>
        <a:ext cx="1764641" cy="1594666"/>
      </dsp:txXfrm>
    </dsp:sp>
    <dsp:sp modelId="{5F03624F-4C02-4352-BC0C-AFB0B8289AC4}">
      <dsp:nvSpPr>
        <dsp:cNvPr id="0" name=""/>
        <dsp:cNvSpPr/>
      </dsp:nvSpPr>
      <dsp:spPr>
        <a:xfrm>
          <a:off x="3932955" y="7392914"/>
          <a:ext cx="1863865" cy="1693890"/>
        </a:xfrm>
        <a:prstGeom prst="roundRect">
          <a:avLst>
            <a:gd name="adj" fmla="val 10000"/>
          </a:avLst>
        </a:prstGeom>
        <a:solidFill>
          <a:srgbClr val="FF0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C4DD9E5-A3EF-426B-BC50-D3709EDD1BE2}">
      <dsp:nvSpPr>
        <dsp:cNvPr id="0" name=""/>
        <dsp:cNvSpPr/>
      </dsp:nvSpPr>
      <dsp:spPr>
        <a:xfrm>
          <a:off x="3982532" y="7440013"/>
          <a:ext cx="1863865" cy="169389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a:latin typeface="+mj-lt"/>
              <a:ea typeface="Calibri Light" panose="020F0302020204030204" pitchFamily="34" charset="0"/>
              <a:cs typeface="Calibri Light" panose="020F0302020204030204" pitchFamily="34" charset="0"/>
            </a:rPr>
            <a:t>Compliance Analyst-      Vacant</a:t>
          </a:r>
        </a:p>
      </dsp:txBody>
      <dsp:txXfrm>
        <a:off x="4032144" y="7489625"/>
        <a:ext cx="1764641" cy="1594666"/>
      </dsp:txXfrm>
    </dsp:sp>
    <dsp:sp modelId="{5063A69E-6594-489C-9925-AB9A91B068F8}">
      <dsp:nvSpPr>
        <dsp:cNvPr id="0" name=""/>
        <dsp:cNvSpPr/>
      </dsp:nvSpPr>
      <dsp:spPr>
        <a:xfrm>
          <a:off x="5895975" y="7392914"/>
          <a:ext cx="1863865" cy="1693890"/>
        </a:xfrm>
        <a:prstGeom prst="roundRect">
          <a:avLst>
            <a:gd name="adj" fmla="val 10000"/>
          </a:avLst>
        </a:prstGeom>
        <a:solidFill>
          <a:srgbClr val="FF0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BB1E13D-3392-471C-BD75-BF90FEA4163F}">
      <dsp:nvSpPr>
        <dsp:cNvPr id="0" name=""/>
        <dsp:cNvSpPr/>
      </dsp:nvSpPr>
      <dsp:spPr>
        <a:xfrm>
          <a:off x="5945552" y="7440013"/>
          <a:ext cx="1863865" cy="169389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a:latin typeface="+mj-lt"/>
              <a:ea typeface="Calibri Light" panose="020F0302020204030204" pitchFamily="34" charset="0"/>
              <a:cs typeface="Calibri Light" panose="020F0302020204030204" pitchFamily="34" charset="0"/>
            </a:rPr>
            <a:t>Community Development Specialist- Santerica Davis</a:t>
          </a:r>
        </a:p>
      </dsp:txBody>
      <dsp:txXfrm>
        <a:off x="5995164" y="7489625"/>
        <a:ext cx="1764641" cy="1594666"/>
      </dsp:txXfrm>
    </dsp:sp>
    <dsp:sp modelId="{5434D166-58A6-4BDD-A687-8073DB8FE721}">
      <dsp:nvSpPr>
        <dsp:cNvPr id="0" name=""/>
        <dsp:cNvSpPr/>
      </dsp:nvSpPr>
      <dsp:spPr>
        <a:xfrm>
          <a:off x="7858995" y="7392914"/>
          <a:ext cx="1863865" cy="1693890"/>
        </a:xfrm>
        <a:prstGeom prst="roundRect">
          <a:avLst>
            <a:gd name="adj" fmla="val 10000"/>
          </a:avLst>
        </a:prstGeom>
        <a:solidFill>
          <a:srgbClr val="FF0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8994F27-4AB1-48B5-9690-29228684AC44}">
      <dsp:nvSpPr>
        <dsp:cNvPr id="0" name=""/>
        <dsp:cNvSpPr/>
      </dsp:nvSpPr>
      <dsp:spPr>
        <a:xfrm>
          <a:off x="7908573" y="7440013"/>
          <a:ext cx="1863865" cy="169389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a:latin typeface="+mj-lt"/>
              <a:ea typeface="Calibri Light" panose="020F0302020204030204" pitchFamily="34" charset="0"/>
              <a:cs typeface="Calibri Light" panose="020F0302020204030204" pitchFamily="34" charset="0"/>
            </a:rPr>
            <a:t>Program Support Analyst II- Michele Tully</a:t>
          </a:r>
        </a:p>
      </dsp:txBody>
      <dsp:txXfrm>
        <a:off x="7958185" y="7489625"/>
        <a:ext cx="1764641" cy="1594666"/>
      </dsp:txXfrm>
    </dsp:sp>
    <dsp:sp modelId="{67EAD056-E4AC-4C7E-A1EA-1AF38938FAB3}">
      <dsp:nvSpPr>
        <dsp:cNvPr id="0" name=""/>
        <dsp:cNvSpPr/>
      </dsp:nvSpPr>
      <dsp:spPr>
        <a:xfrm>
          <a:off x="7859930" y="9216573"/>
          <a:ext cx="1862045" cy="1692236"/>
        </a:xfrm>
        <a:prstGeom prst="roundRect">
          <a:avLst>
            <a:gd name="adj" fmla="val 10000"/>
          </a:avLst>
        </a:prstGeom>
        <a:solidFill>
          <a:srgbClr val="FF0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02388F4-0E9F-4261-9B2E-32F9D021748E}">
      <dsp:nvSpPr>
        <dsp:cNvPr id="0" name=""/>
        <dsp:cNvSpPr/>
      </dsp:nvSpPr>
      <dsp:spPr>
        <a:xfrm>
          <a:off x="7909458" y="9263625"/>
          <a:ext cx="1862045" cy="1692236"/>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a:latin typeface="+mj-lt"/>
              <a:ea typeface="Calibri Light" panose="020F0302020204030204" pitchFamily="34" charset="0"/>
              <a:cs typeface="Calibri Light" panose="020F0302020204030204" pitchFamily="34" charset="0"/>
            </a:rPr>
            <a:t>Administrative Assistant II- Andrea Livingston</a:t>
          </a:r>
        </a:p>
      </dsp:txBody>
      <dsp:txXfrm>
        <a:off x="7959022" y="9313189"/>
        <a:ext cx="1762917" cy="1593108"/>
      </dsp:txXfrm>
    </dsp:sp>
    <dsp:sp modelId="{393E75C2-2798-4E8E-967B-752977627B4B}">
      <dsp:nvSpPr>
        <dsp:cNvPr id="0" name=""/>
        <dsp:cNvSpPr/>
      </dsp:nvSpPr>
      <dsp:spPr>
        <a:xfrm>
          <a:off x="10955174" y="3745596"/>
          <a:ext cx="1863865" cy="169389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0142D0E-CB53-4D4D-95ED-9F7A0161E5BD}">
      <dsp:nvSpPr>
        <dsp:cNvPr id="0" name=""/>
        <dsp:cNvSpPr/>
      </dsp:nvSpPr>
      <dsp:spPr>
        <a:xfrm>
          <a:off x="11004752" y="3792695"/>
          <a:ext cx="1863865" cy="169389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a:latin typeface="+mj-lt"/>
              <a:ea typeface="Calibri Light" panose="020F0302020204030204" pitchFamily="34" charset="0"/>
              <a:cs typeface="Calibri Light" panose="020F0302020204030204" pitchFamily="34" charset="0"/>
            </a:rPr>
            <a:t>Affordable Housing Administrator- Marqueta Swain</a:t>
          </a:r>
        </a:p>
      </dsp:txBody>
      <dsp:txXfrm>
        <a:off x="11054364" y="3842307"/>
        <a:ext cx="1764641" cy="1594666"/>
      </dsp:txXfrm>
    </dsp:sp>
    <dsp:sp modelId="{664718DB-EF73-42CB-9E4F-E82E13DFEBE9}">
      <dsp:nvSpPr>
        <dsp:cNvPr id="0" name=""/>
        <dsp:cNvSpPr/>
      </dsp:nvSpPr>
      <dsp:spPr>
        <a:xfrm>
          <a:off x="10955174" y="5569255"/>
          <a:ext cx="1863865" cy="169389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6D7477E-DC95-44B3-BAB6-CF619ED803CA}">
      <dsp:nvSpPr>
        <dsp:cNvPr id="0" name=""/>
        <dsp:cNvSpPr/>
      </dsp:nvSpPr>
      <dsp:spPr>
        <a:xfrm>
          <a:off x="11004752" y="5616354"/>
          <a:ext cx="1863865" cy="169389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a:latin typeface="+mj-lt"/>
              <a:ea typeface="Calibri Light" panose="020F0302020204030204" pitchFamily="34" charset="0"/>
              <a:cs typeface="Calibri Light" panose="020F0302020204030204" pitchFamily="34" charset="0"/>
            </a:rPr>
            <a:t>Housing Coordinator- Solomon Smothers</a:t>
          </a:r>
        </a:p>
      </dsp:txBody>
      <dsp:txXfrm>
        <a:off x="11054364" y="5665966"/>
        <a:ext cx="1764641" cy="1594666"/>
      </dsp:txXfrm>
    </dsp:sp>
    <dsp:sp modelId="{94D20FF1-5070-42E4-A680-9F51D641DD26}">
      <dsp:nvSpPr>
        <dsp:cNvPr id="0" name=""/>
        <dsp:cNvSpPr/>
      </dsp:nvSpPr>
      <dsp:spPr>
        <a:xfrm>
          <a:off x="9822015" y="7392914"/>
          <a:ext cx="2169080" cy="169223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52335FC-275B-439F-9F93-CFA1E40E529C}">
      <dsp:nvSpPr>
        <dsp:cNvPr id="0" name=""/>
        <dsp:cNvSpPr/>
      </dsp:nvSpPr>
      <dsp:spPr>
        <a:xfrm>
          <a:off x="9871544" y="7439967"/>
          <a:ext cx="2169080" cy="1692236"/>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a:latin typeface="+mj-lt"/>
              <a:ea typeface="Calibri Light" panose="020F0302020204030204" pitchFamily="34" charset="0"/>
              <a:cs typeface="Calibri Light" panose="020F0302020204030204" pitchFamily="34" charset="0"/>
            </a:rPr>
            <a:t>Community Development Specialist/AHED - Hannah Savard</a:t>
          </a:r>
        </a:p>
      </dsp:txBody>
      <dsp:txXfrm>
        <a:off x="9921108" y="7489531"/>
        <a:ext cx="2069952" cy="1593108"/>
      </dsp:txXfrm>
    </dsp:sp>
    <dsp:sp modelId="{32A26106-213A-4C31-8027-05A7FE94864E}">
      <dsp:nvSpPr>
        <dsp:cNvPr id="0" name=""/>
        <dsp:cNvSpPr/>
      </dsp:nvSpPr>
      <dsp:spPr>
        <a:xfrm>
          <a:off x="12090202" y="7392914"/>
          <a:ext cx="1862045" cy="169223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C08382B-B32F-4DBC-9D2C-C8705B76A677}">
      <dsp:nvSpPr>
        <dsp:cNvPr id="0" name=""/>
        <dsp:cNvSpPr/>
      </dsp:nvSpPr>
      <dsp:spPr>
        <a:xfrm>
          <a:off x="12139731" y="7439967"/>
          <a:ext cx="1862045" cy="1692236"/>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a:latin typeface="+mj-lt"/>
              <a:ea typeface="Calibri Light" panose="020F0302020204030204" pitchFamily="34" charset="0"/>
              <a:cs typeface="Calibri Light" panose="020F0302020204030204" pitchFamily="34" charset="0"/>
            </a:rPr>
            <a:t>Community Development Specialist/LHR- Kelley McLean</a:t>
          </a:r>
        </a:p>
      </dsp:txBody>
      <dsp:txXfrm>
        <a:off x="12189295" y="7489531"/>
        <a:ext cx="1762917" cy="1593108"/>
      </dsp:txXfrm>
    </dsp:sp>
    <dsp:sp modelId="{EF363245-3D3B-4488-87A4-851E88B83713}">
      <dsp:nvSpPr>
        <dsp:cNvPr id="0" name=""/>
        <dsp:cNvSpPr/>
      </dsp:nvSpPr>
      <dsp:spPr>
        <a:xfrm>
          <a:off x="15030995" y="3745596"/>
          <a:ext cx="1863865" cy="1693890"/>
        </a:xfrm>
        <a:prstGeom prst="roundRect">
          <a:avLst>
            <a:gd name="adj" fmla="val 10000"/>
          </a:avLst>
        </a:prstGeom>
        <a:solidFill>
          <a:schemeClr val="accent4"/>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0B4BDF6-33B6-458A-968A-DBB9E65E06A2}">
      <dsp:nvSpPr>
        <dsp:cNvPr id="0" name=""/>
        <dsp:cNvSpPr/>
      </dsp:nvSpPr>
      <dsp:spPr>
        <a:xfrm>
          <a:off x="15080572" y="3792695"/>
          <a:ext cx="1863865" cy="169389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a:latin typeface="+mj-lt"/>
              <a:ea typeface="Calibri Light" panose="020F0302020204030204" pitchFamily="34" charset="0"/>
              <a:cs typeface="Calibri Light" panose="020F0302020204030204" pitchFamily="34" charset="0"/>
            </a:rPr>
            <a:t>Community Development Administrator- Marci Irwin</a:t>
          </a:r>
        </a:p>
      </dsp:txBody>
      <dsp:txXfrm>
        <a:off x="15130184" y="3842307"/>
        <a:ext cx="1764641" cy="1594666"/>
      </dsp:txXfrm>
    </dsp:sp>
    <dsp:sp modelId="{B92E8106-8F4A-433A-BD4F-828183C4BC3D}">
      <dsp:nvSpPr>
        <dsp:cNvPr id="0" name=""/>
        <dsp:cNvSpPr/>
      </dsp:nvSpPr>
      <dsp:spPr>
        <a:xfrm>
          <a:off x="15030995" y="5569255"/>
          <a:ext cx="1863865" cy="1693890"/>
        </a:xfrm>
        <a:prstGeom prst="roundRect">
          <a:avLst>
            <a:gd name="adj" fmla="val 10000"/>
          </a:avLst>
        </a:prstGeom>
        <a:solidFill>
          <a:schemeClr val="accent4"/>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0695296-0D26-4C23-AE20-75B60416055E}">
      <dsp:nvSpPr>
        <dsp:cNvPr id="0" name=""/>
        <dsp:cNvSpPr/>
      </dsp:nvSpPr>
      <dsp:spPr>
        <a:xfrm>
          <a:off x="15080572" y="5616354"/>
          <a:ext cx="1863865" cy="169389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a:latin typeface="+mj-lt"/>
              <a:ea typeface="Calibri Light" panose="020F0302020204030204" pitchFamily="34" charset="0"/>
              <a:cs typeface="Calibri Light" panose="020F0302020204030204" pitchFamily="34" charset="0"/>
            </a:rPr>
            <a:t>Community Development Coordinator- Damario Squire</a:t>
          </a:r>
        </a:p>
      </dsp:txBody>
      <dsp:txXfrm>
        <a:off x="15130184" y="5665966"/>
        <a:ext cx="1764641" cy="1594666"/>
      </dsp:txXfrm>
    </dsp:sp>
    <dsp:sp modelId="{78347A71-06EF-41BF-8B0A-55625D8A08BF}">
      <dsp:nvSpPr>
        <dsp:cNvPr id="0" name=""/>
        <dsp:cNvSpPr/>
      </dsp:nvSpPr>
      <dsp:spPr>
        <a:xfrm>
          <a:off x="14051353" y="7392914"/>
          <a:ext cx="1862045" cy="1692236"/>
        </a:xfrm>
        <a:prstGeom prst="roundRect">
          <a:avLst>
            <a:gd name="adj" fmla="val 10000"/>
          </a:avLst>
        </a:prstGeom>
        <a:solidFill>
          <a:schemeClr val="accent4"/>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7C72A19-9084-453D-9347-D3F5384F3B45}">
      <dsp:nvSpPr>
        <dsp:cNvPr id="0" name=""/>
        <dsp:cNvSpPr/>
      </dsp:nvSpPr>
      <dsp:spPr>
        <a:xfrm>
          <a:off x="14100882" y="7439967"/>
          <a:ext cx="1862045" cy="1692236"/>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a:latin typeface="+mj-lt"/>
              <a:ea typeface="Calibri Light" panose="020F0302020204030204" pitchFamily="34" charset="0"/>
              <a:cs typeface="Calibri Light" panose="020F0302020204030204" pitchFamily="34" charset="0"/>
            </a:rPr>
            <a:t>Community Development Specialist-      Sam Gambuti</a:t>
          </a:r>
        </a:p>
      </dsp:txBody>
      <dsp:txXfrm>
        <a:off x="14150446" y="7489531"/>
        <a:ext cx="1762917" cy="1593108"/>
      </dsp:txXfrm>
    </dsp:sp>
    <dsp:sp modelId="{DF4DBC62-1839-424C-8CEC-996510514692}">
      <dsp:nvSpPr>
        <dsp:cNvPr id="0" name=""/>
        <dsp:cNvSpPr/>
      </dsp:nvSpPr>
      <dsp:spPr>
        <a:xfrm>
          <a:off x="16012505" y="7392914"/>
          <a:ext cx="1862045" cy="1692236"/>
        </a:xfrm>
        <a:prstGeom prst="roundRect">
          <a:avLst>
            <a:gd name="adj" fmla="val 10000"/>
          </a:avLst>
        </a:prstGeom>
        <a:solidFill>
          <a:schemeClr val="accent4"/>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A1084AF-4918-47A0-9825-4DCE5A5CAE71}">
      <dsp:nvSpPr>
        <dsp:cNvPr id="0" name=""/>
        <dsp:cNvSpPr/>
      </dsp:nvSpPr>
      <dsp:spPr>
        <a:xfrm>
          <a:off x="16062034" y="7439967"/>
          <a:ext cx="1862045" cy="1692236"/>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a:latin typeface="+mj-lt"/>
              <a:ea typeface="Calibri Light" panose="020F0302020204030204" pitchFamily="34" charset="0"/>
              <a:cs typeface="Calibri Light" panose="020F0302020204030204" pitchFamily="34" charset="0"/>
            </a:rPr>
            <a:t>Community Development Specialist/CoC- Lily Sronkoski</a:t>
          </a:r>
        </a:p>
      </dsp:txBody>
      <dsp:txXfrm>
        <a:off x="16111598" y="7489531"/>
        <a:ext cx="1762917" cy="1593108"/>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ED42665-1FE9-4F5F-B6D2-74DA4275EA9B}">
      <dsp:nvSpPr>
        <dsp:cNvPr id="0" name=""/>
        <dsp:cNvSpPr/>
      </dsp:nvSpPr>
      <dsp:spPr>
        <a:xfrm>
          <a:off x="14731" y="0"/>
          <a:ext cx="3049320" cy="1801988"/>
        </a:xfrm>
        <a:prstGeom prst="roundRect">
          <a:avLst>
            <a:gd name="adj" fmla="val 10000"/>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Font typeface="Arial"/>
            <a:buNone/>
          </a:pPr>
          <a:r>
            <a:rPr lang="en-US" sz="2000" b="1" kern="1200">
              <a:latin typeface="Quicksand" panose="020B0604020202020204" charset="0"/>
              <a:ea typeface="Quicksand"/>
              <a:cs typeface="Quicksand"/>
              <a:sym typeface="Quicksand"/>
            </a:rPr>
            <a:t>April 1 -2: </a:t>
          </a:r>
        </a:p>
        <a:p>
          <a:pPr marL="228600" lvl="1" indent="-228600" algn="l" defTabSz="889000">
            <a:lnSpc>
              <a:spcPct val="90000"/>
            </a:lnSpc>
            <a:spcBef>
              <a:spcPct val="0"/>
            </a:spcBef>
            <a:spcAft>
              <a:spcPct val="15000"/>
            </a:spcAft>
            <a:buFont typeface="Arial"/>
            <a:buChar char="•"/>
          </a:pPr>
          <a:r>
            <a:rPr lang="en-US" sz="2000" kern="1200">
              <a:latin typeface="Quicksand" panose="020B0604020202020204" charset="0"/>
              <a:ea typeface="Quicksand"/>
              <a:cs typeface="Quicksand"/>
              <a:sym typeface="Quicksand"/>
            </a:rPr>
            <a:t>M&amp;C votes on FY26 CPP Awards</a:t>
          </a:r>
        </a:p>
        <a:p>
          <a:pPr marL="228600" lvl="1" indent="-228600" algn="l" defTabSz="889000">
            <a:lnSpc>
              <a:spcPct val="90000"/>
            </a:lnSpc>
            <a:spcBef>
              <a:spcPct val="0"/>
            </a:spcBef>
            <a:spcAft>
              <a:spcPct val="15000"/>
            </a:spcAft>
            <a:buFont typeface="Arial"/>
            <a:buChar char="•"/>
          </a:pPr>
          <a:r>
            <a:rPr lang="en-US" sz="2000" kern="1200">
              <a:latin typeface="Quicksand" panose="020B0604020202020204" charset="0"/>
              <a:ea typeface="Quicksand"/>
              <a:cs typeface="Quicksand"/>
              <a:sym typeface="Quicksand"/>
            </a:rPr>
            <a:t>HCD sends Award Notification Letters</a:t>
          </a:r>
          <a:endParaRPr lang="en-US" sz="2000" kern="1200">
            <a:latin typeface="Quicksand" panose="020B0604020202020204" charset="0"/>
          </a:endParaRPr>
        </a:p>
      </dsp:txBody>
      <dsp:txXfrm>
        <a:off x="67509" y="52778"/>
        <a:ext cx="2943764" cy="1696432"/>
      </dsp:txXfrm>
    </dsp:sp>
    <dsp:sp modelId="{499D0C6C-A871-47AE-8EB8-DF03CB52540C}">
      <dsp:nvSpPr>
        <dsp:cNvPr id="0" name=""/>
        <dsp:cNvSpPr/>
      </dsp:nvSpPr>
      <dsp:spPr>
        <a:xfrm>
          <a:off x="3368984" y="522878"/>
          <a:ext cx="646456" cy="756231"/>
        </a:xfrm>
        <a:prstGeom prst="righ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en-US" sz="2000" kern="1200">
            <a:solidFill>
              <a:schemeClr val="bg1"/>
            </a:solidFill>
            <a:latin typeface="Quicksand" panose="020B0604020202020204" charset="0"/>
          </a:endParaRPr>
        </a:p>
      </dsp:txBody>
      <dsp:txXfrm>
        <a:off x="3368984" y="674124"/>
        <a:ext cx="452519" cy="453739"/>
      </dsp:txXfrm>
    </dsp:sp>
    <dsp:sp modelId="{BDA8E3BB-C8CB-462D-822C-3C2B147B97F7}">
      <dsp:nvSpPr>
        <dsp:cNvPr id="0" name=""/>
        <dsp:cNvSpPr/>
      </dsp:nvSpPr>
      <dsp:spPr>
        <a:xfrm>
          <a:off x="4283780" y="0"/>
          <a:ext cx="3049320" cy="1801988"/>
        </a:xfrm>
        <a:prstGeom prst="roundRect">
          <a:avLst>
            <a:gd name="adj" fmla="val 10000"/>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Font typeface="Arial"/>
            <a:buNone/>
          </a:pPr>
          <a:r>
            <a:rPr lang="en-US" sz="2000" b="1" kern="1200">
              <a:latin typeface="Quicksand" panose="020B0604020202020204" charset="0"/>
              <a:ea typeface="Quicksand"/>
              <a:cs typeface="Quicksand"/>
              <a:sym typeface="Quicksand"/>
            </a:rPr>
            <a:t>April 10:</a:t>
          </a:r>
          <a:endParaRPr lang="en-US" sz="2000" kern="1200">
            <a:latin typeface="Quicksand" panose="020B0604020202020204" charset="0"/>
          </a:endParaRPr>
        </a:p>
        <a:p>
          <a:pPr marL="228600" lvl="1" indent="-228600" algn="l" defTabSz="889000">
            <a:lnSpc>
              <a:spcPct val="90000"/>
            </a:lnSpc>
            <a:spcBef>
              <a:spcPct val="0"/>
            </a:spcBef>
            <a:spcAft>
              <a:spcPct val="15000"/>
            </a:spcAft>
            <a:buFont typeface="Arial"/>
            <a:buChar char="•"/>
          </a:pPr>
          <a:r>
            <a:rPr lang="en-US" sz="2000" kern="1200">
              <a:latin typeface="Quicksand" panose="020B0604020202020204" charset="0"/>
              <a:ea typeface="Quicksand"/>
              <a:cs typeface="Quicksand"/>
              <a:sym typeface="Quicksand"/>
            </a:rPr>
            <a:t>Contract Training for Agencies</a:t>
          </a:r>
          <a:endParaRPr lang="en-US" sz="2000" kern="1200">
            <a:latin typeface="Quicksand" panose="020B0604020202020204" charset="0"/>
          </a:endParaRPr>
        </a:p>
        <a:p>
          <a:pPr marL="228600" lvl="1" indent="-228600" algn="l" defTabSz="889000">
            <a:lnSpc>
              <a:spcPct val="90000"/>
            </a:lnSpc>
            <a:spcBef>
              <a:spcPct val="0"/>
            </a:spcBef>
            <a:spcAft>
              <a:spcPct val="15000"/>
            </a:spcAft>
            <a:buFont typeface="Arial"/>
            <a:buChar char="•"/>
          </a:pPr>
          <a:r>
            <a:rPr lang="en-US" sz="2000" kern="1200">
              <a:latin typeface="Quicksand" panose="020B0604020202020204" charset="0"/>
            </a:rPr>
            <a:t>HCD shares final insurance </a:t>
          </a:r>
          <a:r>
            <a:rPr lang="en-US" sz="2000" kern="1200" err="1">
              <a:latin typeface="Quicksand" panose="020B0604020202020204" charset="0"/>
            </a:rPr>
            <a:t>reqs</a:t>
          </a:r>
          <a:r>
            <a:rPr lang="en-US" sz="2000" kern="1200">
              <a:latin typeface="Quicksand" panose="020B0604020202020204" charset="0"/>
            </a:rPr>
            <a:t>.</a:t>
          </a:r>
        </a:p>
      </dsp:txBody>
      <dsp:txXfrm>
        <a:off x="4336558" y="52778"/>
        <a:ext cx="2943764" cy="1696432"/>
      </dsp:txXfrm>
    </dsp:sp>
    <dsp:sp modelId="{238D7EB3-9694-437F-9DA6-59BC4A901D8B}">
      <dsp:nvSpPr>
        <dsp:cNvPr id="0" name=""/>
        <dsp:cNvSpPr/>
      </dsp:nvSpPr>
      <dsp:spPr>
        <a:xfrm>
          <a:off x="7652462" y="522878"/>
          <a:ext cx="677046" cy="756231"/>
        </a:xfrm>
        <a:prstGeom prst="righ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en-US" sz="2000" kern="1200">
            <a:solidFill>
              <a:schemeClr val="bg1"/>
            </a:solidFill>
            <a:latin typeface="Quicksand" panose="020B0604020202020204" charset="0"/>
          </a:endParaRPr>
        </a:p>
      </dsp:txBody>
      <dsp:txXfrm>
        <a:off x="7652462" y="674124"/>
        <a:ext cx="473932" cy="453739"/>
      </dsp:txXfrm>
    </dsp:sp>
    <dsp:sp modelId="{04416B53-3D90-43F0-9638-8990FFCE4714}">
      <dsp:nvSpPr>
        <dsp:cNvPr id="0" name=""/>
        <dsp:cNvSpPr/>
      </dsp:nvSpPr>
      <dsp:spPr>
        <a:xfrm>
          <a:off x="8610547" y="0"/>
          <a:ext cx="3049320" cy="1801988"/>
        </a:xfrm>
        <a:prstGeom prst="roundRect">
          <a:avLst>
            <a:gd name="adj" fmla="val 10000"/>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Font typeface="Arial"/>
            <a:buNone/>
          </a:pPr>
          <a:r>
            <a:rPr lang="en-US" sz="2000" b="1" kern="1200">
              <a:latin typeface="Quicksand" panose="020B0604020202020204" charset="0"/>
              <a:ea typeface="Quicksand"/>
              <a:cs typeface="Quicksand"/>
              <a:sym typeface="Quicksand"/>
            </a:rPr>
            <a:t>April 23: </a:t>
          </a:r>
          <a:r>
            <a:rPr lang="en-US" sz="2000" kern="1200">
              <a:latin typeface="Quicksand" panose="020B0604020202020204" charset="0"/>
              <a:ea typeface="Quicksand"/>
              <a:cs typeface="Quicksand"/>
              <a:sym typeface="Quicksand"/>
            </a:rPr>
            <a:t>Deadline to submit finalized budgets, scopes of work, and performance metrics</a:t>
          </a:r>
          <a:endParaRPr lang="en-US" sz="2000" kern="1200">
            <a:latin typeface="Quicksand" panose="020B0604020202020204" charset="0"/>
          </a:endParaRPr>
        </a:p>
      </dsp:txBody>
      <dsp:txXfrm>
        <a:off x="8663325" y="52778"/>
        <a:ext cx="2943764" cy="1696432"/>
      </dsp:txXfrm>
    </dsp:sp>
    <dsp:sp modelId="{73A128B7-D06A-4A0E-8600-6383DCFFD9E4}">
      <dsp:nvSpPr>
        <dsp:cNvPr id="0" name=""/>
        <dsp:cNvSpPr/>
      </dsp:nvSpPr>
      <dsp:spPr>
        <a:xfrm>
          <a:off x="11950370" y="522878"/>
          <a:ext cx="615865" cy="756231"/>
        </a:xfrm>
        <a:prstGeom prst="righ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377950">
            <a:lnSpc>
              <a:spcPct val="90000"/>
            </a:lnSpc>
            <a:spcBef>
              <a:spcPct val="0"/>
            </a:spcBef>
            <a:spcAft>
              <a:spcPct val="35000"/>
            </a:spcAft>
            <a:buNone/>
          </a:pPr>
          <a:endParaRPr lang="en-US" sz="3100" kern="1200">
            <a:latin typeface="Quicksand" panose="020B0604020202020204" charset="0"/>
          </a:endParaRPr>
        </a:p>
      </dsp:txBody>
      <dsp:txXfrm>
        <a:off x="11950370" y="674124"/>
        <a:ext cx="431106" cy="453739"/>
      </dsp:txXfrm>
    </dsp:sp>
    <dsp:sp modelId="{976433A8-8E96-413F-BC06-B31D0FFFE456}">
      <dsp:nvSpPr>
        <dsp:cNvPr id="0" name=""/>
        <dsp:cNvSpPr/>
      </dsp:nvSpPr>
      <dsp:spPr>
        <a:xfrm>
          <a:off x="12821878" y="0"/>
          <a:ext cx="3049320" cy="1801988"/>
        </a:xfrm>
        <a:prstGeom prst="roundRect">
          <a:avLst>
            <a:gd name="adj" fmla="val 10000"/>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Font typeface="Arial"/>
            <a:buNone/>
          </a:pPr>
          <a:r>
            <a:rPr lang="en-US" sz="2000" b="1" kern="1200">
              <a:latin typeface="Quicksand" panose="020B0604020202020204" charset="0"/>
              <a:ea typeface="Quicksand"/>
              <a:cs typeface="Quicksand"/>
              <a:sym typeface="Quicksand"/>
            </a:rPr>
            <a:t>April 23: </a:t>
          </a:r>
          <a:r>
            <a:rPr lang="en-US" sz="2000" kern="1200">
              <a:latin typeface="Quicksand" panose="020B0604020202020204" charset="0"/>
              <a:ea typeface="Quicksand"/>
              <a:cs typeface="Quicksand"/>
              <a:sym typeface="Quicksand"/>
            </a:rPr>
            <a:t>Deadline to confirm preferred payment method</a:t>
          </a:r>
          <a:endParaRPr lang="en-US" sz="2000" kern="1200">
            <a:latin typeface="Quicksand" panose="020B0604020202020204" charset="0"/>
          </a:endParaRPr>
        </a:p>
      </dsp:txBody>
      <dsp:txXfrm>
        <a:off x="12874656" y="52778"/>
        <a:ext cx="2943764" cy="1696432"/>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B05C97F-DEC6-4393-83E3-2A0DB8AE6A19}">
      <dsp:nvSpPr>
        <dsp:cNvPr id="0" name=""/>
        <dsp:cNvSpPr/>
      </dsp:nvSpPr>
      <dsp:spPr>
        <a:xfrm>
          <a:off x="14731" y="0"/>
          <a:ext cx="3049320" cy="1830320"/>
        </a:xfrm>
        <a:prstGeom prst="roundRect">
          <a:avLst>
            <a:gd name="adj" fmla="val 10000"/>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Font typeface="Arial"/>
            <a:buNone/>
          </a:pPr>
          <a:r>
            <a:rPr lang="en-US" sz="2000" kern="1200">
              <a:latin typeface="Quicksand" panose="020B0604020202020204" charset="0"/>
            </a:rPr>
            <a:t>HCD submits finalized scope and budget to ACCGov Attorney’s Office (AO), to ensure contract provisions are adequate</a:t>
          </a:r>
        </a:p>
      </dsp:txBody>
      <dsp:txXfrm>
        <a:off x="68339" y="53608"/>
        <a:ext cx="2942104" cy="1723104"/>
      </dsp:txXfrm>
    </dsp:sp>
    <dsp:sp modelId="{19CA7F36-5F04-49F2-AE1D-B1ADC986C77A}">
      <dsp:nvSpPr>
        <dsp:cNvPr id="0" name=""/>
        <dsp:cNvSpPr/>
      </dsp:nvSpPr>
      <dsp:spPr>
        <a:xfrm>
          <a:off x="3368984" y="537044"/>
          <a:ext cx="646456" cy="756231"/>
        </a:xfrm>
        <a:prstGeom prst="righ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en-US" sz="2000" kern="1200">
            <a:latin typeface="Quicksand" panose="020B0604020202020204" charset="0"/>
          </a:endParaRPr>
        </a:p>
      </dsp:txBody>
      <dsp:txXfrm>
        <a:off x="3368984" y="688290"/>
        <a:ext cx="452519" cy="453739"/>
      </dsp:txXfrm>
    </dsp:sp>
    <dsp:sp modelId="{8323765D-1E99-491B-BD6D-EA9D3C74FB75}">
      <dsp:nvSpPr>
        <dsp:cNvPr id="0" name=""/>
        <dsp:cNvSpPr/>
      </dsp:nvSpPr>
      <dsp:spPr>
        <a:xfrm>
          <a:off x="4283780" y="0"/>
          <a:ext cx="3049320" cy="1830320"/>
        </a:xfrm>
        <a:prstGeom prst="roundRect">
          <a:avLst>
            <a:gd name="adj" fmla="val 10000"/>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Font typeface="Arial"/>
            <a:buNone/>
          </a:pPr>
          <a:r>
            <a:rPr lang="en-US" sz="2000" kern="1200">
              <a:latin typeface="Quicksand" panose="020B0604020202020204" charset="0"/>
            </a:rPr>
            <a:t>ACCGov Attorney’s Office reviews and approves contract</a:t>
          </a:r>
        </a:p>
      </dsp:txBody>
      <dsp:txXfrm>
        <a:off x="4337388" y="53608"/>
        <a:ext cx="2942104" cy="1723104"/>
      </dsp:txXfrm>
    </dsp:sp>
    <dsp:sp modelId="{4D86F576-15F1-4B51-8806-A4EF9A1F3C22}">
      <dsp:nvSpPr>
        <dsp:cNvPr id="0" name=""/>
        <dsp:cNvSpPr/>
      </dsp:nvSpPr>
      <dsp:spPr>
        <a:xfrm>
          <a:off x="7638033" y="537044"/>
          <a:ext cx="646456" cy="756231"/>
        </a:xfrm>
        <a:prstGeom prst="righ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en-US" sz="2000" kern="1200">
            <a:latin typeface="Quicksand" panose="020B0604020202020204" charset="0"/>
          </a:endParaRPr>
        </a:p>
      </dsp:txBody>
      <dsp:txXfrm>
        <a:off x="7638033" y="688290"/>
        <a:ext cx="452519" cy="453739"/>
      </dsp:txXfrm>
    </dsp:sp>
    <dsp:sp modelId="{4C72114A-DAF4-41AB-828B-00C21EAA96AF}">
      <dsp:nvSpPr>
        <dsp:cNvPr id="0" name=""/>
        <dsp:cNvSpPr/>
      </dsp:nvSpPr>
      <dsp:spPr>
        <a:xfrm>
          <a:off x="8552829" y="0"/>
          <a:ext cx="3049320" cy="1830320"/>
        </a:xfrm>
        <a:prstGeom prst="roundRect">
          <a:avLst>
            <a:gd name="adj" fmla="val 10000"/>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Font typeface="Arial"/>
            <a:buNone/>
          </a:pPr>
          <a:r>
            <a:rPr lang="en-US" sz="2000" kern="1200">
              <a:latin typeface="Quicksand" panose="020B0604020202020204" charset="0"/>
              <a:ea typeface="Quicksand"/>
              <a:cs typeface="Quicksand"/>
              <a:sym typeface="Quicksand"/>
            </a:rPr>
            <a:t>HCD shares contract draft with Agency for review, with request to submit edits within 14 days.</a:t>
          </a:r>
          <a:endParaRPr lang="en-US" sz="2000" kern="1200">
            <a:latin typeface="Quicksand" panose="020B0604020202020204" charset="0"/>
          </a:endParaRPr>
        </a:p>
      </dsp:txBody>
      <dsp:txXfrm>
        <a:off x="8606437" y="53608"/>
        <a:ext cx="2942104" cy="1723104"/>
      </dsp:txXfrm>
    </dsp:sp>
    <dsp:sp modelId="{E659028F-A067-47C3-A3D0-10E355DDD6A3}">
      <dsp:nvSpPr>
        <dsp:cNvPr id="0" name=""/>
        <dsp:cNvSpPr/>
      </dsp:nvSpPr>
      <dsp:spPr>
        <a:xfrm>
          <a:off x="11907082" y="537044"/>
          <a:ext cx="646456" cy="756231"/>
        </a:xfrm>
        <a:prstGeom prst="righ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en-US" sz="2000" kern="1200">
            <a:latin typeface="Quicksand" panose="020B0604020202020204" charset="0"/>
          </a:endParaRPr>
        </a:p>
      </dsp:txBody>
      <dsp:txXfrm>
        <a:off x="11907082" y="688290"/>
        <a:ext cx="452519" cy="453739"/>
      </dsp:txXfrm>
    </dsp:sp>
    <dsp:sp modelId="{F32BE3FD-9883-4E28-8578-8608AB905C57}">
      <dsp:nvSpPr>
        <dsp:cNvPr id="0" name=""/>
        <dsp:cNvSpPr/>
      </dsp:nvSpPr>
      <dsp:spPr>
        <a:xfrm>
          <a:off x="12821878" y="0"/>
          <a:ext cx="3049320" cy="1830320"/>
        </a:xfrm>
        <a:prstGeom prst="roundRect">
          <a:avLst>
            <a:gd name="adj" fmla="val 10000"/>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Font typeface="Arial"/>
            <a:buNone/>
          </a:pPr>
          <a:r>
            <a:rPr lang="en-US" sz="2000" kern="1200">
              <a:latin typeface="Quicksand" panose="020B0604020202020204" charset="0"/>
            </a:rPr>
            <a:t>As needed, HCD works with Agency and Attorney’s Office to address any concerns</a:t>
          </a:r>
        </a:p>
      </dsp:txBody>
      <dsp:txXfrm>
        <a:off x="12875486" y="53608"/>
        <a:ext cx="2942104" cy="1723104"/>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ED42665-1FE9-4F5F-B6D2-74DA4275EA9B}">
      <dsp:nvSpPr>
        <dsp:cNvPr id="0" name=""/>
        <dsp:cNvSpPr/>
      </dsp:nvSpPr>
      <dsp:spPr>
        <a:xfrm>
          <a:off x="6966" y="84566"/>
          <a:ext cx="3045771" cy="1827462"/>
        </a:xfrm>
        <a:prstGeom prst="roundRect">
          <a:avLst>
            <a:gd name="adj" fmla="val 10000"/>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Font typeface="Arial"/>
            <a:buNone/>
          </a:pPr>
          <a:r>
            <a:rPr lang="en-US" sz="2000" kern="1200">
              <a:latin typeface="Quicksand" panose="020B0604020202020204" charset="0"/>
              <a:ea typeface="Quicksand"/>
              <a:cs typeface="Quicksand"/>
              <a:sym typeface="Quicksand"/>
            </a:rPr>
            <a:t>Agency purchases required insurance</a:t>
          </a:r>
          <a:endParaRPr lang="en-US" sz="2000" kern="1200">
            <a:latin typeface="Quicksand" panose="020B0604020202020204" charset="0"/>
          </a:endParaRPr>
        </a:p>
      </dsp:txBody>
      <dsp:txXfrm>
        <a:off x="60491" y="138091"/>
        <a:ext cx="2938721" cy="1720412"/>
      </dsp:txXfrm>
    </dsp:sp>
    <dsp:sp modelId="{499D0C6C-A871-47AE-8EB8-DF03CB52540C}">
      <dsp:nvSpPr>
        <dsp:cNvPr id="0" name=""/>
        <dsp:cNvSpPr/>
      </dsp:nvSpPr>
      <dsp:spPr>
        <a:xfrm>
          <a:off x="3357314" y="620621"/>
          <a:ext cx="645703" cy="755351"/>
        </a:xfrm>
        <a:prstGeom prst="righ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en-US" sz="2000" kern="1200">
            <a:solidFill>
              <a:schemeClr val="bg1"/>
            </a:solidFill>
            <a:latin typeface="Quicksand" panose="020B0604020202020204" charset="0"/>
          </a:endParaRPr>
        </a:p>
      </dsp:txBody>
      <dsp:txXfrm>
        <a:off x="3357314" y="771691"/>
        <a:ext cx="451992" cy="453211"/>
      </dsp:txXfrm>
    </dsp:sp>
    <dsp:sp modelId="{23CF27A6-9129-45B4-958D-935620F6C975}">
      <dsp:nvSpPr>
        <dsp:cNvPr id="0" name=""/>
        <dsp:cNvSpPr/>
      </dsp:nvSpPr>
      <dsp:spPr>
        <a:xfrm>
          <a:off x="4271046" y="84566"/>
          <a:ext cx="3045771" cy="1827462"/>
        </a:xfrm>
        <a:prstGeom prst="roundRect">
          <a:avLst>
            <a:gd name="adj" fmla="val 10000"/>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Font typeface="Arial"/>
            <a:buNone/>
          </a:pPr>
          <a:r>
            <a:rPr lang="en-US" sz="2000" kern="1200">
              <a:latin typeface="Quicksand" panose="020B0604020202020204" charset="0"/>
              <a:ea typeface="Quicksand"/>
              <a:cs typeface="Quicksand"/>
              <a:sym typeface="Quicksand"/>
            </a:rPr>
            <a:t>Agency submits COI and endorsements to HCD</a:t>
          </a:r>
          <a:endParaRPr lang="en-US" sz="2000" kern="1200">
            <a:latin typeface="Quicksand" panose="020B0604020202020204" charset="0"/>
          </a:endParaRPr>
        </a:p>
      </dsp:txBody>
      <dsp:txXfrm>
        <a:off x="4324571" y="138091"/>
        <a:ext cx="2938721" cy="1720412"/>
      </dsp:txXfrm>
    </dsp:sp>
    <dsp:sp modelId="{33454945-0335-41BF-B6FA-562789773939}">
      <dsp:nvSpPr>
        <dsp:cNvPr id="0" name=""/>
        <dsp:cNvSpPr/>
      </dsp:nvSpPr>
      <dsp:spPr>
        <a:xfrm>
          <a:off x="7621394" y="620621"/>
          <a:ext cx="645703" cy="755351"/>
        </a:xfrm>
        <a:prstGeom prst="righ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en-US" sz="2000" kern="1200"/>
        </a:p>
      </dsp:txBody>
      <dsp:txXfrm>
        <a:off x="7621394" y="771691"/>
        <a:ext cx="451992" cy="453211"/>
      </dsp:txXfrm>
    </dsp:sp>
    <dsp:sp modelId="{961B741A-2159-4AA7-A25A-4A0C86672A12}">
      <dsp:nvSpPr>
        <dsp:cNvPr id="0" name=""/>
        <dsp:cNvSpPr/>
      </dsp:nvSpPr>
      <dsp:spPr>
        <a:xfrm>
          <a:off x="8535126" y="84566"/>
          <a:ext cx="3045771" cy="1827462"/>
        </a:xfrm>
        <a:prstGeom prst="roundRect">
          <a:avLst>
            <a:gd name="adj" fmla="val 10000"/>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a:latin typeface="Quicksand" panose="020B0604020202020204" charset="0"/>
              <a:ea typeface="Quicksand"/>
              <a:cs typeface="Quicksand"/>
              <a:sym typeface="Quicksand"/>
            </a:rPr>
            <a:t>ACCGov Finance Dept reviews documentation, and requests corrections as needed</a:t>
          </a:r>
          <a:endParaRPr lang="en-US" sz="2000" kern="1200"/>
        </a:p>
      </dsp:txBody>
      <dsp:txXfrm>
        <a:off x="8588651" y="138091"/>
        <a:ext cx="2938721" cy="1720412"/>
      </dsp:txXfrm>
    </dsp:sp>
    <dsp:sp modelId="{D49FA008-C553-48F6-B94F-467605C71D15}">
      <dsp:nvSpPr>
        <dsp:cNvPr id="0" name=""/>
        <dsp:cNvSpPr/>
      </dsp:nvSpPr>
      <dsp:spPr>
        <a:xfrm>
          <a:off x="11885474" y="620621"/>
          <a:ext cx="645703" cy="755351"/>
        </a:xfrm>
        <a:prstGeom prst="righ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en-US" sz="2000" kern="1200"/>
        </a:p>
      </dsp:txBody>
      <dsp:txXfrm>
        <a:off x="11885474" y="771691"/>
        <a:ext cx="451992" cy="453211"/>
      </dsp:txXfrm>
    </dsp:sp>
    <dsp:sp modelId="{6D775F9A-2300-4EE2-AEFC-5430CB6DB678}">
      <dsp:nvSpPr>
        <dsp:cNvPr id="0" name=""/>
        <dsp:cNvSpPr/>
      </dsp:nvSpPr>
      <dsp:spPr>
        <a:xfrm>
          <a:off x="12799206" y="84566"/>
          <a:ext cx="3045771" cy="1827462"/>
        </a:xfrm>
        <a:prstGeom prst="roundRect">
          <a:avLst>
            <a:gd name="adj" fmla="val 10000"/>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a:latin typeface="Quicksand" panose="020B0604020202020204" charset="0"/>
              <a:ea typeface="Quicksand"/>
              <a:cs typeface="Quicksand"/>
              <a:sym typeface="Quicksand"/>
            </a:rPr>
            <a:t>ACCGov Finance Dept issues Insurance Approval Letter </a:t>
          </a:r>
          <a:endParaRPr lang="en-US" sz="2000" kern="1200"/>
        </a:p>
      </dsp:txBody>
      <dsp:txXfrm>
        <a:off x="12852731" y="138091"/>
        <a:ext cx="2938721" cy="172041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ED42665-1FE9-4F5F-B6D2-74DA4275EA9B}">
      <dsp:nvSpPr>
        <dsp:cNvPr id="0" name=""/>
        <dsp:cNvSpPr/>
      </dsp:nvSpPr>
      <dsp:spPr>
        <a:xfrm>
          <a:off x="5922" y="0"/>
          <a:ext cx="3029353" cy="1835103"/>
        </a:xfrm>
        <a:prstGeom prst="roundRect">
          <a:avLst>
            <a:gd name="adj" fmla="val 10000"/>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Font typeface="Arial"/>
            <a:buNone/>
          </a:pPr>
          <a:r>
            <a:rPr lang="en-US" sz="2000" b="0" kern="1200">
              <a:latin typeface="Quicksand" panose="020B0604020202020204" charset="0"/>
              <a:ea typeface="Quicksand"/>
              <a:cs typeface="Quicksand"/>
              <a:sym typeface="Quicksand"/>
            </a:rPr>
            <a:t>HCD requests Agency’s signatures on contract, as well as any missing documentation (e.g., GSIC, etc.)</a:t>
          </a:r>
        </a:p>
      </dsp:txBody>
      <dsp:txXfrm>
        <a:off x="59670" y="53748"/>
        <a:ext cx="2921857" cy="1727607"/>
      </dsp:txXfrm>
    </dsp:sp>
    <dsp:sp modelId="{499D0C6C-A871-47AE-8EB8-DF03CB52540C}">
      <dsp:nvSpPr>
        <dsp:cNvPr id="0" name=""/>
        <dsp:cNvSpPr/>
      </dsp:nvSpPr>
      <dsp:spPr>
        <a:xfrm>
          <a:off x="3340389" y="541911"/>
          <a:ext cx="646840" cy="751279"/>
        </a:xfrm>
        <a:prstGeom prst="righ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en-US" sz="2000" b="0" kern="1200">
            <a:solidFill>
              <a:schemeClr val="bg1"/>
            </a:solidFill>
            <a:latin typeface="Quicksand" panose="020B0604020202020204" charset="0"/>
          </a:endParaRPr>
        </a:p>
      </dsp:txBody>
      <dsp:txXfrm>
        <a:off x="3340389" y="692167"/>
        <a:ext cx="452788" cy="450767"/>
      </dsp:txXfrm>
    </dsp:sp>
    <dsp:sp modelId="{BDA8E3BB-C8CB-462D-822C-3C2B147B97F7}">
      <dsp:nvSpPr>
        <dsp:cNvPr id="0" name=""/>
        <dsp:cNvSpPr/>
      </dsp:nvSpPr>
      <dsp:spPr>
        <a:xfrm>
          <a:off x="4255729" y="0"/>
          <a:ext cx="3029353" cy="1835103"/>
        </a:xfrm>
        <a:prstGeom prst="roundRect">
          <a:avLst>
            <a:gd name="adj" fmla="val 10000"/>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Font typeface="Arial"/>
            <a:buNone/>
          </a:pPr>
          <a:r>
            <a:rPr lang="en-US" sz="2000" b="0" kern="1200">
              <a:latin typeface="Quicksand" panose="020B0604020202020204" charset="0"/>
            </a:rPr>
            <a:t>Agency submits signed contracts and missing documentation within 14 days of receipt. </a:t>
          </a:r>
        </a:p>
      </dsp:txBody>
      <dsp:txXfrm>
        <a:off x="4309477" y="53748"/>
        <a:ext cx="2921857" cy="1727607"/>
      </dsp:txXfrm>
    </dsp:sp>
    <dsp:sp modelId="{238D7EB3-9694-437F-9DA6-59BC4A901D8B}">
      <dsp:nvSpPr>
        <dsp:cNvPr id="0" name=""/>
        <dsp:cNvSpPr/>
      </dsp:nvSpPr>
      <dsp:spPr>
        <a:xfrm>
          <a:off x="7588018" y="541911"/>
          <a:ext cx="642222" cy="751279"/>
        </a:xfrm>
        <a:prstGeom prst="righ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en-US" sz="2000" b="0" kern="1200">
            <a:solidFill>
              <a:schemeClr val="bg1"/>
            </a:solidFill>
            <a:latin typeface="Quicksand" panose="020B0604020202020204" charset="0"/>
          </a:endParaRPr>
        </a:p>
      </dsp:txBody>
      <dsp:txXfrm>
        <a:off x="7588018" y="692167"/>
        <a:ext cx="449555" cy="450767"/>
      </dsp:txXfrm>
    </dsp:sp>
    <dsp:sp modelId="{04416B53-3D90-43F0-9638-8990FFCE4714}">
      <dsp:nvSpPr>
        <dsp:cNvPr id="0" name=""/>
        <dsp:cNvSpPr/>
      </dsp:nvSpPr>
      <dsp:spPr>
        <a:xfrm>
          <a:off x="8496824" y="0"/>
          <a:ext cx="3029353" cy="1835103"/>
        </a:xfrm>
        <a:prstGeom prst="roundRect">
          <a:avLst>
            <a:gd name="adj" fmla="val 10000"/>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Font typeface="Arial"/>
            <a:buNone/>
          </a:pPr>
          <a:r>
            <a:rPr lang="en-US" sz="2000" b="0" kern="1200">
              <a:latin typeface="Quicksand" panose="020B0604020202020204" charset="0"/>
              <a:ea typeface="Quicksand"/>
              <a:cs typeface="Quicksand"/>
              <a:sym typeface="Quicksand"/>
            </a:rPr>
            <a:t>HCD submits contract with Agency’s signatures to City Hall for final legal review and Mayor’s Signature</a:t>
          </a:r>
          <a:endParaRPr lang="en-US" sz="2000" b="0" kern="1200">
            <a:latin typeface="Quicksand" panose="020B0604020202020204" charset="0"/>
          </a:endParaRPr>
        </a:p>
      </dsp:txBody>
      <dsp:txXfrm>
        <a:off x="8550572" y="53748"/>
        <a:ext cx="2921857" cy="1727607"/>
      </dsp:txXfrm>
    </dsp:sp>
    <dsp:sp modelId="{63D6345B-B673-4A00-AE10-547C5A3B3D56}">
      <dsp:nvSpPr>
        <dsp:cNvPr id="0" name=""/>
        <dsp:cNvSpPr/>
      </dsp:nvSpPr>
      <dsp:spPr>
        <a:xfrm>
          <a:off x="11829113" y="541911"/>
          <a:ext cx="642222" cy="751279"/>
        </a:xfrm>
        <a:prstGeom prst="righ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377950">
            <a:lnSpc>
              <a:spcPct val="90000"/>
            </a:lnSpc>
            <a:spcBef>
              <a:spcPct val="0"/>
            </a:spcBef>
            <a:spcAft>
              <a:spcPct val="35000"/>
            </a:spcAft>
            <a:buNone/>
          </a:pPr>
          <a:endParaRPr lang="en-US" sz="3100" b="0" kern="1200">
            <a:latin typeface="Quicksand" panose="020B0604020202020204" charset="0"/>
          </a:endParaRPr>
        </a:p>
      </dsp:txBody>
      <dsp:txXfrm>
        <a:off x="11829113" y="692167"/>
        <a:ext cx="449555" cy="450767"/>
      </dsp:txXfrm>
    </dsp:sp>
    <dsp:sp modelId="{0998C02A-63A9-4100-B163-3F291EFE427A}">
      <dsp:nvSpPr>
        <dsp:cNvPr id="0" name=""/>
        <dsp:cNvSpPr/>
      </dsp:nvSpPr>
      <dsp:spPr>
        <a:xfrm>
          <a:off x="12737919" y="0"/>
          <a:ext cx="3029353" cy="1835103"/>
        </a:xfrm>
        <a:prstGeom prst="roundRect">
          <a:avLst>
            <a:gd name="adj" fmla="val 10000"/>
          </a:avLst>
        </a:prstGeom>
        <a:solidFill>
          <a:srgbClr val="00B050"/>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Font typeface="Arial"/>
            <a:buNone/>
          </a:pPr>
          <a:r>
            <a:rPr lang="en-US" sz="2800" b="1" kern="1200">
              <a:latin typeface="Quicksand Bold" panose="020B0604020202020204" charset="0"/>
            </a:rPr>
            <a:t>CONTRACT IS FULLY EXECUTED BY JUNE 30</a:t>
          </a:r>
        </a:p>
      </dsp:txBody>
      <dsp:txXfrm>
        <a:off x="12791667" y="53748"/>
        <a:ext cx="2921857" cy="172760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ED42665-1FE9-4F5F-B6D2-74DA4275EA9B}">
      <dsp:nvSpPr>
        <dsp:cNvPr id="0" name=""/>
        <dsp:cNvSpPr/>
      </dsp:nvSpPr>
      <dsp:spPr>
        <a:xfrm>
          <a:off x="14731" y="0"/>
          <a:ext cx="3049320" cy="1801988"/>
        </a:xfrm>
        <a:prstGeom prst="roundRect">
          <a:avLst>
            <a:gd name="adj" fmla="val 10000"/>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Font typeface="Arial"/>
            <a:buNone/>
          </a:pPr>
          <a:r>
            <a:rPr lang="en-US" sz="2000" b="1" kern="1200">
              <a:latin typeface="Quicksand" panose="020B0604020202020204" charset="0"/>
              <a:ea typeface="Quicksand"/>
              <a:cs typeface="Quicksand"/>
              <a:sym typeface="Quicksand"/>
            </a:rPr>
            <a:t>April 1 -2: </a:t>
          </a:r>
        </a:p>
        <a:p>
          <a:pPr marL="228600" lvl="1" indent="-228600" algn="l" defTabSz="889000">
            <a:lnSpc>
              <a:spcPct val="90000"/>
            </a:lnSpc>
            <a:spcBef>
              <a:spcPct val="0"/>
            </a:spcBef>
            <a:spcAft>
              <a:spcPct val="15000"/>
            </a:spcAft>
            <a:buFont typeface="Arial"/>
            <a:buChar char="•"/>
          </a:pPr>
          <a:r>
            <a:rPr lang="en-US" sz="2000" kern="1200">
              <a:latin typeface="Quicksand" panose="020B0604020202020204" charset="0"/>
              <a:ea typeface="Quicksand"/>
              <a:cs typeface="Quicksand"/>
              <a:sym typeface="Quicksand"/>
            </a:rPr>
            <a:t>M&amp;C votes on FY26 CPP Awards</a:t>
          </a:r>
        </a:p>
        <a:p>
          <a:pPr marL="228600" lvl="1" indent="-228600" algn="l" defTabSz="889000">
            <a:lnSpc>
              <a:spcPct val="90000"/>
            </a:lnSpc>
            <a:spcBef>
              <a:spcPct val="0"/>
            </a:spcBef>
            <a:spcAft>
              <a:spcPct val="15000"/>
            </a:spcAft>
            <a:buFont typeface="Arial"/>
            <a:buChar char="•"/>
          </a:pPr>
          <a:r>
            <a:rPr lang="en-US" sz="2000" kern="1200">
              <a:latin typeface="Quicksand" panose="020B0604020202020204" charset="0"/>
              <a:ea typeface="Quicksand"/>
              <a:cs typeface="Quicksand"/>
              <a:sym typeface="Quicksand"/>
            </a:rPr>
            <a:t>HCD sends Award Notification Letters</a:t>
          </a:r>
          <a:endParaRPr lang="en-US" sz="2000" kern="1200">
            <a:latin typeface="Quicksand" panose="020B0604020202020204" charset="0"/>
          </a:endParaRPr>
        </a:p>
      </dsp:txBody>
      <dsp:txXfrm>
        <a:off x="67509" y="52778"/>
        <a:ext cx="2943764" cy="1696432"/>
      </dsp:txXfrm>
    </dsp:sp>
    <dsp:sp modelId="{499D0C6C-A871-47AE-8EB8-DF03CB52540C}">
      <dsp:nvSpPr>
        <dsp:cNvPr id="0" name=""/>
        <dsp:cNvSpPr/>
      </dsp:nvSpPr>
      <dsp:spPr>
        <a:xfrm>
          <a:off x="3368984" y="522878"/>
          <a:ext cx="646456" cy="756231"/>
        </a:xfrm>
        <a:prstGeom prst="righ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en-US" sz="2000" kern="1200">
            <a:solidFill>
              <a:schemeClr val="bg1"/>
            </a:solidFill>
            <a:latin typeface="Quicksand" panose="020B0604020202020204" charset="0"/>
          </a:endParaRPr>
        </a:p>
      </dsp:txBody>
      <dsp:txXfrm>
        <a:off x="3368984" y="674124"/>
        <a:ext cx="452519" cy="453739"/>
      </dsp:txXfrm>
    </dsp:sp>
    <dsp:sp modelId="{BDA8E3BB-C8CB-462D-822C-3C2B147B97F7}">
      <dsp:nvSpPr>
        <dsp:cNvPr id="0" name=""/>
        <dsp:cNvSpPr/>
      </dsp:nvSpPr>
      <dsp:spPr>
        <a:xfrm>
          <a:off x="4283780" y="0"/>
          <a:ext cx="3049320" cy="1801988"/>
        </a:xfrm>
        <a:prstGeom prst="roundRect">
          <a:avLst>
            <a:gd name="adj" fmla="val 10000"/>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Font typeface="Arial"/>
            <a:buNone/>
          </a:pPr>
          <a:r>
            <a:rPr lang="en-US" sz="2000" b="1" kern="1200">
              <a:latin typeface="Quicksand" panose="020B0604020202020204" charset="0"/>
              <a:ea typeface="Quicksand"/>
              <a:cs typeface="Quicksand"/>
              <a:sym typeface="Quicksand"/>
            </a:rPr>
            <a:t>April 10:</a:t>
          </a:r>
          <a:endParaRPr lang="en-US" sz="2000" kern="1200">
            <a:latin typeface="Quicksand" panose="020B0604020202020204" charset="0"/>
          </a:endParaRPr>
        </a:p>
        <a:p>
          <a:pPr marL="228600" lvl="1" indent="-228600" algn="l" defTabSz="889000">
            <a:lnSpc>
              <a:spcPct val="90000"/>
            </a:lnSpc>
            <a:spcBef>
              <a:spcPct val="0"/>
            </a:spcBef>
            <a:spcAft>
              <a:spcPct val="15000"/>
            </a:spcAft>
            <a:buFont typeface="Arial"/>
            <a:buChar char="•"/>
          </a:pPr>
          <a:r>
            <a:rPr lang="en-US" sz="2000" kern="1200">
              <a:latin typeface="Quicksand" panose="020B0604020202020204" charset="0"/>
              <a:ea typeface="Quicksand"/>
              <a:cs typeface="Quicksand"/>
              <a:sym typeface="Quicksand"/>
            </a:rPr>
            <a:t>Contract Training for Agencies</a:t>
          </a:r>
          <a:endParaRPr lang="en-US" sz="2000" kern="1200">
            <a:latin typeface="Quicksand" panose="020B0604020202020204" charset="0"/>
          </a:endParaRPr>
        </a:p>
        <a:p>
          <a:pPr marL="228600" lvl="1" indent="-228600" algn="l" defTabSz="889000">
            <a:lnSpc>
              <a:spcPct val="90000"/>
            </a:lnSpc>
            <a:spcBef>
              <a:spcPct val="0"/>
            </a:spcBef>
            <a:spcAft>
              <a:spcPct val="15000"/>
            </a:spcAft>
            <a:buFont typeface="Arial"/>
            <a:buChar char="•"/>
          </a:pPr>
          <a:r>
            <a:rPr lang="en-US" sz="2000" kern="1200">
              <a:latin typeface="Quicksand" panose="020B0604020202020204" charset="0"/>
            </a:rPr>
            <a:t>HCD shares final insurance </a:t>
          </a:r>
          <a:r>
            <a:rPr lang="en-US" sz="2000" kern="1200" err="1">
              <a:latin typeface="Quicksand" panose="020B0604020202020204" charset="0"/>
            </a:rPr>
            <a:t>reqs</a:t>
          </a:r>
          <a:r>
            <a:rPr lang="en-US" sz="2000" kern="1200">
              <a:latin typeface="Quicksand" panose="020B0604020202020204" charset="0"/>
            </a:rPr>
            <a:t>.</a:t>
          </a:r>
        </a:p>
      </dsp:txBody>
      <dsp:txXfrm>
        <a:off x="4336558" y="52778"/>
        <a:ext cx="2943764" cy="1696432"/>
      </dsp:txXfrm>
    </dsp:sp>
    <dsp:sp modelId="{238D7EB3-9694-437F-9DA6-59BC4A901D8B}">
      <dsp:nvSpPr>
        <dsp:cNvPr id="0" name=""/>
        <dsp:cNvSpPr/>
      </dsp:nvSpPr>
      <dsp:spPr>
        <a:xfrm>
          <a:off x="7652462" y="522878"/>
          <a:ext cx="677046" cy="756231"/>
        </a:xfrm>
        <a:prstGeom prst="righ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en-US" sz="2000" kern="1200">
            <a:solidFill>
              <a:schemeClr val="bg1"/>
            </a:solidFill>
            <a:latin typeface="Quicksand" panose="020B0604020202020204" charset="0"/>
          </a:endParaRPr>
        </a:p>
      </dsp:txBody>
      <dsp:txXfrm>
        <a:off x="7652462" y="674124"/>
        <a:ext cx="473932" cy="453739"/>
      </dsp:txXfrm>
    </dsp:sp>
    <dsp:sp modelId="{04416B53-3D90-43F0-9638-8990FFCE4714}">
      <dsp:nvSpPr>
        <dsp:cNvPr id="0" name=""/>
        <dsp:cNvSpPr/>
      </dsp:nvSpPr>
      <dsp:spPr>
        <a:xfrm>
          <a:off x="8610547" y="0"/>
          <a:ext cx="3049320" cy="1801988"/>
        </a:xfrm>
        <a:prstGeom prst="roundRect">
          <a:avLst>
            <a:gd name="adj" fmla="val 10000"/>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Font typeface="Arial"/>
            <a:buNone/>
          </a:pPr>
          <a:r>
            <a:rPr lang="en-US" sz="2000" b="1" kern="1200">
              <a:latin typeface="Quicksand" panose="020B0604020202020204" charset="0"/>
              <a:ea typeface="Quicksand"/>
              <a:cs typeface="Quicksand"/>
              <a:sym typeface="Quicksand"/>
            </a:rPr>
            <a:t>April 23: </a:t>
          </a:r>
          <a:r>
            <a:rPr lang="en-US" sz="2000" kern="1200">
              <a:latin typeface="Quicksand" panose="020B0604020202020204" charset="0"/>
              <a:ea typeface="Quicksand"/>
              <a:cs typeface="Quicksand"/>
              <a:sym typeface="Quicksand"/>
            </a:rPr>
            <a:t>Deadline to submit finalized budgets, scopes of work, and performance metrics</a:t>
          </a:r>
          <a:endParaRPr lang="en-US" sz="2000" kern="1200">
            <a:latin typeface="Quicksand" panose="020B0604020202020204" charset="0"/>
          </a:endParaRPr>
        </a:p>
      </dsp:txBody>
      <dsp:txXfrm>
        <a:off x="8663325" y="52778"/>
        <a:ext cx="2943764" cy="1696432"/>
      </dsp:txXfrm>
    </dsp:sp>
    <dsp:sp modelId="{73A128B7-D06A-4A0E-8600-6383DCFFD9E4}">
      <dsp:nvSpPr>
        <dsp:cNvPr id="0" name=""/>
        <dsp:cNvSpPr/>
      </dsp:nvSpPr>
      <dsp:spPr>
        <a:xfrm>
          <a:off x="11950370" y="522878"/>
          <a:ext cx="615865" cy="756231"/>
        </a:xfrm>
        <a:prstGeom prst="righ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377950">
            <a:lnSpc>
              <a:spcPct val="90000"/>
            </a:lnSpc>
            <a:spcBef>
              <a:spcPct val="0"/>
            </a:spcBef>
            <a:spcAft>
              <a:spcPct val="35000"/>
            </a:spcAft>
            <a:buNone/>
          </a:pPr>
          <a:endParaRPr lang="en-US" sz="3100" kern="1200">
            <a:latin typeface="Quicksand" panose="020B0604020202020204" charset="0"/>
          </a:endParaRPr>
        </a:p>
      </dsp:txBody>
      <dsp:txXfrm>
        <a:off x="11950370" y="674124"/>
        <a:ext cx="431106" cy="453739"/>
      </dsp:txXfrm>
    </dsp:sp>
    <dsp:sp modelId="{976433A8-8E96-413F-BC06-B31D0FFFE456}">
      <dsp:nvSpPr>
        <dsp:cNvPr id="0" name=""/>
        <dsp:cNvSpPr/>
      </dsp:nvSpPr>
      <dsp:spPr>
        <a:xfrm>
          <a:off x="12821878" y="0"/>
          <a:ext cx="3049320" cy="1801988"/>
        </a:xfrm>
        <a:prstGeom prst="roundRect">
          <a:avLst>
            <a:gd name="adj" fmla="val 10000"/>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Font typeface="Arial"/>
            <a:buNone/>
          </a:pPr>
          <a:r>
            <a:rPr lang="en-US" sz="2000" b="1" kern="1200">
              <a:latin typeface="Quicksand" panose="020B0604020202020204" charset="0"/>
              <a:ea typeface="Quicksand"/>
              <a:cs typeface="Quicksand"/>
              <a:sym typeface="Quicksand"/>
            </a:rPr>
            <a:t>April 23: </a:t>
          </a:r>
          <a:r>
            <a:rPr lang="en-US" sz="2000" kern="1200">
              <a:latin typeface="Quicksand" panose="020B0604020202020204" charset="0"/>
              <a:ea typeface="Quicksand"/>
              <a:cs typeface="Quicksand"/>
              <a:sym typeface="Quicksand"/>
            </a:rPr>
            <a:t>Deadline to confirm preferred payment method</a:t>
          </a:r>
          <a:endParaRPr lang="en-US" sz="2000" kern="1200">
            <a:latin typeface="Quicksand" panose="020B0604020202020204" charset="0"/>
          </a:endParaRPr>
        </a:p>
      </dsp:txBody>
      <dsp:txXfrm>
        <a:off x="12874656" y="52778"/>
        <a:ext cx="2943764" cy="169643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B05C97F-DEC6-4393-83E3-2A0DB8AE6A19}">
      <dsp:nvSpPr>
        <dsp:cNvPr id="0" name=""/>
        <dsp:cNvSpPr/>
      </dsp:nvSpPr>
      <dsp:spPr>
        <a:xfrm>
          <a:off x="14731" y="0"/>
          <a:ext cx="3049320" cy="1830320"/>
        </a:xfrm>
        <a:prstGeom prst="roundRect">
          <a:avLst>
            <a:gd name="adj" fmla="val 10000"/>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Font typeface="Arial"/>
            <a:buNone/>
          </a:pPr>
          <a:r>
            <a:rPr lang="en-US" sz="2000" kern="1200">
              <a:latin typeface="Quicksand" panose="020B0604020202020204" charset="0"/>
            </a:rPr>
            <a:t>HCD submits finalized scope and budget to ACCGov Attorney’s Office (AO), to ensure contract provisions are adequate</a:t>
          </a:r>
        </a:p>
      </dsp:txBody>
      <dsp:txXfrm>
        <a:off x="68339" y="53608"/>
        <a:ext cx="2942104" cy="1723104"/>
      </dsp:txXfrm>
    </dsp:sp>
    <dsp:sp modelId="{19CA7F36-5F04-49F2-AE1D-B1ADC986C77A}">
      <dsp:nvSpPr>
        <dsp:cNvPr id="0" name=""/>
        <dsp:cNvSpPr/>
      </dsp:nvSpPr>
      <dsp:spPr>
        <a:xfrm>
          <a:off x="3368984" y="537044"/>
          <a:ext cx="646456" cy="756231"/>
        </a:xfrm>
        <a:prstGeom prst="righ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en-US" sz="2000" kern="1200">
            <a:latin typeface="Quicksand" panose="020B0604020202020204" charset="0"/>
          </a:endParaRPr>
        </a:p>
      </dsp:txBody>
      <dsp:txXfrm>
        <a:off x="3368984" y="688290"/>
        <a:ext cx="452519" cy="453739"/>
      </dsp:txXfrm>
    </dsp:sp>
    <dsp:sp modelId="{8323765D-1E99-491B-BD6D-EA9D3C74FB75}">
      <dsp:nvSpPr>
        <dsp:cNvPr id="0" name=""/>
        <dsp:cNvSpPr/>
      </dsp:nvSpPr>
      <dsp:spPr>
        <a:xfrm>
          <a:off x="4283780" y="0"/>
          <a:ext cx="3049320" cy="1830320"/>
        </a:xfrm>
        <a:prstGeom prst="roundRect">
          <a:avLst>
            <a:gd name="adj" fmla="val 10000"/>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Font typeface="Arial"/>
            <a:buNone/>
          </a:pPr>
          <a:r>
            <a:rPr lang="en-US" sz="2000" kern="1200">
              <a:latin typeface="Quicksand" panose="020B0604020202020204" charset="0"/>
            </a:rPr>
            <a:t>ACCGov Attorney’s Office reviews and approves contract</a:t>
          </a:r>
        </a:p>
      </dsp:txBody>
      <dsp:txXfrm>
        <a:off x="4337388" y="53608"/>
        <a:ext cx="2942104" cy="1723104"/>
      </dsp:txXfrm>
    </dsp:sp>
    <dsp:sp modelId="{4D86F576-15F1-4B51-8806-A4EF9A1F3C22}">
      <dsp:nvSpPr>
        <dsp:cNvPr id="0" name=""/>
        <dsp:cNvSpPr/>
      </dsp:nvSpPr>
      <dsp:spPr>
        <a:xfrm>
          <a:off x="7638033" y="537044"/>
          <a:ext cx="646456" cy="756231"/>
        </a:xfrm>
        <a:prstGeom prst="righ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en-US" sz="2000" kern="1200">
            <a:latin typeface="Quicksand" panose="020B0604020202020204" charset="0"/>
          </a:endParaRPr>
        </a:p>
      </dsp:txBody>
      <dsp:txXfrm>
        <a:off x="7638033" y="688290"/>
        <a:ext cx="452519" cy="453739"/>
      </dsp:txXfrm>
    </dsp:sp>
    <dsp:sp modelId="{4C72114A-DAF4-41AB-828B-00C21EAA96AF}">
      <dsp:nvSpPr>
        <dsp:cNvPr id="0" name=""/>
        <dsp:cNvSpPr/>
      </dsp:nvSpPr>
      <dsp:spPr>
        <a:xfrm>
          <a:off x="8552829" y="0"/>
          <a:ext cx="3049320" cy="1830320"/>
        </a:xfrm>
        <a:prstGeom prst="roundRect">
          <a:avLst>
            <a:gd name="adj" fmla="val 10000"/>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Font typeface="Arial"/>
            <a:buNone/>
          </a:pPr>
          <a:r>
            <a:rPr lang="en-US" sz="2000" kern="1200">
              <a:latin typeface="Quicksand" panose="020B0604020202020204" charset="0"/>
              <a:ea typeface="Quicksand"/>
              <a:cs typeface="Quicksand"/>
              <a:sym typeface="Quicksand"/>
            </a:rPr>
            <a:t>HCD shares contract draft with Agency for review, with request to submit edits within 14 days.</a:t>
          </a:r>
          <a:endParaRPr lang="en-US" sz="2000" kern="1200">
            <a:latin typeface="Quicksand" panose="020B0604020202020204" charset="0"/>
          </a:endParaRPr>
        </a:p>
      </dsp:txBody>
      <dsp:txXfrm>
        <a:off x="8606437" y="53608"/>
        <a:ext cx="2942104" cy="1723104"/>
      </dsp:txXfrm>
    </dsp:sp>
    <dsp:sp modelId="{E659028F-A067-47C3-A3D0-10E355DDD6A3}">
      <dsp:nvSpPr>
        <dsp:cNvPr id="0" name=""/>
        <dsp:cNvSpPr/>
      </dsp:nvSpPr>
      <dsp:spPr>
        <a:xfrm>
          <a:off x="11907082" y="537044"/>
          <a:ext cx="646456" cy="756231"/>
        </a:xfrm>
        <a:prstGeom prst="righ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en-US" sz="2000" kern="1200">
            <a:latin typeface="Quicksand" panose="020B0604020202020204" charset="0"/>
          </a:endParaRPr>
        </a:p>
      </dsp:txBody>
      <dsp:txXfrm>
        <a:off x="11907082" y="688290"/>
        <a:ext cx="452519" cy="453739"/>
      </dsp:txXfrm>
    </dsp:sp>
    <dsp:sp modelId="{F32BE3FD-9883-4E28-8578-8608AB905C57}">
      <dsp:nvSpPr>
        <dsp:cNvPr id="0" name=""/>
        <dsp:cNvSpPr/>
      </dsp:nvSpPr>
      <dsp:spPr>
        <a:xfrm>
          <a:off x="12821878" y="0"/>
          <a:ext cx="3049320" cy="1830320"/>
        </a:xfrm>
        <a:prstGeom prst="roundRect">
          <a:avLst>
            <a:gd name="adj" fmla="val 10000"/>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Font typeface="Arial"/>
            <a:buNone/>
          </a:pPr>
          <a:r>
            <a:rPr lang="en-US" sz="2000" kern="1200">
              <a:latin typeface="Quicksand" panose="020B0604020202020204" charset="0"/>
            </a:rPr>
            <a:t>As needed, HCD works with Agency and Attorney’s Office to address any concerns</a:t>
          </a:r>
        </a:p>
      </dsp:txBody>
      <dsp:txXfrm>
        <a:off x="12875486" y="53608"/>
        <a:ext cx="2942104" cy="172310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ED42665-1FE9-4F5F-B6D2-74DA4275EA9B}">
      <dsp:nvSpPr>
        <dsp:cNvPr id="0" name=""/>
        <dsp:cNvSpPr/>
      </dsp:nvSpPr>
      <dsp:spPr>
        <a:xfrm>
          <a:off x="6966" y="84566"/>
          <a:ext cx="3045771" cy="1827462"/>
        </a:xfrm>
        <a:prstGeom prst="roundRect">
          <a:avLst>
            <a:gd name="adj" fmla="val 10000"/>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Font typeface="Arial"/>
            <a:buNone/>
          </a:pPr>
          <a:r>
            <a:rPr lang="en-US" sz="2000" kern="1200">
              <a:latin typeface="Quicksand" panose="020B0604020202020204" charset="0"/>
              <a:ea typeface="Quicksand"/>
              <a:cs typeface="Quicksand"/>
              <a:sym typeface="Quicksand"/>
            </a:rPr>
            <a:t>Agency purchases required insurance</a:t>
          </a:r>
          <a:endParaRPr lang="en-US" sz="2000" kern="1200">
            <a:latin typeface="Quicksand" panose="020B0604020202020204" charset="0"/>
          </a:endParaRPr>
        </a:p>
      </dsp:txBody>
      <dsp:txXfrm>
        <a:off x="60491" y="138091"/>
        <a:ext cx="2938721" cy="1720412"/>
      </dsp:txXfrm>
    </dsp:sp>
    <dsp:sp modelId="{499D0C6C-A871-47AE-8EB8-DF03CB52540C}">
      <dsp:nvSpPr>
        <dsp:cNvPr id="0" name=""/>
        <dsp:cNvSpPr/>
      </dsp:nvSpPr>
      <dsp:spPr>
        <a:xfrm>
          <a:off x="3357314" y="620621"/>
          <a:ext cx="645703" cy="755351"/>
        </a:xfrm>
        <a:prstGeom prst="righ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en-US" sz="2000" kern="1200">
            <a:solidFill>
              <a:schemeClr val="bg1"/>
            </a:solidFill>
            <a:latin typeface="Quicksand" panose="020B0604020202020204" charset="0"/>
          </a:endParaRPr>
        </a:p>
      </dsp:txBody>
      <dsp:txXfrm>
        <a:off x="3357314" y="771691"/>
        <a:ext cx="451992" cy="453211"/>
      </dsp:txXfrm>
    </dsp:sp>
    <dsp:sp modelId="{23CF27A6-9129-45B4-958D-935620F6C975}">
      <dsp:nvSpPr>
        <dsp:cNvPr id="0" name=""/>
        <dsp:cNvSpPr/>
      </dsp:nvSpPr>
      <dsp:spPr>
        <a:xfrm>
          <a:off x="4271046" y="84566"/>
          <a:ext cx="3045771" cy="1827462"/>
        </a:xfrm>
        <a:prstGeom prst="roundRect">
          <a:avLst>
            <a:gd name="adj" fmla="val 10000"/>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Font typeface="Arial"/>
            <a:buNone/>
          </a:pPr>
          <a:r>
            <a:rPr lang="en-US" sz="2000" kern="1200">
              <a:latin typeface="Quicksand" panose="020B0604020202020204" charset="0"/>
              <a:ea typeface="Quicksand"/>
              <a:cs typeface="Quicksand"/>
              <a:sym typeface="Quicksand"/>
            </a:rPr>
            <a:t>Agency submits COI and endorsements to HCD</a:t>
          </a:r>
          <a:endParaRPr lang="en-US" sz="2000" kern="1200">
            <a:latin typeface="Quicksand" panose="020B0604020202020204" charset="0"/>
          </a:endParaRPr>
        </a:p>
      </dsp:txBody>
      <dsp:txXfrm>
        <a:off x="4324571" y="138091"/>
        <a:ext cx="2938721" cy="1720412"/>
      </dsp:txXfrm>
    </dsp:sp>
    <dsp:sp modelId="{33454945-0335-41BF-B6FA-562789773939}">
      <dsp:nvSpPr>
        <dsp:cNvPr id="0" name=""/>
        <dsp:cNvSpPr/>
      </dsp:nvSpPr>
      <dsp:spPr>
        <a:xfrm>
          <a:off x="7621394" y="620621"/>
          <a:ext cx="645703" cy="755351"/>
        </a:xfrm>
        <a:prstGeom prst="righ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en-US" sz="2000" kern="1200"/>
        </a:p>
      </dsp:txBody>
      <dsp:txXfrm>
        <a:off x="7621394" y="771691"/>
        <a:ext cx="451992" cy="453211"/>
      </dsp:txXfrm>
    </dsp:sp>
    <dsp:sp modelId="{961B741A-2159-4AA7-A25A-4A0C86672A12}">
      <dsp:nvSpPr>
        <dsp:cNvPr id="0" name=""/>
        <dsp:cNvSpPr/>
      </dsp:nvSpPr>
      <dsp:spPr>
        <a:xfrm>
          <a:off x="8535126" y="84566"/>
          <a:ext cx="3045771" cy="1827462"/>
        </a:xfrm>
        <a:prstGeom prst="roundRect">
          <a:avLst>
            <a:gd name="adj" fmla="val 10000"/>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a:latin typeface="Quicksand" panose="020B0604020202020204" charset="0"/>
              <a:ea typeface="Quicksand"/>
              <a:cs typeface="Quicksand"/>
              <a:sym typeface="Quicksand"/>
            </a:rPr>
            <a:t>ACCGov Finance Dept reviews documentation, and requests corrections as needed</a:t>
          </a:r>
          <a:endParaRPr lang="en-US" sz="2000" kern="1200"/>
        </a:p>
      </dsp:txBody>
      <dsp:txXfrm>
        <a:off x="8588651" y="138091"/>
        <a:ext cx="2938721" cy="1720412"/>
      </dsp:txXfrm>
    </dsp:sp>
    <dsp:sp modelId="{D49FA008-C553-48F6-B94F-467605C71D15}">
      <dsp:nvSpPr>
        <dsp:cNvPr id="0" name=""/>
        <dsp:cNvSpPr/>
      </dsp:nvSpPr>
      <dsp:spPr>
        <a:xfrm>
          <a:off x="11885474" y="620621"/>
          <a:ext cx="645703" cy="755351"/>
        </a:xfrm>
        <a:prstGeom prst="righ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en-US" sz="2000" kern="1200"/>
        </a:p>
      </dsp:txBody>
      <dsp:txXfrm>
        <a:off x="11885474" y="771691"/>
        <a:ext cx="451992" cy="453211"/>
      </dsp:txXfrm>
    </dsp:sp>
    <dsp:sp modelId="{6D775F9A-2300-4EE2-AEFC-5430CB6DB678}">
      <dsp:nvSpPr>
        <dsp:cNvPr id="0" name=""/>
        <dsp:cNvSpPr/>
      </dsp:nvSpPr>
      <dsp:spPr>
        <a:xfrm>
          <a:off x="12799206" y="84566"/>
          <a:ext cx="3045771" cy="1827462"/>
        </a:xfrm>
        <a:prstGeom prst="roundRect">
          <a:avLst>
            <a:gd name="adj" fmla="val 10000"/>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a:latin typeface="Quicksand" panose="020B0604020202020204" charset="0"/>
              <a:ea typeface="Quicksand"/>
              <a:cs typeface="Quicksand"/>
              <a:sym typeface="Quicksand"/>
            </a:rPr>
            <a:t>ACCGov Finance Dept issues Insurance Approval Letter </a:t>
          </a:r>
          <a:endParaRPr lang="en-US" sz="2000" kern="1200"/>
        </a:p>
      </dsp:txBody>
      <dsp:txXfrm>
        <a:off x="12852731" y="138091"/>
        <a:ext cx="2938721" cy="172041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B05C97F-DEC6-4393-83E3-2A0DB8AE6A19}">
      <dsp:nvSpPr>
        <dsp:cNvPr id="0" name=""/>
        <dsp:cNvSpPr/>
      </dsp:nvSpPr>
      <dsp:spPr>
        <a:xfrm>
          <a:off x="7433" y="325474"/>
          <a:ext cx="3250294" cy="3778467"/>
        </a:xfrm>
        <a:prstGeom prst="roundRect">
          <a:avLst>
            <a:gd name="adj" fmla="val 10000"/>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Font typeface="Arial"/>
            <a:buNone/>
          </a:pPr>
          <a:r>
            <a:rPr lang="en-US" sz="2600" kern="1200">
              <a:latin typeface="Quicksand" panose="020B0604020202020204" charset="0"/>
            </a:rPr>
            <a:t>HCD submits finalized scope and budget to ACCGov Attorney’s Office (AO) to ensure contract provisions are adequate</a:t>
          </a:r>
        </a:p>
      </dsp:txBody>
      <dsp:txXfrm>
        <a:off x="102631" y="420672"/>
        <a:ext cx="3059898" cy="3588071"/>
      </dsp:txXfrm>
    </dsp:sp>
    <dsp:sp modelId="{19CA7F36-5F04-49F2-AE1D-B1ADC986C77A}">
      <dsp:nvSpPr>
        <dsp:cNvPr id="0" name=""/>
        <dsp:cNvSpPr/>
      </dsp:nvSpPr>
      <dsp:spPr>
        <a:xfrm>
          <a:off x="3582758" y="1811671"/>
          <a:ext cx="689062" cy="806073"/>
        </a:xfrm>
        <a:prstGeom prst="righ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155700">
            <a:lnSpc>
              <a:spcPct val="90000"/>
            </a:lnSpc>
            <a:spcBef>
              <a:spcPct val="0"/>
            </a:spcBef>
            <a:spcAft>
              <a:spcPct val="35000"/>
            </a:spcAft>
            <a:buNone/>
          </a:pPr>
          <a:endParaRPr lang="en-US" sz="2600" kern="1200">
            <a:latin typeface="Quicksand" panose="020B0604020202020204" charset="0"/>
          </a:endParaRPr>
        </a:p>
      </dsp:txBody>
      <dsp:txXfrm>
        <a:off x="3582758" y="1972886"/>
        <a:ext cx="482343" cy="483643"/>
      </dsp:txXfrm>
    </dsp:sp>
    <dsp:sp modelId="{8323765D-1E99-491B-BD6D-EA9D3C74FB75}">
      <dsp:nvSpPr>
        <dsp:cNvPr id="0" name=""/>
        <dsp:cNvSpPr/>
      </dsp:nvSpPr>
      <dsp:spPr>
        <a:xfrm>
          <a:off x="4557846" y="325474"/>
          <a:ext cx="3250294" cy="3778467"/>
        </a:xfrm>
        <a:prstGeom prst="roundRect">
          <a:avLst>
            <a:gd name="adj" fmla="val 10000"/>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Font typeface="Arial"/>
            <a:buNone/>
          </a:pPr>
          <a:r>
            <a:rPr lang="en-US" sz="2600" kern="1200" dirty="0">
              <a:latin typeface="Quicksand" panose="020B0604020202020204" charset="0"/>
            </a:rPr>
            <a:t>ACCGov Attorney’s Office reviews and approves contract</a:t>
          </a:r>
        </a:p>
      </dsp:txBody>
      <dsp:txXfrm>
        <a:off x="4653044" y="420672"/>
        <a:ext cx="3059898" cy="3588071"/>
      </dsp:txXfrm>
    </dsp:sp>
    <dsp:sp modelId="{4D86F576-15F1-4B51-8806-A4EF9A1F3C22}">
      <dsp:nvSpPr>
        <dsp:cNvPr id="0" name=""/>
        <dsp:cNvSpPr/>
      </dsp:nvSpPr>
      <dsp:spPr>
        <a:xfrm>
          <a:off x="8133170" y="1811671"/>
          <a:ext cx="689062" cy="806073"/>
        </a:xfrm>
        <a:prstGeom prst="righ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155700">
            <a:lnSpc>
              <a:spcPct val="90000"/>
            </a:lnSpc>
            <a:spcBef>
              <a:spcPct val="0"/>
            </a:spcBef>
            <a:spcAft>
              <a:spcPct val="35000"/>
            </a:spcAft>
            <a:buNone/>
          </a:pPr>
          <a:endParaRPr lang="en-US" sz="2600" kern="1200">
            <a:latin typeface="Quicksand" panose="020B0604020202020204" charset="0"/>
          </a:endParaRPr>
        </a:p>
      </dsp:txBody>
      <dsp:txXfrm>
        <a:off x="8133170" y="1972886"/>
        <a:ext cx="482343" cy="483643"/>
      </dsp:txXfrm>
    </dsp:sp>
    <dsp:sp modelId="{4C72114A-DAF4-41AB-828B-00C21EAA96AF}">
      <dsp:nvSpPr>
        <dsp:cNvPr id="0" name=""/>
        <dsp:cNvSpPr/>
      </dsp:nvSpPr>
      <dsp:spPr>
        <a:xfrm>
          <a:off x="9108258" y="325474"/>
          <a:ext cx="3250294" cy="3778467"/>
        </a:xfrm>
        <a:prstGeom prst="roundRect">
          <a:avLst>
            <a:gd name="adj" fmla="val 10000"/>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Font typeface="Arial"/>
            <a:buNone/>
          </a:pPr>
          <a:r>
            <a:rPr lang="en-US" sz="2600" kern="1200">
              <a:latin typeface="Quicksand" panose="020B0604020202020204" charset="0"/>
              <a:ea typeface="Quicksand"/>
              <a:cs typeface="Quicksand"/>
              <a:sym typeface="Quicksand"/>
            </a:rPr>
            <a:t>HCD shares contract draft with Agency for review, with request to submit edits </a:t>
          </a:r>
          <a:r>
            <a:rPr lang="en-US" sz="2600" kern="1200">
              <a:highlight>
                <a:srgbClr val="FFC000"/>
              </a:highlight>
              <a:latin typeface="Quicksand" panose="020B0604020202020204" charset="0"/>
              <a:ea typeface="Quicksand"/>
              <a:cs typeface="Quicksand"/>
              <a:sym typeface="Quicksand"/>
            </a:rPr>
            <a:t>within 14 days</a:t>
          </a:r>
          <a:r>
            <a:rPr lang="en-US" sz="2600" kern="1200">
              <a:latin typeface="Quicksand" panose="020B0604020202020204" charset="0"/>
              <a:ea typeface="Quicksand"/>
              <a:cs typeface="Quicksand"/>
              <a:sym typeface="Quicksand"/>
            </a:rPr>
            <a:t>.</a:t>
          </a:r>
          <a:endParaRPr lang="en-US" sz="2600" kern="1200">
            <a:latin typeface="Quicksand" panose="020B0604020202020204" charset="0"/>
          </a:endParaRPr>
        </a:p>
      </dsp:txBody>
      <dsp:txXfrm>
        <a:off x="9203456" y="420672"/>
        <a:ext cx="3059898" cy="3588071"/>
      </dsp:txXfrm>
    </dsp:sp>
    <dsp:sp modelId="{E659028F-A067-47C3-A3D0-10E355DDD6A3}">
      <dsp:nvSpPr>
        <dsp:cNvPr id="0" name=""/>
        <dsp:cNvSpPr/>
      </dsp:nvSpPr>
      <dsp:spPr>
        <a:xfrm>
          <a:off x="12683583" y="1811671"/>
          <a:ext cx="689062" cy="806073"/>
        </a:xfrm>
        <a:prstGeom prst="righ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155700">
            <a:lnSpc>
              <a:spcPct val="90000"/>
            </a:lnSpc>
            <a:spcBef>
              <a:spcPct val="0"/>
            </a:spcBef>
            <a:spcAft>
              <a:spcPct val="35000"/>
            </a:spcAft>
            <a:buNone/>
          </a:pPr>
          <a:endParaRPr lang="en-US" sz="2600" kern="1200">
            <a:latin typeface="Quicksand" panose="020B0604020202020204" charset="0"/>
          </a:endParaRPr>
        </a:p>
      </dsp:txBody>
      <dsp:txXfrm>
        <a:off x="12683583" y="1972886"/>
        <a:ext cx="482343" cy="483643"/>
      </dsp:txXfrm>
    </dsp:sp>
    <dsp:sp modelId="{F32BE3FD-9883-4E28-8578-8608AB905C57}">
      <dsp:nvSpPr>
        <dsp:cNvPr id="0" name=""/>
        <dsp:cNvSpPr/>
      </dsp:nvSpPr>
      <dsp:spPr>
        <a:xfrm>
          <a:off x="13658671" y="325474"/>
          <a:ext cx="3250294" cy="3778467"/>
        </a:xfrm>
        <a:prstGeom prst="roundRect">
          <a:avLst>
            <a:gd name="adj" fmla="val 10000"/>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Font typeface="Arial"/>
            <a:buNone/>
          </a:pPr>
          <a:r>
            <a:rPr lang="en-US" sz="2600" kern="1200" dirty="0">
              <a:latin typeface="Quicksand" panose="020B0604020202020204" charset="0"/>
            </a:rPr>
            <a:t>As needed, HCD works with Agency and AO to address any concerns</a:t>
          </a:r>
        </a:p>
      </dsp:txBody>
      <dsp:txXfrm>
        <a:off x="13753869" y="420672"/>
        <a:ext cx="3059898" cy="3588071"/>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ED42665-1FE9-4F5F-B6D2-74DA4275EA9B}">
      <dsp:nvSpPr>
        <dsp:cNvPr id="0" name=""/>
        <dsp:cNvSpPr/>
      </dsp:nvSpPr>
      <dsp:spPr>
        <a:xfrm>
          <a:off x="15209" y="311098"/>
          <a:ext cx="3148313" cy="3477287"/>
        </a:xfrm>
        <a:prstGeom prst="roundRect">
          <a:avLst>
            <a:gd name="adj" fmla="val 10000"/>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Font typeface="Arial"/>
            <a:buNone/>
          </a:pPr>
          <a:r>
            <a:rPr lang="en-US" sz="3000" kern="1200">
              <a:latin typeface="Quicksand" panose="020B0604020202020204" charset="0"/>
              <a:ea typeface="Quicksand"/>
              <a:cs typeface="Quicksand"/>
              <a:sym typeface="Quicksand"/>
            </a:rPr>
            <a:t>Agency purchases required insurance</a:t>
          </a:r>
          <a:endParaRPr lang="en-US" sz="3000" kern="1200">
            <a:latin typeface="Quicksand" panose="020B0604020202020204" charset="0"/>
          </a:endParaRPr>
        </a:p>
      </dsp:txBody>
      <dsp:txXfrm>
        <a:off x="107420" y="403309"/>
        <a:ext cx="2963891" cy="3292865"/>
      </dsp:txXfrm>
    </dsp:sp>
    <dsp:sp modelId="{499D0C6C-A871-47AE-8EB8-DF03CB52540C}">
      <dsp:nvSpPr>
        <dsp:cNvPr id="0" name=""/>
        <dsp:cNvSpPr/>
      </dsp:nvSpPr>
      <dsp:spPr>
        <a:xfrm>
          <a:off x="3478354" y="1659351"/>
          <a:ext cx="667442" cy="780781"/>
        </a:xfrm>
        <a:prstGeom prst="righ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333500">
            <a:lnSpc>
              <a:spcPct val="90000"/>
            </a:lnSpc>
            <a:spcBef>
              <a:spcPct val="0"/>
            </a:spcBef>
            <a:spcAft>
              <a:spcPct val="35000"/>
            </a:spcAft>
            <a:buNone/>
          </a:pPr>
          <a:endParaRPr lang="en-US" sz="3000" kern="1200">
            <a:solidFill>
              <a:schemeClr val="bg1"/>
            </a:solidFill>
            <a:latin typeface="Quicksand" panose="020B0604020202020204" charset="0"/>
          </a:endParaRPr>
        </a:p>
      </dsp:txBody>
      <dsp:txXfrm>
        <a:off x="3478354" y="1815507"/>
        <a:ext cx="467209" cy="468469"/>
      </dsp:txXfrm>
    </dsp:sp>
    <dsp:sp modelId="{23CF27A6-9129-45B4-958D-935620F6C975}">
      <dsp:nvSpPr>
        <dsp:cNvPr id="0" name=""/>
        <dsp:cNvSpPr/>
      </dsp:nvSpPr>
      <dsp:spPr>
        <a:xfrm>
          <a:off x="4422848" y="311098"/>
          <a:ext cx="3148313" cy="3477287"/>
        </a:xfrm>
        <a:prstGeom prst="roundRect">
          <a:avLst>
            <a:gd name="adj" fmla="val 10000"/>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Font typeface="Arial"/>
            <a:buNone/>
          </a:pPr>
          <a:r>
            <a:rPr lang="en-US" sz="3000" kern="1200">
              <a:latin typeface="Quicksand" panose="020B0604020202020204" charset="0"/>
              <a:ea typeface="Quicksand"/>
              <a:cs typeface="Quicksand"/>
              <a:sym typeface="Quicksand"/>
            </a:rPr>
            <a:t>Agency submits COI and endorsements to HCD</a:t>
          </a:r>
          <a:endParaRPr lang="en-US" sz="3000" kern="1200">
            <a:latin typeface="Quicksand" panose="020B0604020202020204" charset="0"/>
          </a:endParaRPr>
        </a:p>
      </dsp:txBody>
      <dsp:txXfrm>
        <a:off x="4515059" y="403309"/>
        <a:ext cx="2963891" cy="3292865"/>
      </dsp:txXfrm>
    </dsp:sp>
    <dsp:sp modelId="{33454945-0335-41BF-B6FA-562789773939}">
      <dsp:nvSpPr>
        <dsp:cNvPr id="0" name=""/>
        <dsp:cNvSpPr/>
      </dsp:nvSpPr>
      <dsp:spPr>
        <a:xfrm>
          <a:off x="7885992" y="1659351"/>
          <a:ext cx="667442" cy="780781"/>
        </a:xfrm>
        <a:prstGeom prst="righ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333500">
            <a:lnSpc>
              <a:spcPct val="90000"/>
            </a:lnSpc>
            <a:spcBef>
              <a:spcPct val="0"/>
            </a:spcBef>
            <a:spcAft>
              <a:spcPct val="35000"/>
            </a:spcAft>
            <a:buNone/>
          </a:pPr>
          <a:endParaRPr lang="en-US" sz="3000" kern="1200"/>
        </a:p>
      </dsp:txBody>
      <dsp:txXfrm>
        <a:off x="7885992" y="1815507"/>
        <a:ext cx="467209" cy="468469"/>
      </dsp:txXfrm>
    </dsp:sp>
    <dsp:sp modelId="{961B741A-2159-4AA7-A25A-4A0C86672A12}">
      <dsp:nvSpPr>
        <dsp:cNvPr id="0" name=""/>
        <dsp:cNvSpPr/>
      </dsp:nvSpPr>
      <dsp:spPr>
        <a:xfrm>
          <a:off x="8830486" y="311098"/>
          <a:ext cx="3148313" cy="3477287"/>
        </a:xfrm>
        <a:prstGeom prst="roundRect">
          <a:avLst>
            <a:gd name="adj" fmla="val 10000"/>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en-US" sz="3000" kern="1200">
              <a:latin typeface="Quicksand" panose="020B0604020202020204" charset="0"/>
              <a:ea typeface="Quicksand"/>
              <a:cs typeface="Quicksand"/>
              <a:sym typeface="Quicksand"/>
            </a:rPr>
            <a:t>ACCGov Finance Dept reviews documentation, and requests corrections as needed</a:t>
          </a:r>
          <a:endParaRPr lang="en-US" sz="3000" kern="1200"/>
        </a:p>
      </dsp:txBody>
      <dsp:txXfrm>
        <a:off x="8922697" y="403309"/>
        <a:ext cx="2963891" cy="3292865"/>
      </dsp:txXfrm>
    </dsp:sp>
    <dsp:sp modelId="{D49FA008-C553-48F6-B94F-467605C71D15}">
      <dsp:nvSpPr>
        <dsp:cNvPr id="0" name=""/>
        <dsp:cNvSpPr/>
      </dsp:nvSpPr>
      <dsp:spPr>
        <a:xfrm>
          <a:off x="12293631" y="1659351"/>
          <a:ext cx="667442" cy="780781"/>
        </a:xfrm>
        <a:prstGeom prst="righ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333500">
            <a:lnSpc>
              <a:spcPct val="90000"/>
            </a:lnSpc>
            <a:spcBef>
              <a:spcPct val="0"/>
            </a:spcBef>
            <a:spcAft>
              <a:spcPct val="35000"/>
            </a:spcAft>
            <a:buNone/>
          </a:pPr>
          <a:endParaRPr lang="en-US" sz="3000" kern="1200"/>
        </a:p>
      </dsp:txBody>
      <dsp:txXfrm>
        <a:off x="12293631" y="1815507"/>
        <a:ext cx="467209" cy="468469"/>
      </dsp:txXfrm>
    </dsp:sp>
    <dsp:sp modelId="{6D775F9A-2300-4EE2-AEFC-5430CB6DB678}">
      <dsp:nvSpPr>
        <dsp:cNvPr id="0" name=""/>
        <dsp:cNvSpPr/>
      </dsp:nvSpPr>
      <dsp:spPr>
        <a:xfrm>
          <a:off x="13238125" y="311098"/>
          <a:ext cx="3148313" cy="3477287"/>
        </a:xfrm>
        <a:prstGeom prst="roundRect">
          <a:avLst>
            <a:gd name="adj" fmla="val 10000"/>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en-US" sz="3000" kern="1200">
              <a:latin typeface="Quicksand" panose="020B0604020202020204" charset="0"/>
              <a:ea typeface="Quicksand"/>
              <a:cs typeface="Quicksand"/>
              <a:sym typeface="Quicksand"/>
            </a:rPr>
            <a:t>ACCGov Finance Dept issues Insurance Approval Letter </a:t>
          </a:r>
          <a:endParaRPr lang="en-US" sz="3000" kern="1200"/>
        </a:p>
      </dsp:txBody>
      <dsp:txXfrm>
        <a:off x="13330336" y="403309"/>
        <a:ext cx="2963891" cy="3292865"/>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ED42665-1FE9-4F5F-B6D2-74DA4275EA9B}">
      <dsp:nvSpPr>
        <dsp:cNvPr id="0" name=""/>
        <dsp:cNvSpPr/>
      </dsp:nvSpPr>
      <dsp:spPr>
        <a:xfrm>
          <a:off x="0" y="651277"/>
          <a:ext cx="3200685" cy="4294669"/>
        </a:xfrm>
        <a:prstGeom prst="roundRect">
          <a:avLst>
            <a:gd name="adj" fmla="val 10000"/>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Font typeface="Arial"/>
            <a:buNone/>
          </a:pPr>
          <a:r>
            <a:rPr lang="en-US" sz="3000" b="0" kern="1200">
              <a:latin typeface="Quicksand" panose="020B0604020202020204" charset="0"/>
              <a:ea typeface="Quicksand"/>
              <a:cs typeface="Quicksand"/>
              <a:sym typeface="Quicksand"/>
            </a:rPr>
            <a:t>HCD requests Agency’s signatures on contract, as well as any missing documentation (e.g., GSIC, etc.)</a:t>
          </a:r>
        </a:p>
      </dsp:txBody>
      <dsp:txXfrm>
        <a:off x="93745" y="745022"/>
        <a:ext cx="3013195" cy="4107179"/>
      </dsp:txXfrm>
    </dsp:sp>
    <dsp:sp modelId="{499D0C6C-A871-47AE-8EB8-DF03CB52540C}">
      <dsp:nvSpPr>
        <dsp:cNvPr id="0" name=""/>
        <dsp:cNvSpPr/>
      </dsp:nvSpPr>
      <dsp:spPr>
        <a:xfrm rot="24736">
          <a:off x="3522575" y="2418014"/>
          <a:ext cx="682442" cy="793770"/>
        </a:xfrm>
        <a:prstGeom prst="righ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333500">
            <a:lnSpc>
              <a:spcPct val="90000"/>
            </a:lnSpc>
            <a:spcBef>
              <a:spcPct val="0"/>
            </a:spcBef>
            <a:spcAft>
              <a:spcPct val="35000"/>
            </a:spcAft>
            <a:buNone/>
          </a:pPr>
          <a:endParaRPr lang="en-US" sz="3000" b="0" kern="1200">
            <a:solidFill>
              <a:schemeClr val="bg1"/>
            </a:solidFill>
            <a:latin typeface="Quicksand" panose="020B0604020202020204" charset="0"/>
          </a:endParaRPr>
        </a:p>
      </dsp:txBody>
      <dsp:txXfrm>
        <a:off x="3522578" y="2576031"/>
        <a:ext cx="477709" cy="476262"/>
      </dsp:txXfrm>
    </dsp:sp>
    <dsp:sp modelId="{BDA8E3BB-C8CB-462D-822C-3C2B147B97F7}">
      <dsp:nvSpPr>
        <dsp:cNvPr id="0" name=""/>
        <dsp:cNvSpPr/>
      </dsp:nvSpPr>
      <dsp:spPr>
        <a:xfrm>
          <a:off x="4488280" y="683573"/>
          <a:ext cx="3200685" cy="4294669"/>
        </a:xfrm>
        <a:prstGeom prst="roundRect">
          <a:avLst>
            <a:gd name="adj" fmla="val 10000"/>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Font typeface="Arial"/>
            <a:buNone/>
          </a:pPr>
          <a:r>
            <a:rPr lang="en-US" sz="3000" b="0" kern="1200">
              <a:latin typeface="Quicksand" panose="020B0604020202020204" charset="0"/>
            </a:rPr>
            <a:t>Agency submits signed contracts and missing documentation within 14 days of receipt. </a:t>
          </a:r>
        </a:p>
      </dsp:txBody>
      <dsp:txXfrm>
        <a:off x="4582025" y="777318"/>
        <a:ext cx="3013195" cy="4107179"/>
      </dsp:txXfrm>
    </dsp:sp>
    <dsp:sp modelId="{238D7EB3-9694-437F-9DA6-59BC4A901D8B}">
      <dsp:nvSpPr>
        <dsp:cNvPr id="0" name=""/>
        <dsp:cNvSpPr/>
      </dsp:nvSpPr>
      <dsp:spPr>
        <a:xfrm>
          <a:off x="8009034" y="2434022"/>
          <a:ext cx="678545" cy="793770"/>
        </a:xfrm>
        <a:prstGeom prst="righ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333500">
            <a:lnSpc>
              <a:spcPct val="90000"/>
            </a:lnSpc>
            <a:spcBef>
              <a:spcPct val="0"/>
            </a:spcBef>
            <a:spcAft>
              <a:spcPct val="35000"/>
            </a:spcAft>
            <a:buNone/>
          </a:pPr>
          <a:endParaRPr lang="en-US" sz="3000" b="0" kern="1200">
            <a:solidFill>
              <a:schemeClr val="bg1"/>
            </a:solidFill>
            <a:latin typeface="Quicksand" panose="020B0604020202020204" charset="0"/>
          </a:endParaRPr>
        </a:p>
      </dsp:txBody>
      <dsp:txXfrm>
        <a:off x="8009034" y="2592776"/>
        <a:ext cx="474982" cy="476262"/>
      </dsp:txXfrm>
    </dsp:sp>
    <dsp:sp modelId="{04416B53-3D90-43F0-9638-8990FFCE4714}">
      <dsp:nvSpPr>
        <dsp:cNvPr id="0" name=""/>
        <dsp:cNvSpPr/>
      </dsp:nvSpPr>
      <dsp:spPr>
        <a:xfrm>
          <a:off x="8969240" y="683573"/>
          <a:ext cx="3200685" cy="4294669"/>
        </a:xfrm>
        <a:prstGeom prst="roundRect">
          <a:avLst>
            <a:gd name="adj" fmla="val 10000"/>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Font typeface="Arial"/>
            <a:buNone/>
          </a:pPr>
          <a:r>
            <a:rPr lang="en-US" sz="3000" b="0" kern="1200">
              <a:latin typeface="Quicksand" panose="020B0604020202020204" charset="0"/>
              <a:ea typeface="Quicksand"/>
              <a:cs typeface="Quicksand"/>
              <a:sym typeface="Quicksand"/>
            </a:rPr>
            <a:t>HCD submits contract with Agency’s signatures to City Hall for final legal review and Mayor’s Signature</a:t>
          </a:r>
          <a:endParaRPr lang="en-US" sz="3000" b="0" kern="1200">
            <a:latin typeface="Quicksand" panose="020B0604020202020204" charset="0"/>
          </a:endParaRPr>
        </a:p>
      </dsp:txBody>
      <dsp:txXfrm>
        <a:off x="9062985" y="777318"/>
        <a:ext cx="3013195" cy="4107179"/>
      </dsp:txXfrm>
    </dsp:sp>
    <dsp:sp modelId="{63D6345B-B673-4A00-AE10-547C5A3B3D56}">
      <dsp:nvSpPr>
        <dsp:cNvPr id="0" name=""/>
        <dsp:cNvSpPr/>
      </dsp:nvSpPr>
      <dsp:spPr>
        <a:xfrm>
          <a:off x="12489994" y="2434022"/>
          <a:ext cx="678545" cy="793770"/>
        </a:xfrm>
        <a:prstGeom prst="righ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333500">
            <a:lnSpc>
              <a:spcPct val="90000"/>
            </a:lnSpc>
            <a:spcBef>
              <a:spcPct val="0"/>
            </a:spcBef>
            <a:spcAft>
              <a:spcPct val="35000"/>
            </a:spcAft>
            <a:buNone/>
          </a:pPr>
          <a:endParaRPr lang="en-US" sz="3000" b="0" kern="1200">
            <a:latin typeface="Quicksand" panose="020B0604020202020204" charset="0"/>
          </a:endParaRPr>
        </a:p>
      </dsp:txBody>
      <dsp:txXfrm>
        <a:off x="12489994" y="2592776"/>
        <a:ext cx="474982" cy="476262"/>
      </dsp:txXfrm>
    </dsp:sp>
    <dsp:sp modelId="{0998C02A-63A9-4100-B163-3F291EFE427A}">
      <dsp:nvSpPr>
        <dsp:cNvPr id="0" name=""/>
        <dsp:cNvSpPr/>
      </dsp:nvSpPr>
      <dsp:spPr>
        <a:xfrm>
          <a:off x="13450199" y="683573"/>
          <a:ext cx="3200685" cy="4294669"/>
        </a:xfrm>
        <a:prstGeom prst="roundRect">
          <a:avLst>
            <a:gd name="adj" fmla="val 10000"/>
          </a:avLst>
        </a:prstGeom>
        <a:solidFill>
          <a:srgbClr val="00B050"/>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Font typeface="Arial"/>
            <a:buNone/>
          </a:pPr>
          <a:r>
            <a:rPr lang="en-US" sz="3000" b="1" kern="1200">
              <a:latin typeface="Quicksand Bold" panose="020B0604020202020204" charset="0"/>
            </a:rPr>
            <a:t>CONTRACT IS FULLY EXECUTED BY JUNE 30</a:t>
          </a:r>
        </a:p>
      </dsp:txBody>
      <dsp:txXfrm>
        <a:off x="13543944" y="777318"/>
        <a:ext cx="3013195" cy="4107179"/>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ED42665-1FE9-4F5F-B6D2-74DA4275EA9B}">
      <dsp:nvSpPr>
        <dsp:cNvPr id="0" name=""/>
        <dsp:cNvSpPr/>
      </dsp:nvSpPr>
      <dsp:spPr>
        <a:xfrm>
          <a:off x="5922" y="0"/>
          <a:ext cx="3029353" cy="1835103"/>
        </a:xfrm>
        <a:prstGeom prst="roundRect">
          <a:avLst>
            <a:gd name="adj" fmla="val 10000"/>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Font typeface="Arial"/>
            <a:buNone/>
          </a:pPr>
          <a:r>
            <a:rPr lang="en-US" sz="2000" b="0" kern="1200">
              <a:latin typeface="Quicksand" panose="020B0604020202020204" charset="0"/>
              <a:ea typeface="Quicksand"/>
              <a:cs typeface="Quicksand"/>
              <a:sym typeface="Quicksand"/>
            </a:rPr>
            <a:t>HCD requests Agency’s signatures on contract, as well as any missing documentation (e.g., GSIC, etc.)</a:t>
          </a:r>
        </a:p>
      </dsp:txBody>
      <dsp:txXfrm>
        <a:off x="59670" y="53748"/>
        <a:ext cx="2921857" cy="1727607"/>
      </dsp:txXfrm>
    </dsp:sp>
    <dsp:sp modelId="{499D0C6C-A871-47AE-8EB8-DF03CB52540C}">
      <dsp:nvSpPr>
        <dsp:cNvPr id="0" name=""/>
        <dsp:cNvSpPr/>
      </dsp:nvSpPr>
      <dsp:spPr>
        <a:xfrm>
          <a:off x="3340389" y="541911"/>
          <a:ext cx="646840" cy="751279"/>
        </a:xfrm>
        <a:prstGeom prst="righ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en-US" sz="2000" b="0" kern="1200">
            <a:solidFill>
              <a:schemeClr val="bg1"/>
            </a:solidFill>
            <a:latin typeface="Quicksand" panose="020B0604020202020204" charset="0"/>
          </a:endParaRPr>
        </a:p>
      </dsp:txBody>
      <dsp:txXfrm>
        <a:off x="3340389" y="692167"/>
        <a:ext cx="452788" cy="450767"/>
      </dsp:txXfrm>
    </dsp:sp>
    <dsp:sp modelId="{BDA8E3BB-C8CB-462D-822C-3C2B147B97F7}">
      <dsp:nvSpPr>
        <dsp:cNvPr id="0" name=""/>
        <dsp:cNvSpPr/>
      </dsp:nvSpPr>
      <dsp:spPr>
        <a:xfrm>
          <a:off x="4255729" y="0"/>
          <a:ext cx="3029353" cy="1835103"/>
        </a:xfrm>
        <a:prstGeom prst="roundRect">
          <a:avLst>
            <a:gd name="adj" fmla="val 10000"/>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Font typeface="Arial"/>
            <a:buNone/>
          </a:pPr>
          <a:r>
            <a:rPr lang="en-US" sz="2000" b="0" kern="1200">
              <a:latin typeface="Quicksand" panose="020B0604020202020204" charset="0"/>
            </a:rPr>
            <a:t>Agency submits signed contracts and missing documentation within 14 days of receipt. </a:t>
          </a:r>
        </a:p>
      </dsp:txBody>
      <dsp:txXfrm>
        <a:off x="4309477" y="53748"/>
        <a:ext cx="2921857" cy="1727607"/>
      </dsp:txXfrm>
    </dsp:sp>
    <dsp:sp modelId="{238D7EB3-9694-437F-9DA6-59BC4A901D8B}">
      <dsp:nvSpPr>
        <dsp:cNvPr id="0" name=""/>
        <dsp:cNvSpPr/>
      </dsp:nvSpPr>
      <dsp:spPr>
        <a:xfrm>
          <a:off x="7588018" y="541911"/>
          <a:ext cx="642222" cy="751279"/>
        </a:xfrm>
        <a:prstGeom prst="righ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en-US" sz="2000" b="0" kern="1200">
            <a:solidFill>
              <a:schemeClr val="bg1"/>
            </a:solidFill>
            <a:latin typeface="Quicksand" panose="020B0604020202020204" charset="0"/>
          </a:endParaRPr>
        </a:p>
      </dsp:txBody>
      <dsp:txXfrm>
        <a:off x="7588018" y="692167"/>
        <a:ext cx="449555" cy="450767"/>
      </dsp:txXfrm>
    </dsp:sp>
    <dsp:sp modelId="{04416B53-3D90-43F0-9638-8990FFCE4714}">
      <dsp:nvSpPr>
        <dsp:cNvPr id="0" name=""/>
        <dsp:cNvSpPr/>
      </dsp:nvSpPr>
      <dsp:spPr>
        <a:xfrm>
          <a:off x="8496824" y="0"/>
          <a:ext cx="3029353" cy="1835103"/>
        </a:xfrm>
        <a:prstGeom prst="roundRect">
          <a:avLst>
            <a:gd name="adj" fmla="val 10000"/>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Font typeface="Arial"/>
            <a:buNone/>
          </a:pPr>
          <a:r>
            <a:rPr lang="en-US" sz="2000" b="0" kern="1200">
              <a:latin typeface="Quicksand" panose="020B0604020202020204" charset="0"/>
              <a:ea typeface="Quicksand"/>
              <a:cs typeface="Quicksand"/>
              <a:sym typeface="Quicksand"/>
            </a:rPr>
            <a:t>HCD submits contract with Agency’s signatures to City Hall for final legal review and Mayor’s Signature</a:t>
          </a:r>
          <a:endParaRPr lang="en-US" sz="2000" b="0" kern="1200">
            <a:latin typeface="Quicksand" panose="020B0604020202020204" charset="0"/>
          </a:endParaRPr>
        </a:p>
      </dsp:txBody>
      <dsp:txXfrm>
        <a:off x="8550572" y="53748"/>
        <a:ext cx="2921857" cy="1727607"/>
      </dsp:txXfrm>
    </dsp:sp>
    <dsp:sp modelId="{63D6345B-B673-4A00-AE10-547C5A3B3D56}">
      <dsp:nvSpPr>
        <dsp:cNvPr id="0" name=""/>
        <dsp:cNvSpPr/>
      </dsp:nvSpPr>
      <dsp:spPr>
        <a:xfrm>
          <a:off x="11829113" y="541911"/>
          <a:ext cx="642222" cy="751279"/>
        </a:xfrm>
        <a:prstGeom prst="righ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377950">
            <a:lnSpc>
              <a:spcPct val="90000"/>
            </a:lnSpc>
            <a:spcBef>
              <a:spcPct val="0"/>
            </a:spcBef>
            <a:spcAft>
              <a:spcPct val="35000"/>
            </a:spcAft>
            <a:buNone/>
          </a:pPr>
          <a:endParaRPr lang="en-US" sz="3100" b="0" kern="1200">
            <a:latin typeface="Quicksand" panose="020B0604020202020204" charset="0"/>
          </a:endParaRPr>
        </a:p>
      </dsp:txBody>
      <dsp:txXfrm>
        <a:off x="11829113" y="692167"/>
        <a:ext cx="449555" cy="450767"/>
      </dsp:txXfrm>
    </dsp:sp>
    <dsp:sp modelId="{0998C02A-63A9-4100-B163-3F291EFE427A}">
      <dsp:nvSpPr>
        <dsp:cNvPr id="0" name=""/>
        <dsp:cNvSpPr/>
      </dsp:nvSpPr>
      <dsp:spPr>
        <a:xfrm>
          <a:off x="12737919" y="0"/>
          <a:ext cx="3029353" cy="1835103"/>
        </a:xfrm>
        <a:prstGeom prst="roundRect">
          <a:avLst>
            <a:gd name="adj" fmla="val 10000"/>
          </a:avLst>
        </a:prstGeom>
        <a:solidFill>
          <a:srgbClr val="00B050"/>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Font typeface="Arial"/>
            <a:buNone/>
          </a:pPr>
          <a:r>
            <a:rPr lang="en-US" sz="2800" b="1" kern="1200">
              <a:latin typeface="Quicksand Bold" panose="020B0604020202020204" charset="0"/>
            </a:rPr>
            <a:t>CONTRACT IS FULLY EXECUTED BY JUNE 30</a:t>
          </a:r>
        </a:p>
      </dsp:txBody>
      <dsp:txXfrm>
        <a:off x="12791667" y="53748"/>
        <a:ext cx="2921857" cy="1727607"/>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FC913E4-A199-4092-9520-FC07DBDCA535}" type="datetimeFigureOut">
              <a:rPr lang="en-US" smtClean="0"/>
              <a:t>4/10/2025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056E4FD-9174-412D-A0C8-57BCB794FAAE}" type="slidenum">
              <a:rPr lang="en-US" smtClean="0"/>
              <a:t>‹#›</a:t>
            </a:fld>
            <a:endParaRPr lang="en-US"/>
          </a:p>
        </p:txBody>
      </p:sp>
    </p:spTree>
    <p:extLst>
      <p:ext uri="{BB962C8B-B14F-4D97-AF65-F5344CB8AC3E}">
        <p14:creationId xmlns:p14="http://schemas.microsoft.com/office/powerpoint/2010/main" val="39446820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The CPP contracts are managed by our Community Impact Division, with support from Compliance, our Assistant Director and Director. </a:t>
            </a:r>
          </a:p>
        </p:txBody>
      </p:sp>
      <p:sp>
        <p:nvSpPr>
          <p:cNvPr id="4" name="Slide Number Placeholder 3"/>
          <p:cNvSpPr>
            <a:spLocks noGrp="1"/>
          </p:cNvSpPr>
          <p:nvPr>
            <p:ph type="sldNum" sz="quarter" idx="5"/>
          </p:nvPr>
        </p:nvSpPr>
        <p:spPr/>
        <p:txBody>
          <a:bodyPr/>
          <a:lstStyle/>
          <a:p>
            <a:fld id="{E056E4FD-9174-412D-A0C8-57BCB794FAAE}" type="slidenum">
              <a:rPr lang="en-US" smtClean="0"/>
              <a:t>3</a:t>
            </a:fld>
            <a:endParaRPr lang="en-US"/>
          </a:p>
        </p:txBody>
      </p:sp>
    </p:spTree>
    <p:extLst>
      <p:ext uri="{BB962C8B-B14F-4D97-AF65-F5344CB8AC3E}">
        <p14:creationId xmlns:p14="http://schemas.microsoft.com/office/powerpoint/2010/main" val="584235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056E4FD-9174-412D-A0C8-57BCB794FAAE}" type="slidenum">
              <a:rPr lang="en-US" smtClean="0"/>
              <a:t>29</a:t>
            </a:fld>
            <a:endParaRPr lang="en-US"/>
          </a:p>
        </p:txBody>
      </p:sp>
    </p:spTree>
    <p:extLst>
      <p:ext uri="{BB962C8B-B14F-4D97-AF65-F5344CB8AC3E}">
        <p14:creationId xmlns:p14="http://schemas.microsoft.com/office/powerpoint/2010/main" val="27557816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YK: We received 16 applications for FY25 cycle</a:t>
            </a:r>
          </a:p>
        </p:txBody>
      </p:sp>
      <p:sp>
        <p:nvSpPr>
          <p:cNvPr id="4" name="Slide Number Placeholder 3"/>
          <p:cNvSpPr>
            <a:spLocks noGrp="1"/>
          </p:cNvSpPr>
          <p:nvPr>
            <p:ph type="sldNum" sz="quarter" idx="5"/>
          </p:nvPr>
        </p:nvSpPr>
        <p:spPr/>
        <p:txBody>
          <a:bodyPr/>
          <a:lstStyle/>
          <a:p>
            <a:fld id="{E056E4FD-9174-412D-A0C8-57BCB794FAAE}" type="slidenum">
              <a:rPr lang="en-US" smtClean="0"/>
              <a:t>4</a:t>
            </a:fld>
            <a:endParaRPr lang="en-US"/>
          </a:p>
        </p:txBody>
      </p:sp>
    </p:spTree>
    <p:extLst>
      <p:ext uri="{BB962C8B-B14F-4D97-AF65-F5344CB8AC3E}">
        <p14:creationId xmlns:p14="http://schemas.microsoft.com/office/powerpoint/2010/main" val="13650326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YK: </a:t>
            </a:r>
          </a:p>
        </p:txBody>
      </p:sp>
      <p:sp>
        <p:nvSpPr>
          <p:cNvPr id="4" name="Slide Number Placeholder 3"/>
          <p:cNvSpPr>
            <a:spLocks noGrp="1"/>
          </p:cNvSpPr>
          <p:nvPr>
            <p:ph type="sldNum" sz="quarter" idx="5"/>
          </p:nvPr>
        </p:nvSpPr>
        <p:spPr/>
        <p:txBody>
          <a:bodyPr/>
          <a:lstStyle/>
          <a:p>
            <a:fld id="{E056E4FD-9174-412D-A0C8-57BCB794FAAE}" type="slidenum">
              <a:rPr lang="en-US" smtClean="0"/>
              <a:t>5</a:t>
            </a:fld>
            <a:endParaRPr lang="en-US"/>
          </a:p>
        </p:txBody>
      </p:sp>
    </p:spTree>
    <p:extLst>
      <p:ext uri="{BB962C8B-B14F-4D97-AF65-F5344CB8AC3E}">
        <p14:creationId xmlns:p14="http://schemas.microsoft.com/office/powerpoint/2010/main" val="6578034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YK: </a:t>
            </a:r>
            <a:endParaRPr lang="en-US"/>
          </a:p>
        </p:txBody>
      </p:sp>
      <p:sp>
        <p:nvSpPr>
          <p:cNvPr id="4" name="Slide Number Placeholder 3"/>
          <p:cNvSpPr>
            <a:spLocks noGrp="1"/>
          </p:cNvSpPr>
          <p:nvPr>
            <p:ph type="sldNum" sz="quarter" idx="5"/>
          </p:nvPr>
        </p:nvSpPr>
        <p:spPr/>
        <p:txBody>
          <a:bodyPr/>
          <a:lstStyle/>
          <a:p>
            <a:fld id="{E056E4FD-9174-412D-A0C8-57BCB794FAAE}" type="slidenum">
              <a:rPr lang="en-US" smtClean="0"/>
              <a:t>6</a:t>
            </a:fld>
            <a:endParaRPr lang="en-US"/>
          </a:p>
        </p:txBody>
      </p:sp>
    </p:spTree>
    <p:extLst>
      <p:ext uri="{BB962C8B-B14F-4D97-AF65-F5344CB8AC3E}">
        <p14:creationId xmlns:p14="http://schemas.microsoft.com/office/powerpoint/2010/main" val="10258206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YK:</a:t>
            </a:r>
          </a:p>
        </p:txBody>
      </p:sp>
      <p:sp>
        <p:nvSpPr>
          <p:cNvPr id="4" name="Slide Number Placeholder 3"/>
          <p:cNvSpPr>
            <a:spLocks noGrp="1"/>
          </p:cNvSpPr>
          <p:nvPr>
            <p:ph type="sldNum" sz="quarter" idx="5"/>
          </p:nvPr>
        </p:nvSpPr>
        <p:spPr/>
        <p:txBody>
          <a:bodyPr/>
          <a:lstStyle/>
          <a:p>
            <a:fld id="{E056E4FD-9174-412D-A0C8-57BCB794FAAE}" type="slidenum">
              <a:rPr lang="en-US" smtClean="0"/>
              <a:t>7</a:t>
            </a:fld>
            <a:endParaRPr lang="en-US"/>
          </a:p>
        </p:txBody>
      </p:sp>
    </p:spTree>
    <p:extLst>
      <p:ext uri="{BB962C8B-B14F-4D97-AF65-F5344CB8AC3E}">
        <p14:creationId xmlns:p14="http://schemas.microsoft.com/office/powerpoint/2010/main" val="12398324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YK: </a:t>
            </a:r>
          </a:p>
        </p:txBody>
      </p:sp>
      <p:sp>
        <p:nvSpPr>
          <p:cNvPr id="4" name="Slide Number Placeholder 3"/>
          <p:cNvSpPr>
            <a:spLocks noGrp="1"/>
          </p:cNvSpPr>
          <p:nvPr>
            <p:ph type="sldNum" sz="quarter" idx="5"/>
          </p:nvPr>
        </p:nvSpPr>
        <p:spPr/>
        <p:txBody>
          <a:bodyPr/>
          <a:lstStyle/>
          <a:p>
            <a:fld id="{E056E4FD-9174-412D-A0C8-57BCB794FAAE}" type="slidenum">
              <a:rPr lang="en-US" smtClean="0"/>
              <a:t>8</a:t>
            </a:fld>
            <a:endParaRPr lang="en-US"/>
          </a:p>
        </p:txBody>
      </p:sp>
    </p:spTree>
    <p:extLst>
      <p:ext uri="{BB962C8B-B14F-4D97-AF65-F5344CB8AC3E}">
        <p14:creationId xmlns:p14="http://schemas.microsoft.com/office/powerpoint/2010/main" val="8818330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YK: </a:t>
            </a:r>
          </a:p>
        </p:txBody>
      </p:sp>
      <p:sp>
        <p:nvSpPr>
          <p:cNvPr id="4" name="Slide Number Placeholder 3"/>
          <p:cNvSpPr>
            <a:spLocks noGrp="1"/>
          </p:cNvSpPr>
          <p:nvPr>
            <p:ph type="sldNum" sz="quarter" idx="5"/>
          </p:nvPr>
        </p:nvSpPr>
        <p:spPr/>
        <p:txBody>
          <a:bodyPr/>
          <a:lstStyle/>
          <a:p>
            <a:fld id="{E056E4FD-9174-412D-A0C8-57BCB794FAAE}" type="slidenum">
              <a:rPr lang="en-US" smtClean="0"/>
              <a:t>9</a:t>
            </a:fld>
            <a:endParaRPr lang="en-US"/>
          </a:p>
        </p:txBody>
      </p:sp>
    </p:spTree>
    <p:extLst>
      <p:ext uri="{BB962C8B-B14F-4D97-AF65-F5344CB8AC3E}">
        <p14:creationId xmlns:p14="http://schemas.microsoft.com/office/powerpoint/2010/main" val="24215506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YK: </a:t>
            </a:r>
          </a:p>
        </p:txBody>
      </p:sp>
      <p:sp>
        <p:nvSpPr>
          <p:cNvPr id="4" name="Slide Number Placeholder 3"/>
          <p:cNvSpPr>
            <a:spLocks noGrp="1"/>
          </p:cNvSpPr>
          <p:nvPr>
            <p:ph type="sldNum" sz="quarter" idx="5"/>
          </p:nvPr>
        </p:nvSpPr>
        <p:spPr/>
        <p:txBody>
          <a:bodyPr/>
          <a:lstStyle/>
          <a:p>
            <a:fld id="{E056E4FD-9174-412D-A0C8-57BCB794FAAE}" type="slidenum">
              <a:rPr lang="en-US" smtClean="0"/>
              <a:t>10</a:t>
            </a:fld>
            <a:endParaRPr lang="en-US"/>
          </a:p>
        </p:txBody>
      </p:sp>
    </p:spTree>
    <p:extLst>
      <p:ext uri="{BB962C8B-B14F-4D97-AF65-F5344CB8AC3E}">
        <p14:creationId xmlns:p14="http://schemas.microsoft.com/office/powerpoint/2010/main" val="1668743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What is the Executive Director provides direct services?</a:t>
            </a:r>
          </a:p>
        </p:txBody>
      </p:sp>
      <p:sp>
        <p:nvSpPr>
          <p:cNvPr id="4" name="Slide Number Placeholder 3"/>
          <p:cNvSpPr>
            <a:spLocks noGrp="1"/>
          </p:cNvSpPr>
          <p:nvPr>
            <p:ph type="sldNum" sz="quarter" idx="5"/>
          </p:nvPr>
        </p:nvSpPr>
        <p:spPr/>
        <p:txBody>
          <a:bodyPr/>
          <a:lstStyle/>
          <a:p>
            <a:fld id="{E056E4FD-9174-412D-A0C8-57BCB794FAAE}" type="slidenum">
              <a:rPr lang="en-US" smtClean="0"/>
              <a:t>11</a:t>
            </a:fld>
            <a:endParaRPr lang="en-US"/>
          </a:p>
        </p:txBody>
      </p:sp>
    </p:spTree>
    <p:extLst>
      <p:ext uri="{BB962C8B-B14F-4D97-AF65-F5344CB8AC3E}">
        <p14:creationId xmlns:p14="http://schemas.microsoft.com/office/powerpoint/2010/main" val="19736457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0A530E07-B984-42C6-85AB-3C0F79345420}" type="datetime1">
              <a:rPr lang="en-US" smtClean="0"/>
              <a:t>4/10/2025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9043053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677AE69-85E4-46D4-9512-D8945DE74A7F}" type="datetime1">
              <a:rPr lang="en-US" smtClean="0"/>
              <a:t>4/10/2025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0633391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1477D0-99AD-4D90-BE82-8791FC94ECDA}" type="datetime1">
              <a:rPr lang="en-US" smtClean="0"/>
              <a:t>4/10/2025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1746202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0289DA5-AD4D-4899-A274-EE0A3B0FDAD2}" type="datetime1">
              <a:rPr lang="en-US" smtClean="0"/>
              <a:t>4/10/2025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6171942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F287E6F-B6D7-4DA4-803A-EDFD26B0B1EA}" type="datetime1">
              <a:rPr lang="en-US" smtClean="0"/>
              <a:t>4/10/2025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5389273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D1D694A-88EB-485E-B004-CB39044AA50A}" type="datetime1">
              <a:rPr lang="en-US" smtClean="0"/>
              <a:t>4/10/2025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8410321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8B8258A-9FE8-45AB-BF61-14ED4E54A4F5}" type="datetime1">
              <a:rPr lang="en-US" smtClean="0"/>
              <a:t>4/10/2025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4540187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F2E3AE5-33A3-4AC8-B3F1-48A9CFCD0953}" type="datetime1">
              <a:rPr lang="en-US" smtClean="0"/>
              <a:t>4/10/2025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775620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8564FA9-C11C-4528-979C-29073DE7B5A1}" type="datetime1">
              <a:rPr lang="en-US" smtClean="0"/>
              <a:t>4/10/2025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lvl1pPr>
              <a:defRPr sz="2000"/>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1415779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AEB3E99-A7D8-4157-A246-A632A500F8CB}" type="datetime1">
              <a:rPr lang="en-US" smtClean="0"/>
              <a:t>4/10/2025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0846500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840983A-84D3-4B78-A3E7-1ECFA810AB73}" type="datetime1">
              <a:rPr lang="en-US" smtClean="0"/>
              <a:t>4/10/2025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2034935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131981-185E-4F47-A1BA-AFB4A09A8E99}" type="datetime1">
              <a:rPr lang="en-US" smtClean="0"/>
              <a:t>4/10/2025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5773400" y="9639300"/>
            <a:ext cx="2133600" cy="365125"/>
          </a:xfrm>
          <a:prstGeom prst="rect">
            <a:avLst/>
          </a:prstGeom>
        </p:spPr>
        <p:txBody>
          <a:bodyPr vert="horz" lIns="91440" tIns="45720" rIns="91440" bIns="45720" rtlCol="0" anchor="ctr"/>
          <a:lstStyle>
            <a:lvl1pPr algn="r">
              <a:defRPr sz="1400">
                <a:solidFill>
                  <a:srgbClr val="5AA2AE"/>
                </a:solidFill>
                <a:latin typeface="Quicksand Bold" panose="020B0604020202020204" charset="0"/>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67061485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image" Target="../media/image2.sv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7.xml"/><Relationship Id="rId4" Type="http://schemas.openxmlformats.org/officeDocument/2006/relationships/image" Target="../media/image2.sv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8" Type="http://schemas.microsoft.com/office/2007/relationships/diagramDrawing" Target="../diagrams/drawing6.xml"/><Relationship Id="rId3" Type="http://schemas.openxmlformats.org/officeDocument/2006/relationships/image" Target="../media/image2.svg"/><Relationship Id="rId7" Type="http://schemas.openxmlformats.org/officeDocument/2006/relationships/diagramColors" Target="../diagrams/colors6.xml"/><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diagramQuickStyle" Target="../diagrams/quickStyle6.xml"/><Relationship Id="rId5" Type="http://schemas.openxmlformats.org/officeDocument/2006/relationships/diagramLayout" Target="../diagrams/layout6.xml"/><Relationship Id="rId4" Type="http://schemas.openxmlformats.org/officeDocument/2006/relationships/diagramData" Target="../diagrams/data6.xml"/></Relationships>
</file>

<file path=ppt/slides/_rels/slide1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8" Type="http://schemas.microsoft.com/office/2007/relationships/diagramDrawing" Target="../diagrams/drawing7.xml"/><Relationship Id="rId3" Type="http://schemas.openxmlformats.org/officeDocument/2006/relationships/image" Target="../media/image2.svg"/><Relationship Id="rId7" Type="http://schemas.openxmlformats.org/officeDocument/2006/relationships/diagramColors" Target="../diagrams/colors7.xml"/><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diagramQuickStyle" Target="../diagrams/quickStyle7.xml"/><Relationship Id="rId5" Type="http://schemas.openxmlformats.org/officeDocument/2006/relationships/diagramLayout" Target="../diagrams/layout7.xml"/><Relationship Id="rId4" Type="http://schemas.openxmlformats.org/officeDocument/2006/relationships/diagramData" Target="../diagrams/data7.xml"/></Relationships>
</file>

<file path=ppt/slides/_rels/slide2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8" Type="http://schemas.microsoft.com/office/2007/relationships/diagramDrawing" Target="../diagrams/drawing8.xml"/><Relationship Id="rId3" Type="http://schemas.openxmlformats.org/officeDocument/2006/relationships/image" Target="../media/image2.svg"/><Relationship Id="rId7" Type="http://schemas.openxmlformats.org/officeDocument/2006/relationships/diagramColors" Target="../diagrams/colors8.xml"/><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diagramQuickStyle" Target="../diagrams/quickStyle8.xml"/><Relationship Id="rId5" Type="http://schemas.openxmlformats.org/officeDocument/2006/relationships/diagramLayout" Target="../diagrams/layout8.xml"/><Relationship Id="rId4" Type="http://schemas.openxmlformats.org/officeDocument/2006/relationships/diagramData" Target="../diagrams/data8.xml"/></Relationships>
</file>

<file path=ppt/slides/_rels/slide28.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8" Type="http://schemas.openxmlformats.org/officeDocument/2006/relationships/diagramData" Target="../diagrams/data10.xml"/><Relationship Id="rId13" Type="http://schemas.openxmlformats.org/officeDocument/2006/relationships/diagramData" Target="../diagrams/data11.xml"/><Relationship Id="rId18" Type="http://schemas.openxmlformats.org/officeDocument/2006/relationships/diagramData" Target="../diagrams/data12.xml"/><Relationship Id="rId3" Type="http://schemas.openxmlformats.org/officeDocument/2006/relationships/diagramData" Target="../diagrams/data9.xml"/><Relationship Id="rId21" Type="http://schemas.openxmlformats.org/officeDocument/2006/relationships/diagramColors" Target="../diagrams/colors12.xml"/><Relationship Id="rId7" Type="http://schemas.microsoft.com/office/2007/relationships/diagramDrawing" Target="../diagrams/drawing9.xml"/><Relationship Id="rId12" Type="http://schemas.microsoft.com/office/2007/relationships/diagramDrawing" Target="../diagrams/drawing10.xml"/><Relationship Id="rId17" Type="http://schemas.microsoft.com/office/2007/relationships/diagramDrawing" Target="../diagrams/drawing11.xml"/><Relationship Id="rId2" Type="http://schemas.openxmlformats.org/officeDocument/2006/relationships/notesSlide" Target="../notesSlides/notesSlide10.xml"/><Relationship Id="rId16" Type="http://schemas.openxmlformats.org/officeDocument/2006/relationships/diagramColors" Target="../diagrams/colors11.xml"/><Relationship Id="rId20" Type="http://schemas.openxmlformats.org/officeDocument/2006/relationships/diagramQuickStyle" Target="../diagrams/quickStyle12.xml"/><Relationship Id="rId1" Type="http://schemas.openxmlformats.org/officeDocument/2006/relationships/slideLayout" Target="../slideLayouts/slideLayout7.xml"/><Relationship Id="rId6" Type="http://schemas.openxmlformats.org/officeDocument/2006/relationships/diagramColors" Target="../diagrams/colors9.xml"/><Relationship Id="rId11" Type="http://schemas.openxmlformats.org/officeDocument/2006/relationships/diagramColors" Target="../diagrams/colors10.xml"/><Relationship Id="rId24" Type="http://schemas.openxmlformats.org/officeDocument/2006/relationships/image" Target="../media/image6.svg"/><Relationship Id="rId5" Type="http://schemas.openxmlformats.org/officeDocument/2006/relationships/diagramQuickStyle" Target="../diagrams/quickStyle9.xml"/><Relationship Id="rId15" Type="http://schemas.openxmlformats.org/officeDocument/2006/relationships/diagramQuickStyle" Target="../diagrams/quickStyle11.xml"/><Relationship Id="rId23" Type="http://schemas.openxmlformats.org/officeDocument/2006/relationships/image" Target="../media/image5.png"/><Relationship Id="rId10" Type="http://schemas.openxmlformats.org/officeDocument/2006/relationships/diagramQuickStyle" Target="../diagrams/quickStyle10.xml"/><Relationship Id="rId19" Type="http://schemas.openxmlformats.org/officeDocument/2006/relationships/diagramLayout" Target="../diagrams/layout12.xml"/><Relationship Id="rId4" Type="http://schemas.openxmlformats.org/officeDocument/2006/relationships/diagramLayout" Target="../diagrams/layout9.xml"/><Relationship Id="rId9" Type="http://schemas.openxmlformats.org/officeDocument/2006/relationships/diagramLayout" Target="../diagrams/layout10.xml"/><Relationship Id="rId14" Type="http://schemas.openxmlformats.org/officeDocument/2006/relationships/diagramLayout" Target="../diagrams/layout11.xml"/><Relationship Id="rId22" Type="http://schemas.microsoft.com/office/2007/relationships/diagramDrawing" Target="../diagrams/drawing1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2.svg"/></Relationships>
</file>

<file path=ppt/slides/_rels/slide6.xml.rels><?xml version="1.0" encoding="UTF-8" standalone="yes"?>
<Relationships xmlns="http://schemas.openxmlformats.org/package/2006/relationships"><Relationship Id="rId8" Type="http://schemas.openxmlformats.org/officeDocument/2006/relationships/diagramData" Target="../diagrams/data3.xml"/><Relationship Id="rId13" Type="http://schemas.openxmlformats.org/officeDocument/2006/relationships/diagramData" Target="../diagrams/data4.xml"/><Relationship Id="rId18" Type="http://schemas.openxmlformats.org/officeDocument/2006/relationships/diagramData" Target="../diagrams/data5.xml"/><Relationship Id="rId3" Type="http://schemas.openxmlformats.org/officeDocument/2006/relationships/diagramData" Target="../diagrams/data2.xml"/><Relationship Id="rId21" Type="http://schemas.openxmlformats.org/officeDocument/2006/relationships/diagramColors" Target="../diagrams/colors5.xml"/><Relationship Id="rId7" Type="http://schemas.microsoft.com/office/2007/relationships/diagramDrawing" Target="../diagrams/drawing2.xml"/><Relationship Id="rId12" Type="http://schemas.microsoft.com/office/2007/relationships/diagramDrawing" Target="../diagrams/drawing3.xml"/><Relationship Id="rId17" Type="http://schemas.microsoft.com/office/2007/relationships/diagramDrawing" Target="../diagrams/drawing4.xml"/><Relationship Id="rId2" Type="http://schemas.openxmlformats.org/officeDocument/2006/relationships/notesSlide" Target="../notesSlides/notesSlide4.xml"/><Relationship Id="rId16" Type="http://schemas.openxmlformats.org/officeDocument/2006/relationships/diagramColors" Target="../diagrams/colors4.xml"/><Relationship Id="rId20" Type="http://schemas.openxmlformats.org/officeDocument/2006/relationships/diagramQuickStyle" Target="../diagrams/quickStyle5.xml"/><Relationship Id="rId1" Type="http://schemas.openxmlformats.org/officeDocument/2006/relationships/slideLayout" Target="../slideLayouts/slideLayout7.xml"/><Relationship Id="rId6" Type="http://schemas.openxmlformats.org/officeDocument/2006/relationships/diagramColors" Target="../diagrams/colors2.xml"/><Relationship Id="rId11" Type="http://schemas.openxmlformats.org/officeDocument/2006/relationships/diagramColors" Target="../diagrams/colors3.xml"/><Relationship Id="rId24" Type="http://schemas.openxmlformats.org/officeDocument/2006/relationships/image" Target="../media/image6.svg"/><Relationship Id="rId5" Type="http://schemas.openxmlformats.org/officeDocument/2006/relationships/diagramQuickStyle" Target="../diagrams/quickStyle2.xml"/><Relationship Id="rId15" Type="http://schemas.openxmlformats.org/officeDocument/2006/relationships/diagramQuickStyle" Target="../diagrams/quickStyle4.xml"/><Relationship Id="rId23" Type="http://schemas.openxmlformats.org/officeDocument/2006/relationships/image" Target="../media/image5.png"/><Relationship Id="rId10" Type="http://schemas.openxmlformats.org/officeDocument/2006/relationships/diagramQuickStyle" Target="../diagrams/quickStyle3.xml"/><Relationship Id="rId19" Type="http://schemas.openxmlformats.org/officeDocument/2006/relationships/diagramLayout" Target="../diagrams/layout5.xml"/><Relationship Id="rId4" Type="http://schemas.openxmlformats.org/officeDocument/2006/relationships/diagramLayout" Target="../diagrams/layout2.xml"/><Relationship Id="rId9" Type="http://schemas.openxmlformats.org/officeDocument/2006/relationships/diagramLayout" Target="../diagrams/layout3.xml"/><Relationship Id="rId14" Type="http://schemas.openxmlformats.org/officeDocument/2006/relationships/diagramLayout" Target="../diagrams/layout4.xml"/><Relationship Id="rId22" Type="http://schemas.microsoft.com/office/2007/relationships/diagramDrawing" Target="../diagrams/drawing5.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7.xml"/><Relationship Id="rId5" Type="http://schemas.openxmlformats.org/officeDocument/2006/relationships/image" Target="../media/image8.png"/><Relationship Id="rId4" Type="http://schemas.openxmlformats.org/officeDocument/2006/relationships/image" Target="../media/image2.sv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2.sv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8F8F8"/>
        </a:solidFill>
        <a:effectLst/>
      </p:bgPr>
    </p:bg>
    <p:spTree>
      <p:nvGrpSpPr>
        <p:cNvPr id="1" name=""/>
        <p:cNvGrpSpPr/>
        <p:nvPr/>
      </p:nvGrpSpPr>
      <p:grpSpPr>
        <a:xfrm>
          <a:off x="0" y="0"/>
          <a:ext cx="0" cy="0"/>
          <a:chOff x="0" y="0"/>
          <a:chExt cx="0" cy="0"/>
        </a:xfrm>
      </p:grpSpPr>
      <p:sp>
        <p:nvSpPr>
          <p:cNvPr id="2" name="TextBox 2"/>
          <p:cNvSpPr txBox="1"/>
          <p:nvPr/>
        </p:nvSpPr>
        <p:spPr>
          <a:xfrm>
            <a:off x="1503735" y="1566359"/>
            <a:ext cx="16229942" cy="5416868"/>
          </a:xfrm>
          <a:prstGeom prst="rect">
            <a:avLst/>
          </a:prstGeom>
        </p:spPr>
        <p:txBody>
          <a:bodyPr lIns="0" tIns="0" rIns="0" bIns="0" rtlCol="0" anchor="t">
            <a:spAutoFit/>
          </a:bodyPr>
          <a:lstStyle/>
          <a:p>
            <a:pPr marL="0" lvl="0" indent="0" algn="ctr">
              <a:spcBef>
                <a:spcPct val="0"/>
              </a:spcBef>
            </a:pPr>
            <a:r>
              <a:rPr lang="en-US" sz="8800" b="1">
                <a:solidFill>
                  <a:srgbClr val="0F4662"/>
                </a:solidFill>
                <a:latin typeface="Quicksand" panose="020B0604020202020204" charset="0"/>
                <a:ea typeface="Cormorant Garamond Bold Italics"/>
                <a:cs typeface="Cormorant Garamond Bold Italics"/>
                <a:sym typeface="Cormorant Garamond Bold Italics"/>
              </a:rPr>
              <a:t>Contracting Process </a:t>
            </a:r>
            <a:br>
              <a:rPr lang="en-US" sz="8800" b="1">
                <a:solidFill>
                  <a:srgbClr val="0F4662"/>
                </a:solidFill>
                <a:latin typeface="Quicksand" panose="020B0604020202020204" charset="0"/>
                <a:ea typeface="Cormorant Garamond Bold Italics"/>
                <a:cs typeface="Cormorant Garamond Bold Italics"/>
                <a:sym typeface="Cormorant Garamond Bold Italics"/>
              </a:rPr>
            </a:br>
            <a:r>
              <a:rPr lang="en-US" sz="8800" b="1">
                <a:solidFill>
                  <a:srgbClr val="0F4662"/>
                </a:solidFill>
                <a:latin typeface="Quicksand" panose="020B0604020202020204" charset="0"/>
                <a:ea typeface="Cormorant Garamond Bold Italics"/>
                <a:cs typeface="Cormorant Garamond Bold Italics"/>
                <a:sym typeface="Cormorant Garamond Bold Italics"/>
              </a:rPr>
              <a:t>for FY26 Community Partnership Program (CPP) Awards</a:t>
            </a:r>
          </a:p>
        </p:txBody>
      </p:sp>
      <p:sp>
        <p:nvSpPr>
          <p:cNvPr id="3" name="AutoShape 3"/>
          <p:cNvSpPr/>
          <p:nvPr/>
        </p:nvSpPr>
        <p:spPr>
          <a:xfrm>
            <a:off x="9158735" y="990600"/>
            <a:ext cx="8114971" cy="0"/>
          </a:xfrm>
          <a:prstGeom prst="line">
            <a:avLst/>
          </a:prstGeom>
          <a:ln w="76200" cap="flat">
            <a:solidFill>
              <a:srgbClr val="0F4662"/>
            </a:solidFill>
            <a:prstDash val="solid"/>
            <a:headEnd type="none" w="sm" len="sm"/>
            <a:tailEnd type="none" w="sm" len="sm"/>
          </a:ln>
        </p:spPr>
      </p:sp>
      <p:sp>
        <p:nvSpPr>
          <p:cNvPr id="4" name="AutoShape 4"/>
          <p:cNvSpPr/>
          <p:nvPr/>
        </p:nvSpPr>
        <p:spPr>
          <a:xfrm>
            <a:off x="1043764" y="9296400"/>
            <a:ext cx="8114971" cy="0"/>
          </a:xfrm>
          <a:prstGeom prst="line">
            <a:avLst/>
          </a:prstGeom>
          <a:ln w="76200" cap="flat">
            <a:solidFill>
              <a:srgbClr val="0F4662"/>
            </a:solidFill>
            <a:prstDash val="solid"/>
            <a:headEnd type="none" w="sm" len="sm"/>
            <a:tailEnd type="none" w="sm" len="sm"/>
          </a:ln>
        </p:spPr>
      </p:sp>
      <p:sp>
        <p:nvSpPr>
          <p:cNvPr id="5" name="Freeform 5"/>
          <p:cNvSpPr/>
          <p:nvPr/>
        </p:nvSpPr>
        <p:spPr>
          <a:xfrm>
            <a:off x="9618706" y="9037492"/>
            <a:ext cx="2968854" cy="441617"/>
          </a:xfrm>
          <a:custGeom>
            <a:avLst/>
            <a:gdLst/>
            <a:ahLst/>
            <a:cxnLst/>
            <a:rect l="l" t="t" r="r" b="b"/>
            <a:pathLst>
              <a:path w="2968854" h="441617">
                <a:moveTo>
                  <a:pt x="0" y="0"/>
                </a:moveTo>
                <a:lnTo>
                  <a:pt x="2968854" y="0"/>
                </a:lnTo>
                <a:lnTo>
                  <a:pt x="2968854" y="441616"/>
                </a:lnTo>
                <a:lnTo>
                  <a:pt x="0" y="441616"/>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7" name="TextBox 7"/>
          <p:cNvSpPr txBox="1"/>
          <p:nvPr/>
        </p:nvSpPr>
        <p:spPr>
          <a:xfrm>
            <a:off x="4260835" y="7072241"/>
            <a:ext cx="10715742" cy="1648400"/>
          </a:xfrm>
          <a:prstGeom prst="rect">
            <a:avLst/>
          </a:prstGeom>
        </p:spPr>
        <p:txBody>
          <a:bodyPr wrap="square" lIns="0" tIns="0" rIns="0" bIns="0" rtlCol="0" anchor="t">
            <a:spAutoFit/>
          </a:bodyPr>
          <a:lstStyle/>
          <a:p>
            <a:pPr marL="0" lvl="0" indent="0" algn="ctr">
              <a:lnSpc>
                <a:spcPts val="4397"/>
              </a:lnSpc>
              <a:spcBef>
                <a:spcPct val="0"/>
              </a:spcBef>
            </a:pPr>
            <a:r>
              <a:rPr lang="en-US" sz="3141">
                <a:solidFill>
                  <a:srgbClr val="0F4662"/>
                </a:solidFill>
                <a:latin typeface="Quicksand Bold" panose="020B0604020202020204" charset="0"/>
                <a:ea typeface="Quicksand"/>
                <a:cs typeface="Quicksand"/>
                <a:sym typeface="Quicksand"/>
              </a:rPr>
              <a:t>Contract grant period: July 1, 2025 – June 30, 2026</a:t>
            </a:r>
          </a:p>
          <a:p>
            <a:pPr marL="0" lvl="0" indent="0" algn="ctr">
              <a:lnSpc>
                <a:spcPts val="4397"/>
              </a:lnSpc>
              <a:spcBef>
                <a:spcPct val="0"/>
              </a:spcBef>
            </a:pPr>
            <a:endParaRPr lang="en-US" sz="3141">
              <a:solidFill>
                <a:srgbClr val="0F4662"/>
              </a:solidFill>
              <a:latin typeface="Quicksand Bold" panose="020B0604020202020204" charset="0"/>
              <a:ea typeface="Quicksand"/>
              <a:cs typeface="Quicksand"/>
              <a:sym typeface="Quicksand"/>
            </a:endParaRPr>
          </a:p>
          <a:p>
            <a:pPr marL="0" lvl="0" indent="0" algn="ctr">
              <a:lnSpc>
                <a:spcPts val="4397"/>
              </a:lnSpc>
              <a:spcBef>
                <a:spcPct val="0"/>
              </a:spcBef>
            </a:pPr>
            <a:r>
              <a:rPr lang="en-US" sz="3141">
                <a:solidFill>
                  <a:srgbClr val="0F4662"/>
                </a:solidFill>
                <a:latin typeface="Quicksand"/>
                <a:ea typeface="Quicksand"/>
                <a:cs typeface="Quicksand"/>
                <a:sym typeface="Quicksand"/>
              </a:rPr>
              <a:t>Meeting Date: April 10, 2025</a:t>
            </a:r>
          </a:p>
        </p:txBody>
      </p:sp>
      <p:sp>
        <p:nvSpPr>
          <p:cNvPr id="9" name="Freeform 9"/>
          <p:cNvSpPr/>
          <p:nvPr/>
        </p:nvSpPr>
        <p:spPr>
          <a:xfrm>
            <a:off x="5646742" y="807892"/>
            <a:ext cx="2968854" cy="441617"/>
          </a:xfrm>
          <a:custGeom>
            <a:avLst/>
            <a:gdLst/>
            <a:ahLst/>
            <a:cxnLst/>
            <a:rect l="l" t="t" r="r" b="b"/>
            <a:pathLst>
              <a:path w="2968854" h="441617">
                <a:moveTo>
                  <a:pt x="0" y="0"/>
                </a:moveTo>
                <a:lnTo>
                  <a:pt x="2968854" y="0"/>
                </a:lnTo>
                <a:lnTo>
                  <a:pt x="2968854" y="441616"/>
                </a:lnTo>
                <a:lnTo>
                  <a:pt x="0" y="441616"/>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10" name="Subtitle 2">
            <a:extLst>
              <a:ext uri="{FF2B5EF4-FFF2-40B4-BE49-F238E27FC236}">
                <a16:creationId xmlns:a16="http://schemas.microsoft.com/office/drawing/2014/main" id="{D465540F-3272-470D-8A56-E5D45F4956DE}"/>
              </a:ext>
            </a:extLst>
          </p:cNvPr>
          <p:cNvSpPr txBox="1">
            <a:spLocks/>
          </p:cNvSpPr>
          <p:nvPr/>
        </p:nvSpPr>
        <p:spPr>
          <a:xfrm>
            <a:off x="12772340" y="8537294"/>
            <a:ext cx="3425879" cy="825604"/>
          </a:xfrm>
          <a:prstGeom prst="rect">
            <a:avLst/>
          </a:prstGeom>
        </p:spPr>
        <p:txBody>
          <a:bodyPr vert="horz" lIns="91440" tIns="45720" rIns="91440" bIns="45720" rtlCol="0" anchor="t">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r">
              <a:buNone/>
            </a:pPr>
            <a:r>
              <a:rPr lang="en-US" sz="2400">
                <a:latin typeface="Calibri Light"/>
                <a:cs typeface="Calibri Light"/>
              </a:rPr>
              <a:t>Housing &amp; Community Development Department</a:t>
            </a:r>
          </a:p>
        </p:txBody>
      </p:sp>
      <p:pic>
        <p:nvPicPr>
          <p:cNvPr id="11" name="Picture 10">
            <a:extLst>
              <a:ext uri="{FF2B5EF4-FFF2-40B4-BE49-F238E27FC236}">
                <a16:creationId xmlns:a16="http://schemas.microsoft.com/office/drawing/2014/main" id="{E1A61D2D-C381-4B6E-8081-79CD642ABB34}"/>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6383000" y="8300684"/>
            <a:ext cx="1191925" cy="1178425"/>
          </a:xfrm>
          <a:prstGeom prst="rect">
            <a:avLst/>
          </a:prstGeom>
        </p:spPr>
      </p:pic>
      <p:sp>
        <p:nvSpPr>
          <p:cNvPr id="12" name="Star: 16 Points 11">
            <a:extLst>
              <a:ext uri="{FF2B5EF4-FFF2-40B4-BE49-F238E27FC236}">
                <a16:creationId xmlns:a16="http://schemas.microsoft.com/office/drawing/2014/main" id="{50EA5EA2-A8D2-455B-8E20-139BC1F9811F}"/>
              </a:ext>
            </a:extLst>
          </p:cNvPr>
          <p:cNvSpPr/>
          <p:nvPr/>
        </p:nvSpPr>
        <p:spPr>
          <a:xfrm>
            <a:off x="1066826" y="6581295"/>
            <a:ext cx="2590773" cy="2308601"/>
          </a:xfrm>
          <a:prstGeom prst="star16">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This meeting is being recorded!</a:t>
            </a:r>
          </a:p>
        </p:txBody>
      </p:sp>
      <p:sp>
        <p:nvSpPr>
          <p:cNvPr id="6" name="Slide Number Placeholder 5">
            <a:extLst>
              <a:ext uri="{FF2B5EF4-FFF2-40B4-BE49-F238E27FC236}">
                <a16:creationId xmlns:a16="http://schemas.microsoft.com/office/drawing/2014/main" id="{C0DA480B-8F06-44E9-B050-59F80BFD5175}"/>
              </a:ext>
            </a:extLst>
          </p:cNvPr>
          <p:cNvSpPr>
            <a:spLocks noGrp="1"/>
          </p:cNvSpPr>
          <p:nvPr>
            <p:ph type="sldNum" sz="quarter" idx="12"/>
          </p:nvPr>
        </p:nvSpPr>
        <p:spPr/>
        <p:txBody>
          <a:bodyPr/>
          <a:lstStyle/>
          <a:p>
            <a:fld id="{B6F15528-21DE-4FAA-801E-634DDDAF4B2B}" type="slidenum">
              <a:rPr lang="en-US" smtClean="0"/>
              <a:pPr/>
              <a:t>1</a:t>
            </a:fld>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6"/>
          <p:cNvSpPr txBox="1"/>
          <p:nvPr/>
        </p:nvSpPr>
        <p:spPr>
          <a:xfrm>
            <a:off x="1024384" y="599709"/>
            <a:ext cx="14072064" cy="1062599"/>
          </a:xfrm>
          <a:prstGeom prst="rect">
            <a:avLst/>
          </a:prstGeom>
        </p:spPr>
        <p:txBody>
          <a:bodyPr lIns="0" tIns="0" rIns="0" bIns="0" rtlCol="0" anchor="t">
            <a:spAutoFit/>
          </a:bodyPr>
          <a:lstStyle/>
          <a:p>
            <a:pPr marL="0" lvl="0" indent="0" algn="ctr">
              <a:lnSpc>
                <a:spcPts val="8959"/>
              </a:lnSpc>
              <a:spcBef>
                <a:spcPct val="0"/>
              </a:spcBef>
            </a:pPr>
            <a:r>
              <a:rPr lang="en-US" sz="6399" b="1" dirty="0">
                <a:solidFill>
                  <a:srgbClr val="0F4662"/>
                </a:solidFill>
                <a:latin typeface="Quicksand Bold" panose="020B0604020202020204" charset="0"/>
                <a:ea typeface="Cormorant Garamond Bold Italics"/>
                <a:cs typeface="Cormorant Garamond Bold Italics"/>
                <a:sym typeface="Cormorant Garamond Bold Italics"/>
              </a:rPr>
              <a:t>Are your Outcomes SMART?</a:t>
            </a:r>
          </a:p>
        </p:txBody>
      </p:sp>
      <p:sp>
        <p:nvSpPr>
          <p:cNvPr id="13" name="Freeform 13"/>
          <p:cNvSpPr/>
          <p:nvPr/>
        </p:nvSpPr>
        <p:spPr>
          <a:xfrm>
            <a:off x="15579303" y="714009"/>
            <a:ext cx="1679997" cy="249900"/>
          </a:xfrm>
          <a:custGeom>
            <a:avLst/>
            <a:gdLst/>
            <a:ahLst/>
            <a:cxnLst/>
            <a:rect l="l" t="t" r="r" b="b"/>
            <a:pathLst>
              <a:path w="1679997" h="249900">
                <a:moveTo>
                  <a:pt x="0" y="0"/>
                </a:moveTo>
                <a:lnTo>
                  <a:pt x="1679997" y="0"/>
                </a:lnTo>
                <a:lnTo>
                  <a:pt x="1679997" y="249900"/>
                </a:lnTo>
                <a:lnTo>
                  <a:pt x="0" y="249900"/>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sp>
      <p:sp>
        <p:nvSpPr>
          <p:cNvPr id="14" name="Freeform 14"/>
          <p:cNvSpPr/>
          <p:nvPr/>
        </p:nvSpPr>
        <p:spPr>
          <a:xfrm>
            <a:off x="1024384" y="9529723"/>
            <a:ext cx="1679997" cy="249900"/>
          </a:xfrm>
          <a:custGeom>
            <a:avLst/>
            <a:gdLst/>
            <a:ahLst/>
            <a:cxnLst/>
            <a:rect l="l" t="t" r="r" b="b"/>
            <a:pathLst>
              <a:path w="1679997" h="249900">
                <a:moveTo>
                  <a:pt x="0" y="0"/>
                </a:moveTo>
                <a:lnTo>
                  <a:pt x="1679997" y="0"/>
                </a:lnTo>
                <a:lnTo>
                  <a:pt x="1679997" y="249900"/>
                </a:lnTo>
                <a:lnTo>
                  <a:pt x="0" y="249900"/>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sp>
      <p:grpSp>
        <p:nvGrpSpPr>
          <p:cNvPr id="7" name="Group 6">
            <a:extLst>
              <a:ext uri="{FF2B5EF4-FFF2-40B4-BE49-F238E27FC236}">
                <a16:creationId xmlns:a16="http://schemas.microsoft.com/office/drawing/2014/main" id="{C78BED6F-2FC3-45C1-A416-DCBBCF5B50E4}"/>
              </a:ext>
            </a:extLst>
          </p:cNvPr>
          <p:cNvGrpSpPr/>
          <p:nvPr/>
        </p:nvGrpSpPr>
        <p:grpSpPr>
          <a:xfrm>
            <a:off x="1849791" y="1866899"/>
            <a:ext cx="15229673" cy="7500084"/>
            <a:chOff x="1168400" y="960660"/>
            <a:chExt cx="9486900" cy="5713443"/>
          </a:xfrm>
        </p:grpSpPr>
        <p:sp>
          <p:nvSpPr>
            <p:cNvPr id="8" name="TextBox 7">
              <a:extLst>
                <a:ext uri="{FF2B5EF4-FFF2-40B4-BE49-F238E27FC236}">
                  <a16:creationId xmlns:a16="http://schemas.microsoft.com/office/drawing/2014/main" id="{3D61FDAC-4314-4E9C-9BA8-9690A668E17F}"/>
                </a:ext>
              </a:extLst>
            </p:cNvPr>
            <p:cNvSpPr txBox="1"/>
            <p:nvPr/>
          </p:nvSpPr>
          <p:spPr>
            <a:xfrm>
              <a:off x="4013200" y="960660"/>
              <a:ext cx="6642100" cy="1184178"/>
            </a:xfrm>
            <a:prstGeom prst="rect">
              <a:avLst/>
            </a:prstGeom>
            <a:solidFill>
              <a:srgbClr val="FFBDBD"/>
            </a:solidFill>
            <a:ln>
              <a:noFill/>
              <a:prstDash val="lgDash"/>
            </a:ln>
          </p:spPr>
          <p:txBody>
            <a:bodyPr wrap="square" rtlCol="0" anchor="ctr">
              <a:spAutoFit/>
            </a:bodyPr>
            <a:lstStyle>
              <a:defPPr>
                <a:defRPr lang="en-US"/>
              </a:defPPr>
              <a:lvl1pPr indent="0" algn="ctr">
                <a:buFont typeface="Arial" panose="020B0604020202020204" pitchFamily="34" charset="0"/>
                <a:buNone/>
                <a:defRPr sz="2800"/>
              </a:lvl1pPr>
            </a:lstStyle>
            <a:p>
              <a:pPr marL="428625" indent="-428625" algn="l">
                <a:buFont typeface="Arial" panose="020B0604020202020204" pitchFamily="34" charset="0"/>
                <a:buChar char="•"/>
              </a:pPr>
              <a:r>
                <a:rPr lang="en-US" sz="3000" dirty="0"/>
                <a:t>Who, what, where, when, why, which</a:t>
              </a:r>
            </a:p>
            <a:p>
              <a:pPr marL="428625" indent="-428625" algn="l">
                <a:buFont typeface="Arial" panose="020B0604020202020204" pitchFamily="34" charset="0"/>
                <a:buChar char="•"/>
              </a:pPr>
              <a:r>
                <a:rPr lang="en-US" sz="3000" dirty="0"/>
                <a:t>Tangible - Everyone knows what this looks like</a:t>
              </a:r>
            </a:p>
            <a:p>
              <a:pPr marL="428625" indent="-428625" algn="l">
                <a:buFont typeface="Arial" panose="020B0604020202020204" pitchFamily="34" charset="0"/>
                <a:buChar char="•"/>
              </a:pPr>
              <a:r>
                <a:rPr lang="en-US" sz="3000" dirty="0"/>
                <a:t>Usually numerical</a:t>
              </a:r>
            </a:p>
          </p:txBody>
        </p:sp>
        <p:sp>
          <p:nvSpPr>
            <p:cNvPr id="9" name="TextBox 8">
              <a:extLst>
                <a:ext uri="{FF2B5EF4-FFF2-40B4-BE49-F238E27FC236}">
                  <a16:creationId xmlns:a16="http://schemas.microsoft.com/office/drawing/2014/main" id="{ADE241B0-9854-46ED-BF3A-E18D89A17066}"/>
                </a:ext>
              </a:extLst>
            </p:cNvPr>
            <p:cNvSpPr txBox="1"/>
            <p:nvPr/>
          </p:nvSpPr>
          <p:spPr>
            <a:xfrm>
              <a:off x="4013200" y="2122521"/>
              <a:ext cx="6642100" cy="1103901"/>
            </a:xfrm>
            <a:prstGeom prst="rect">
              <a:avLst/>
            </a:prstGeom>
            <a:solidFill>
              <a:schemeClr val="accent2">
                <a:lumMod val="20000"/>
                <a:lumOff val="80000"/>
              </a:schemeClr>
            </a:solidFill>
            <a:ln>
              <a:noFill/>
              <a:prstDash val="lgDash"/>
            </a:ln>
          </p:spPr>
          <p:txBody>
            <a:bodyPr wrap="square" rtlCol="0" anchor="ctr">
              <a:spAutoFit/>
            </a:bodyPr>
            <a:lstStyle>
              <a:defPPr>
                <a:defRPr lang="en-US"/>
              </a:defPPr>
              <a:lvl1pPr indent="0" algn="ctr">
                <a:buFont typeface="Arial" panose="020B0604020202020204" pitchFamily="34" charset="0"/>
                <a:buNone/>
                <a:defRPr sz="2800"/>
              </a:lvl1pPr>
            </a:lstStyle>
            <a:p>
              <a:pPr marL="428625" indent="-428625" algn="l">
                <a:buFont typeface="Arial" panose="020B0604020202020204" pitchFamily="34" charset="0"/>
                <a:buChar char="•"/>
              </a:pPr>
              <a:r>
                <a:rPr lang="en-US" sz="3000"/>
                <a:t>Easy to understand measure of success, by all stakeholders</a:t>
              </a:r>
            </a:p>
            <a:p>
              <a:pPr marL="428625" indent="-428625" algn="l">
                <a:buFont typeface="Arial" panose="020B0604020202020204" pitchFamily="34" charset="0"/>
                <a:buChar char="•"/>
              </a:pPr>
              <a:r>
                <a:rPr lang="en-US" sz="3000"/>
                <a:t>Must have tools in place to measure progress </a:t>
              </a:r>
              <a:r>
                <a:rPr lang="en-US" sz="3000" u="sng"/>
                <a:t>and</a:t>
              </a:r>
              <a:r>
                <a:rPr lang="en-US" sz="3000"/>
                <a:t> success</a:t>
              </a:r>
            </a:p>
            <a:p>
              <a:pPr marL="428625" indent="-428625" algn="l">
                <a:buFont typeface="Arial" panose="020B0604020202020204" pitchFamily="34" charset="0"/>
                <a:buChar char="•"/>
              </a:pPr>
              <a:r>
                <a:rPr lang="en-US" sz="3000"/>
                <a:t>Do you have baseline information to measure against?</a:t>
              </a:r>
              <a:endParaRPr lang="en-US" sz="1800"/>
            </a:p>
          </p:txBody>
        </p:sp>
        <p:sp>
          <p:nvSpPr>
            <p:cNvPr id="10" name="TextBox 9">
              <a:extLst>
                <a:ext uri="{FF2B5EF4-FFF2-40B4-BE49-F238E27FC236}">
                  <a16:creationId xmlns:a16="http://schemas.microsoft.com/office/drawing/2014/main" id="{848E81C1-F9DB-4C07-AF9D-A6F967790097}"/>
                </a:ext>
              </a:extLst>
            </p:cNvPr>
            <p:cNvSpPr txBox="1"/>
            <p:nvPr/>
          </p:nvSpPr>
          <p:spPr>
            <a:xfrm>
              <a:off x="4013200" y="3189702"/>
              <a:ext cx="6642100" cy="1253835"/>
            </a:xfrm>
            <a:prstGeom prst="rect">
              <a:avLst/>
            </a:prstGeom>
            <a:solidFill>
              <a:srgbClr val="FFEDB3"/>
            </a:solidFill>
            <a:ln>
              <a:noFill/>
              <a:prstDash val="lgDash"/>
            </a:ln>
          </p:spPr>
          <p:txBody>
            <a:bodyPr wrap="square" rtlCol="0" anchor="ctr">
              <a:spAutoFit/>
            </a:bodyPr>
            <a:lstStyle>
              <a:defPPr>
                <a:defRPr lang="en-US"/>
              </a:defPPr>
              <a:lvl1pPr indent="0" algn="ctr">
                <a:buFont typeface="Arial" panose="020B0604020202020204" pitchFamily="34" charset="0"/>
                <a:buNone/>
                <a:defRPr sz="2800"/>
              </a:lvl1pPr>
            </a:lstStyle>
            <a:p>
              <a:pPr marL="428625" indent="-428625" algn="l">
                <a:buFont typeface="Arial" panose="020B0604020202020204" pitchFamily="34" charset="0"/>
                <a:buChar char="•"/>
              </a:pPr>
              <a:r>
                <a:rPr lang="en-US" sz="3000"/>
                <a:t>Achievable with available resources</a:t>
              </a:r>
            </a:p>
            <a:p>
              <a:pPr marL="428625" indent="-428625" algn="l">
                <a:buFont typeface="Arial" panose="020B0604020202020204" pitchFamily="34" charset="0"/>
                <a:buChar char="•"/>
              </a:pPr>
              <a:r>
                <a:rPr lang="en-US" sz="3000"/>
                <a:t>Achievable within contract period</a:t>
              </a:r>
            </a:p>
            <a:p>
              <a:pPr marL="428625" indent="-428625" algn="l">
                <a:buFont typeface="Arial" panose="020B0604020202020204" pitchFamily="34" charset="0"/>
                <a:buChar char="•"/>
              </a:pPr>
              <a:r>
                <a:rPr lang="en-US" sz="3000"/>
                <a:t>Consider potential set-backs</a:t>
              </a:r>
            </a:p>
          </p:txBody>
        </p:sp>
        <p:sp>
          <p:nvSpPr>
            <p:cNvPr id="15" name="Rectangle 14">
              <a:extLst>
                <a:ext uri="{FF2B5EF4-FFF2-40B4-BE49-F238E27FC236}">
                  <a16:creationId xmlns:a16="http://schemas.microsoft.com/office/drawing/2014/main" id="{836001D4-8DC9-41F6-98E0-939E38EAA6E3}"/>
                </a:ext>
              </a:extLst>
            </p:cNvPr>
            <p:cNvSpPr/>
            <p:nvPr/>
          </p:nvSpPr>
          <p:spPr>
            <a:xfrm>
              <a:off x="2294276" y="963143"/>
              <a:ext cx="1718924" cy="1143000"/>
            </a:xfrm>
            <a:prstGeom prst="rect">
              <a:avLst/>
            </a:prstGeom>
            <a:solidFill>
              <a:srgbClr val="FF858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000" b="1">
                  <a:solidFill>
                    <a:schemeClr val="bg1"/>
                  </a:solidFill>
                </a:rPr>
                <a:t>SPECIFIC</a:t>
              </a:r>
            </a:p>
          </p:txBody>
        </p:sp>
        <p:sp>
          <p:nvSpPr>
            <p:cNvPr id="16" name="Rectangle 15">
              <a:extLst>
                <a:ext uri="{FF2B5EF4-FFF2-40B4-BE49-F238E27FC236}">
                  <a16:creationId xmlns:a16="http://schemas.microsoft.com/office/drawing/2014/main" id="{2B32A75C-E62F-49FD-ACC7-B6B61B41B4F7}"/>
                </a:ext>
              </a:extLst>
            </p:cNvPr>
            <p:cNvSpPr/>
            <p:nvPr/>
          </p:nvSpPr>
          <p:spPr>
            <a:xfrm>
              <a:off x="2294276" y="2106818"/>
              <a:ext cx="1718924" cy="1143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000" b="1"/>
                <a:t>MEASURABLE</a:t>
              </a:r>
            </a:p>
          </p:txBody>
        </p:sp>
        <p:sp>
          <p:nvSpPr>
            <p:cNvPr id="17" name="Rectangle 16">
              <a:extLst>
                <a:ext uri="{FF2B5EF4-FFF2-40B4-BE49-F238E27FC236}">
                  <a16:creationId xmlns:a16="http://schemas.microsoft.com/office/drawing/2014/main" id="{3D6EE177-51EA-4A18-A0CE-CBB6DC4983B0}"/>
                </a:ext>
              </a:extLst>
            </p:cNvPr>
            <p:cNvSpPr/>
            <p:nvPr/>
          </p:nvSpPr>
          <p:spPr>
            <a:xfrm>
              <a:off x="2294276" y="3237793"/>
              <a:ext cx="1718924" cy="1143000"/>
            </a:xfrm>
            <a:prstGeom prst="rect">
              <a:avLst/>
            </a:prstGeom>
            <a:solidFill>
              <a:srgbClr val="FFD24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000" b="1"/>
                <a:t>ACHIEVABLE &amp; ATTAINABLE</a:t>
              </a:r>
            </a:p>
          </p:txBody>
        </p:sp>
        <p:sp>
          <p:nvSpPr>
            <p:cNvPr id="18" name="Rectangle 17">
              <a:extLst>
                <a:ext uri="{FF2B5EF4-FFF2-40B4-BE49-F238E27FC236}">
                  <a16:creationId xmlns:a16="http://schemas.microsoft.com/office/drawing/2014/main" id="{C9D4DAD8-426E-492A-9347-868980B5108D}"/>
                </a:ext>
              </a:extLst>
            </p:cNvPr>
            <p:cNvSpPr/>
            <p:nvPr/>
          </p:nvSpPr>
          <p:spPr>
            <a:xfrm>
              <a:off x="2294276" y="4381468"/>
              <a:ext cx="1718924" cy="1143000"/>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000" b="1"/>
                <a:t>RELEVANT</a:t>
              </a:r>
              <a:endParaRPr lang="en-US" sz="3000" b="1">
                <a:solidFill>
                  <a:sysClr val="windowText" lastClr="000000"/>
                </a:solidFill>
              </a:endParaRPr>
            </a:p>
          </p:txBody>
        </p:sp>
        <p:sp>
          <p:nvSpPr>
            <p:cNvPr id="19" name="Rectangle 18">
              <a:extLst>
                <a:ext uri="{FF2B5EF4-FFF2-40B4-BE49-F238E27FC236}">
                  <a16:creationId xmlns:a16="http://schemas.microsoft.com/office/drawing/2014/main" id="{CB066A10-A1FE-4B60-9718-AA4F0ADDFA8F}"/>
                </a:ext>
              </a:extLst>
            </p:cNvPr>
            <p:cNvSpPr/>
            <p:nvPr/>
          </p:nvSpPr>
          <p:spPr>
            <a:xfrm>
              <a:off x="2294276" y="5525144"/>
              <a:ext cx="1718924" cy="1143000"/>
            </a:xfrm>
            <a:prstGeom prst="rect">
              <a:avLst/>
            </a:prstGeom>
            <a:solidFill>
              <a:srgbClr val="C9A6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000" b="1"/>
                <a:t>TIME-BOUND</a:t>
              </a:r>
            </a:p>
          </p:txBody>
        </p:sp>
        <p:sp>
          <p:nvSpPr>
            <p:cNvPr id="20" name="Rectangle 19">
              <a:extLst>
                <a:ext uri="{FF2B5EF4-FFF2-40B4-BE49-F238E27FC236}">
                  <a16:creationId xmlns:a16="http://schemas.microsoft.com/office/drawing/2014/main" id="{E67DC010-1A59-4B19-B68E-A1D36B413D49}"/>
                </a:ext>
              </a:extLst>
            </p:cNvPr>
            <p:cNvSpPr/>
            <p:nvPr/>
          </p:nvSpPr>
          <p:spPr>
            <a:xfrm>
              <a:off x="1168400" y="963143"/>
              <a:ext cx="1125876" cy="114300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900" b="1">
                  <a:solidFill>
                    <a:schemeClr val="bg1"/>
                  </a:solidFill>
                </a:rPr>
                <a:t>S</a:t>
              </a:r>
            </a:p>
          </p:txBody>
        </p:sp>
        <p:sp>
          <p:nvSpPr>
            <p:cNvPr id="21" name="Rectangle 20">
              <a:extLst>
                <a:ext uri="{FF2B5EF4-FFF2-40B4-BE49-F238E27FC236}">
                  <a16:creationId xmlns:a16="http://schemas.microsoft.com/office/drawing/2014/main" id="{0A7F1AE3-4121-49D7-B75D-A439CB11729E}"/>
                </a:ext>
              </a:extLst>
            </p:cNvPr>
            <p:cNvSpPr/>
            <p:nvPr/>
          </p:nvSpPr>
          <p:spPr>
            <a:xfrm>
              <a:off x="1168400" y="2106818"/>
              <a:ext cx="1125876" cy="1143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900" b="1"/>
                <a:t>M</a:t>
              </a:r>
            </a:p>
          </p:txBody>
        </p:sp>
        <p:sp>
          <p:nvSpPr>
            <p:cNvPr id="22" name="Rectangle 21">
              <a:extLst>
                <a:ext uri="{FF2B5EF4-FFF2-40B4-BE49-F238E27FC236}">
                  <a16:creationId xmlns:a16="http://schemas.microsoft.com/office/drawing/2014/main" id="{9E81E0E4-FE09-4549-95DA-283C2F63898A}"/>
                </a:ext>
              </a:extLst>
            </p:cNvPr>
            <p:cNvSpPr/>
            <p:nvPr/>
          </p:nvSpPr>
          <p:spPr>
            <a:xfrm>
              <a:off x="1168400" y="3237793"/>
              <a:ext cx="1125876" cy="1143000"/>
            </a:xfrm>
            <a:prstGeom prst="rect">
              <a:avLst/>
            </a:prstGeom>
            <a:solidFill>
              <a:srgbClr val="EEB5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900" b="1"/>
                <a:t>A</a:t>
              </a:r>
            </a:p>
          </p:txBody>
        </p:sp>
        <p:sp>
          <p:nvSpPr>
            <p:cNvPr id="23" name="Rectangle 22">
              <a:extLst>
                <a:ext uri="{FF2B5EF4-FFF2-40B4-BE49-F238E27FC236}">
                  <a16:creationId xmlns:a16="http://schemas.microsoft.com/office/drawing/2014/main" id="{F0E1F77F-591B-4AA5-965E-5874D92BD11F}"/>
                </a:ext>
              </a:extLst>
            </p:cNvPr>
            <p:cNvSpPr/>
            <p:nvPr/>
          </p:nvSpPr>
          <p:spPr>
            <a:xfrm>
              <a:off x="1168400" y="4381468"/>
              <a:ext cx="1125876" cy="1143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900" b="1"/>
                <a:t>R</a:t>
              </a:r>
              <a:endParaRPr lang="en-US" sz="9900" b="1">
                <a:solidFill>
                  <a:sysClr val="windowText" lastClr="000000"/>
                </a:solidFill>
              </a:endParaRPr>
            </a:p>
          </p:txBody>
        </p:sp>
        <p:sp>
          <p:nvSpPr>
            <p:cNvPr id="24" name="Rectangle 23">
              <a:extLst>
                <a:ext uri="{FF2B5EF4-FFF2-40B4-BE49-F238E27FC236}">
                  <a16:creationId xmlns:a16="http://schemas.microsoft.com/office/drawing/2014/main" id="{D6A211A2-8FA2-44A3-8328-0B5650C71206}"/>
                </a:ext>
              </a:extLst>
            </p:cNvPr>
            <p:cNvSpPr/>
            <p:nvPr/>
          </p:nvSpPr>
          <p:spPr>
            <a:xfrm>
              <a:off x="1168400" y="5525144"/>
              <a:ext cx="1125876" cy="1143000"/>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900" b="1"/>
                <a:t>T</a:t>
              </a:r>
            </a:p>
          </p:txBody>
        </p:sp>
        <p:sp>
          <p:nvSpPr>
            <p:cNvPr id="11" name="TextBox 10">
              <a:extLst>
                <a:ext uri="{FF2B5EF4-FFF2-40B4-BE49-F238E27FC236}">
                  <a16:creationId xmlns:a16="http://schemas.microsoft.com/office/drawing/2014/main" id="{876E271A-6C0D-4788-A0AD-4C252D39E38F}"/>
                </a:ext>
              </a:extLst>
            </p:cNvPr>
            <p:cNvSpPr txBox="1"/>
            <p:nvPr/>
          </p:nvSpPr>
          <p:spPr>
            <a:xfrm>
              <a:off x="4013200" y="4385489"/>
              <a:ext cx="6642100" cy="1184178"/>
            </a:xfrm>
            <a:prstGeom prst="rect">
              <a:avLst/>
            </a:prstGeom>
            <a:solidFill>
              <a:schemeClr val="accent5">
                <a:lumMod val="20000"/>
                <a:lumOff val="80000"/>
              </a:schemeClr>
            </a:solidFill>
            <a:ln>
              <a:noFill/>
              <a:prstDash val="lgDash"/>
            </a:ln>
          </p:spPr>
          <p:txBody>
            <a:bodyPr wrap="square" rtlCol="0" anchor="ctr">
              <a:spAutoFit/>
            </a:bodyPr>
            <a:lstStyle>
              <a:defPPr>
                <a:defRPr lang="en-US"/>
              </a:defPPr>
              <a:lvl1pPr indent="0" algn="ctr">
                <a:buFont typeface="Arial" panose="020B0604020202020204" pitchFamily="34" charset="0"/>
                <a:buNone/>
                <a:defRPr sz="2800"/>
              </a:lvl1pPr>
            </a:lstStyle>
            <a:p>
              <a:pPr marL="428625" indent="-428625" algn="l">
                <a:buFont typeface="Arial" panose="020B0604020202020204" pitchFamily="34" charset="0"/>
                <a:buChar char="•"/>
              </a:pPr>
              <a:r>
                <a:rPr lang="en-US" sz="3000"/>
                <a:t>Consistent to other outcomes</a:t>
              </a:r>
            </a:p>
            <a:p>
              <a:pPr marL="428625" indent="-428625" algn="l">
                <a:buFont typeface="Arial" panose="020B0604020202020204" pitchFamily="34" charset="0"/>
                <a:buChar char="•"/>
              </a:pPr>
              <a:r>
                <a:rPr lang="en-US" sz="3000"/>
                <a:t>Ties with overall program goals </a:t>
              </a:r>
            </a:p>
            <a:p>
              <a:pPr marL="428625" indent="-428625" algn="l">
                <a:buFont typeface="Arial" panose="020B0604020202020204" pitchFamily="34" charset="0"/>
                <a:buChar char="•"/>
              </a:pPr>
              <a:r>
                <a:rPr lang="en-US" sz="3000"/>
                <a:t>Is it worthwhile measuring?</a:t>
              </a:r>
            </a:p>
          </p:txBody>
        </p:sp>
        <p:sp>
          <p:nvSpPr>
            <p:cNvPr id="12" name="TextBox 11">
              <a:extLst>
                <a:ext uri="{FF2B5EF4-FFF2-40B4-BE49-F238E27FC236}">
                  <a16:creationId xmlns:a16="http://schemas.microsoft.com/office/drawing/2014/main" id="{752C431E-8D8F-4A50-86C7-A785E3E1DD63}"/>
                </a:ext>
              </a:extLst>
            </p:cNvPr>
            <p:cNvSpPr txBox="1"/>
            <p:nvPr/>
          </p:nvSpPr>
          <p:spPr>
            <a:xfrm>
              <a:off x="4010170" y="5524754"/>
              <a:ext cx="6642100" cy="1149349"/>
            </a:xfrm>
            <a:prstGeom prst="rect">
              <a:avLst/>
            </a:prstGeom>
            <a:solidFill>
              <a:srgbClr val="ECDFF5"/>
            </a:solidFill>
            <a:ln>
              <a:noFill/>
              <a:prstDash val="lgDash"/>
            </a:ln>
          </p:spPr>
          <p:txBody>
            <a:bodyPr wrap="square" rtlCol="0" anchor="ctr">
              <a:spAutoFit/>
            </a:bodyPr>
            <a:lstStyle>
              <a:defPPr>
                <a:defRPr lang="en-US"/>
              </a:defPPr>
              <a:lvl1pPr indent="0" algn="ctr">
                <a:buFont typeface="Arial" panose="020B0604020202020204" pitchFamily="34" charset="0"/>
                <a:buNone/>
                <a:defRPr sz="2800"/>
              </a:lvl1pPr>
            </a:lstStyle>
            <a:p>
              <a:pPr marL="428625" indent="-428625" algn="l">
                <a:buFont typeface="Arial" panose="020B0604020202020204" pitchFamily="34" charset="0"/>
                <a:buChar char="•"/>
              </a:pPr>
              <a:r>
                <a:rPr lang="en-US" sz="3000"/>
                <a:t>Measurable within contract period (July 1, 2025 – June 30, 2026)</a:t>
              </a:r>
            </a:p>
          </p:txBody>
        </p:sp>
      </p:grpSp>
      <p:sp>
        <p:nvSpPr>
          <p:cNvPr id="2" name="Slide Number Placeholder 1">
            <a:extLst>
              <a:ext uri="{FF2B5EF4-FFF2-40B4-BE49-F238E27FC236}">
                <a16:creationId xmlns:a16="http://schemas.microsoft.com/office/drawing/2014/main" id="{64F10291-1AEF-4B94-A76E-FC53C67D84A3}"/>
              </a:ext>
            </a:extLst>
          </p:cNvPr>
          <p:cNvSpPr>
            <a:spLocks noGrp="1"/>
          </p:cNvSpPr>
          <p:nvPr>
            <p:ph type="sldNum" sz="quarter" idx="12"/>
          </p:nvPr>
        </p:nvSpPr>
        <p:spPr/>
        <p:txBody>
          <a:bodyPr/>
          <a:lstStyle/>
          <a:p>
            <a:fld id="{B6F15528-21DE-4FAA-801E-634DDDAF4B2B}" type="slidenum">
              <a:rPr lang="en-US" smtClean="0"/>
              <a:pPr/>
              <a:t>10</a:t>
            </a:fld>
            <a:endParaRPr lang="en-US"/>
          </a:p>
        </p:txBody>
      </p:sp>
    </p:spTree>
    <p:extLst>
      <p:ext uri="{BB962C8B-B14F-4D97-AF65-F5344CB8AC3E}">
        <p14:creationId xmlns:p14="http://schemas.microsoft.com/office/powerpoint/2010/main" val="10408493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6"/>
          <p:cNvSpPr txBox="1"/>
          <p:nvPr/>
        </p:nvSpPr>
        <p:spPr>
          <a:xfrm>
            <a:off x="1024384" y="599709"/>
            <a:ext cx="14072064" cy="1062599"/>
          </a:xfrm>
          <a:prstGeom prst="rect">
            <a:avLst/>
          </a:prstGeom>
        </p:spPr>
        <p:txBody>
          <a:bodyPr lIns="0" tIns="0" rIns="0" bIns="0" rtlCol="0" anchor="t">
            <a:spAutoFit/>
          </a:bodyPr>
          <a:lstStyle/>
          <a:p>
            <a:pPr marL="0" lvl="0" indent="0" algn="l">
              <a:lnSpc>
                <a:spcPts val="8959"/>
              </a:lnSpc>
              <a:spcBef>
                <a:spcPct val="0"/>
              </a:spcBef>
            </a:pPr>
            <a:r>
              <a:rPr lang="en-US" sz="6399" b="1" dirty="0">
                <a:solidFill>
                  <a:srgbClr val="0F4662"/>
                </a:solidFill>
                <a:latin typeface="Quicksand Bold" panose="020B0604020202020204" charset="0"/>
                <a:ea typeface="Cormorant Garamond Bold Italics"/>
                <a:cs typeface="Cormorant Garamond Bold Italics"/>
                <a:sym typeface="Cormorant Garamond Bold Italics"/>
              </a:rPr>
              <a:t>About the Contract Budget</a:t>
            </a:r>
          </a:p>
        </p:txBody>
      </p:sp>
      <p:sp>
        <p:nvSpPr>
          <p:cNvPr id="13" name="Freeform 13"/>
          <p:cNvSpPr/>
          <p:nvPr/>
        </p:nvSpPr>
        <p:spPr>
          <a:xfrm>
            <a:off x="15579303" y="714009"/>
            <a:ext cx="1679997" cy="249900"/>
          </a:xfrm>
          <a:custGeom>
            <a:avLst/>
            <a:gdLst/>
            <a:ahLst/>
            <a:cxnLst/>
            <a:rect l="l" t="t" r="r" b="b"/>
            <a:pathLst>
              <a:path w="1679997" h="249900">
                <a:moveTo>
                  <a:pt x="0" y="0"/>
                </a:moveTo>
                <a:lnTo>
                  <a:pt x="1679997" y="0"/>
                </a:lnTo>
                <a:lnTo>
                  <a:pt x="1679997" y="249900"/>
                </a:lnTo>
                <a:lnTo>
                  <a:pt x="0" y="249900"/>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sp>
      <p:sp>
        <p:nvSpPr>
          <p:cNvPr id="14" name="Freeform 14"/>
          <p:cNvSpPr/>
          <p:nvPr/>
        </p:nvSpPr>
        <p:spPr>
          <a:xfrm>
            <a:off x="1024384" y="9529723"/>
            <a:ext cx="1679997" cy="249900"/>
          </a:xfrm>
          <a:custGeom>
            <a:avLst/>
            <a:gdLst/>
            <a:ahLst/>
            <a:cxnLst/>
            <a:rect l="l" t="t" r="r" b="b"/>
            <a:pathLst>
              <a:path w="1679997" h="249900">
                <a:moveTo>
                  <a:pt x="0" y="0"/>
                </a:moveTo>
                <a:lnTo>
                  <a:pt x="1679997" y="0"/>
                </a:lnTo>
                <a:lnTo>
                  <a:pt x="1679997" y="249900"/>
                </a:lnTo>
                <a:lnTo>
                  <a:pt x="0" y="249900"/>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sp>
      <p:sp>
        <p:nvSpPr>
          <p:cNvPr id="7" name="TextBox 9">
            <a:extLst>
              <a:ext uri="{FF2B5EF4-FFF2-40B4-BE49-F238E27FC236}">
                <a16:creationId xmlns:a16="http://schemas.microsoft.com/office/drawing/2014/main" id="{8CA5A685-E36A-44B5-83E2-2FA05EF3A068}"/>
              </a:ext>
            </a:extLst>
          </p:cNvPr>
          <p:cNvSpPr txBox="1"/>
          <p:nvPr/>
        </p:nvSpPr>
        <p:spPr>
          <a:xfrm>
            <a:off x="1056478" y="1830999"/>
            <a:ext cx="16334014" cy="3115596"/>
          </a:xfrm>
          <a:prstGeom prst="rect">
            <a:avLst/>
          </a:prstGeom>
        </p:spPr>
        <p:txBody>
          <a:bodyPr wrap="square" lIns="0" tIns="0" rIns="0" bIns="0" rtlCol="0" anchor="t">
            <a:spAutoFit/>
          </a:bodyPr>
          <a:lstStyle/>
          <a:p>
            <a:pPr marL="457200" indent="-457200">
              <a:lnSpc>
                <a:spcPts val="4079"/>
              </a:lnSpc>
              <a:buFont typeface="Arial" panose="020B0604020202020204" pitchFamily="34" charset="0"/>
              <a:buChar char="•"/>
            </a:pPr>
            <a:r>
              <a:rPr lang="en-US" sz="3000" dirty="0">
                <a:latin typeface="Quicksand"/>
                <a:ea typeface="Quicksand"/>
                <a:cs typeface="Quicksand"/>
                <a:sym typeface="Quicksand"/>
              </a:rPr>
              <a:t>You may adjust amounts within the line items you proposed. Adding a new line item will trigger the need for M&amp;C re-approval.</a:t>
            </a:r>
          </a:p>
          <a:p>
            <a:pPr marL="457200" indent="-457200">
              <a:lnSpc>
                <a:spcPts val="4079"/>
              </a:lnSpc>
              <a:buFont typeface="Arial" panose="020B0604020202020204" pitchFamily="34" charset="0"/>
              <a:buChar char="•"/>
            </a:pPr>
            <a:r>
              <a:rPr lang="en-US" sz="3000" dirty="0">
                <a:latin typeface="Quicksand"/>
                <a:ea typeface="Quicksand"/>
                <a:cs typeface="Quicksand"/>
                <a:sym typeface="Quicksand"/>
              </a:rPr>
              <a:t>Review your budget narrative to ensure that it covers your anticipated needs.</a:t>
            </a:r>
          </a:p>
          <a:p>
            <a:pPr marL="457200" indent="-457200">
              <a:lnSpc>
                <a:spcPts val="4079"/>
              </a:lnSpc>
              <a:buFont typeface="Arial" panose="020B0604020202020204" pitchFamily="34" charset="0"/>
              <a:buChar char="•"/>
            </a:pPr>
            <a:r>
              <a:rPr lang="en-US" sz="3000" dirty="0">
                <a:latin typeface="Quicksand"/>
                <a:ea typeface="Quicksand"/>
                <a:cs typeface="Quicksand"/>
                <a:sym typeface="Quicksand"/>
              </a:rPr>
              <a:t>The </a:t>
            </a:r>
            <a:r>
              <a:rPr lang="en-US" sz="3000" b="1" dirty="0">
                <a:latin typeface="Quicksand"/>
                <a:ea typeface="Quicksand"/>
                <a:cs typeface="Quicksand"/>
                <a:sym typeface="Quicksand"/>
              </a:rPr>
              <a:t>cap for indirect/ administrative expenses is 20% of your total award</a:t>
            </a:r>
          </a:p>
          <a:p>
            <a:pPr marL="457200" indent="-457200">
              <a:lnSpc>
                <a:spcPts val="4079"/>
              </a:lnSpc>
              <a:buFont typeface="Arial" panose="020B0604020202020204" pitchFamily="34" charset="0"/>
              <a:buChar char="•"/>
            </a:pPr>
            <a:r>
              <a:rPr lang="en-US" sz="3000" dirty="0">
                <a:latin typeface="Quicksand"/>
                <a:ea typeface="Quicksand"/>
                <a:cs typeface="Quicksand"/>
                <a:sym typeface="Quicksand"/>
              </a:rPr>
              <a:t>FY26 CPP funding is subject to the </a:t>
            </a:r>
            <a:r>
              <a:rPr lang="en-US" sz="3000" b="1" dirty="0">
                <a:latin typeface="Quicksand"/>
                <a:ea typeface="Quicksand"/>
                <a:cs typeface="Quicksand"/>
                <a:sym typeface="Quicksand"/>
              </a:rPr>
              <a:t>GA Gratuities Clause </a:t>
            </a:r>
            <a:r>
              <a:rPr lang="en-US" sz="3000" dirty="0">
                <a:latin typeface="Quicksand"/>
                <a:ea typeface="Quicksand"/>
                <a:cs typeface="Quicksand"/>
                <a:sym typeface="Quicksand"/>
              </a:rPr>
              <a:t>(i.e., no direct financial benefits to participants, unless Indigent)</a:t>
            </a:r>
          </a:p>
        </p:txBody>
      </p:sp>
      <p:grpSp>
        <p:nvGrpSpPr>
          <p:cNvPr id="2" name="Group 1">
            <a:extLst>
              <a:ext uri="{FF2B5EF4-FFF2-40B4-BE49-F238E27FC236}">
                <a16:creationId xmlns:a16="http://schemas.microsoft.com/office/drawing/2014/main" id="{8FB889E6-20A7-48D4-89AC-5A38239221C1}"/>
              </a:ext>
            </a:extLst>
          </p:cNvPr>
          <p:cNvGrpSpPr/>
          <p:nvPr/>
        </p:nvGrpSpPr>
        <p:grpSpPr>
          <a:xfrm>
            <a:off x="981123" y="5315510"/>
            <a:ext cx="16484724" cy="4493869"/>
            <a:chOff x="1024384" y="4840630"/>
            <a:chExt cx="16484724" cy="4493869"/>
          </a:xfrm>
        </p:grpSpPr>
        <p:grpSp>
          <p:nvGrpSpPr>
            <p:cNvPr id="8" name="Group 2">
              <a:extLst>
                <a:ext uri="{FF2B5EF4-FFF2-40B4-BE49-F238E27FC236}">
                  <a16:creationId xmlns:a16="http://schemas.microsoft.com/office/drawing/2014/main" id="{1AD0E208-2156-4134-B685-28C7FC18F1F2}"/>
                </a:ext>
              </a:extLst>
            </p:cNvPr>
            <p:cNvGrpSpPr/>
            <p:nvPr/>
          </p:nvGrpSpPr>
          <p:grpSpPr>
            <a:xfrm>
              <a:off x="1024384" y="4840630"/>
              <a:ext cx="8119616" cy="4493869"/>
              <a:chOff x="0" y="0"/>
              <a:chExt cx="1418473" cy="1692619"/>
            </a:xfrm>
          </p:grpSpPr>
          <p:sp>
            <p:nvSpPr>
              <p:cNvPr id="9" name="Freeform 3">
                <a:extLst>
                  <a:ext uri="{FF2B5EF4-FFF2-40B4-BE49-F238E27FC236}">
                    <a16:creationId xmlns:a16="http://schemas.microsoft.com/office/drawing/2014/main" id="{217239F0-3F2F-4233-A953-2184B9CBAD10}"/>
                  </a:ext>
                </a:extLst>
              </p:cNvPr>
              <p:cNvSpPr/>
              <p:nvPr/>
            </p:nvSpPr>
            <p:spPr>
              <a:xfrm>
                <a:off x="0" y="0"/>
                <a:ext cx="1418473" cy="1692619"/>
              </a:xfrm>
              <a:custGeom>
                <a:avLst/>
                <a:gdLst/>
                <a:ahLst/>
                <a:cxnLst/>
                <a:rect l="l" t="t" r="r" b="b"/>
                <a:pathLst>
                  <a:path w="1418473" h="1692619">
                    <a:moveTo>
                      <a:pt x="73311" y="0"/>
                    </a:moveTo>
                    <a:lnTo>
                      <a:pt x="1345161" y="0"/>
                    </a:lnTo>
                    <a:cubicBezTo>
                      <a:pt x="1364605" y="0"/>
                      <a:pt x="1383252" y="7724"/>
                      <a:pt x="1397000" y="21472"/>
                    </a:cubicBezTo>
                    <a:cubicBezTo>
                      <a:pt x="1410749" y="35221"/>
                      <a:pt x="1418473" y="53868"/>
                      <a:pt x="1418473" y="73311"/>
                    </a:cubicBezTo>
                    <a:lnTo>
                      <a:pt x="1418473" y="1619308"/>
                    </a:lnTo>
                    <a:cubicBezTo>
                      <a:pt x="1418473" y="1638751"/>
                      <a:pt x="1410749" y="1657398"/>
                      <a:pt x="1397000" y="1671147"/>
                    </a:cubicBezTo>
                    <a:cubicBezTo>
                      <a:pt x="1383252" y="1684896"/>
                      <a:pt x="1364605" y="1692619"/>
                      <a:pt x="1345161" y="1692619"/>
                    </a:cubicBezTo>
                    <a:lnTo>
                      <a:pt x="73311" y="1692619"/>
                    </a:lnTo>
                    <a:cubicBezTo>
                      <a:pt x="32823" y="1692619"/>
                      <a:pt x="0" y="1659797"/>
                      <a:pt x="0" y="1619308"/>
                    </a:cubicBezTo>
                    <a:lnTo>
                      <a:pt x="0" y="73311"/>
                    </a:lnTo>
                    <a:cubicBezTo>
                      <a:pt x="0" y="53868"/>
                      <a:pt x="7724" y="35221"/>
                      <a:pt x="21472" y="21472"/>
                    </a:cubicBezTo>
                    <a:cubicBezTo>
                      <a:pt x="35221" y="7724"/>
                      <a:pt x="53868" y="0"/>
                      <a:pt x="73311" y="0"/>
                    </a:cubicBezTo>
                    <a:close/>
                  </a:path>
                </a:pathLst>
              </a:custGeom>
              <a:solidFill>
                <a:srgbClr val="DBE5EA"/>
              </a:solidFill>
            </p:spPr>
          </p:sp>
          <p:sp>
            <p:nvSpPr>
              <p:cNvPr id="10" name="TextBox 4">
                <a:extLst>
                  <a:ext uri="{FF2B5EF4-FFF2-40B4-BE49-F238E27FC236}">
                    <a16:creationId xmlns:a16="http://schemas.microsoft.com/office/drawing/2014/main" id="{F16D55CA-A3E5-4404-8F51-920ABDEF3174}"/>
                  </a:ext>
                </a:extLst>
              </p:cNvPr>
              <p:cNvSpPr txBox="1"/>
              <p:nvPr/>
            </p:nvSpPr>
            <p:spPr>
              <a:xfrm>
                <a:off x="0" y="-123825"/>
                <a:ext cx="1418473" cy="1816444"/>
              </a:xfrm>
              <a:prstGeom prst="rect">
                <a:avLst/>
              </a:prstGeom>
            </p:spPr>
            <p:txBody>
              <a:bodyPr lIns="50800" tIns="50800" rIns="50800" bIns="50800" rtlCol="0" anchor="ctr"/>
              <a:lstStyle/>
              <a:p>
                <a:pPr algn="ctr">
                  <a:lnSpc>
                    <a:spcPts val="4079"/>
                  </a:lnSpc>
                </a:pPr>
                <a:endParaRPr sz="2800">
                  <a:latin typeface="Quicksand" panose="020B0604020202020204" charset="0"/>
                </a:endParaRPr>
              </a:p>
            </p:txBody>
          </p:sp>
        </p:grpSp>
        <p:grpSp>
          <p:nvGrpSpPr>
            <p:cNvPr id="11" name="Group 6">
              <a:extLst>
                <a:ext uri="{FF2B5EF4-FFF2-40B4-BE49-F238E27FC236}">
                  <a16:creationId xmlns:a16="http://schemas.microsoft.com/office/drawing/2014/main" id="{646EDE16-F8A0-4FCE-BA27-0EFE00BF4257}"/>
                </a:ext>
              </a:extLst>
            </p:cNvPr>
            <p:cNvGrpSpPr/>
            <p:nvPr/>
          </p:nvGrpSpPr>
          <p:grpSpPr>
            <a:xfrm>
              <a:off x="9389236" y="4840631"/>
              <a:ext cx="8119872" cy="4493868"/>
              <a:chOff x="0" y="0"/>
              <a:chExt cx="1418473" cy="1692619"/>
            </a:xfrm>
          </p:grpSpPr>
          <p:sp>
            <p:nvSpPr>
              <p:cNvPr id="12" name="Freeform 7">
                <a:extLst>
                  <a:ext uri="{FF2B5EF4-FFF2-40B4-BE49-F238E27FC236}">
                    <a16:creationId xmlns:a16="http://schemas.microsoft.com/office/drawing/2014/main" id="{92BA5648-DFFF-4DE1-A35F-9DF652E85FEB}"/>
                  </a:ext>
                </a:extLst>
              </p:cNvPr>
              <p:cNvSpPr/>
              <p:nvPr/>
            </p:nvSpPr>
            <p:spPr>
              <a:xfrm>
                <a:off x="0" y="0"/>
                <a:ext cx="1418473" cy="1692619"/>
              </a:xfrm>
              <a:custGeom>
                <a:avLst/>
                <a:gdLst/>
                <a:ahLst/>
                <a:cxnLst/>
                <a:rect l="l" t="t" r="r" b="b"/>
                <a:pathLst>
                  <a:path w="1418473" h="1692619">
                    <a:moveTo>
                      <a:pt x="73311" y="0"/>
                    </a:moveTo>
                    <a:lnTo>
                      <a:pt x="1345161" y="0"/>
                    </a:lnTo>
                    <a:cubicBezTo>
                      <a:pt x="1364605" y="0"/>
                      <a:pt x="1383252" y="7724"/>
                      <a:pt x="1397000" y="21472"/>
                    </a:cubicBezTo>
                    <a:cubicBezTo>
                      <a:pt x="1410749" y="35221"/>
                      <a:pt x="1418473" y="53868"/>
                      <a:pt x="1418473" y="73311"/>
                    </a:cubicBezTo>
                    <a:lnTo>
                      <a:pt x="1418473" y="1619308"/>
                    </a:lnTo>
                    <a:cubicBezTo>
                      <a:pt x="1418473" y="1638751"/>
                      <a:pt x="1410749" y="1657398"/>
                      <a:pt x="1397000" y="1671147"/>
                    </a:cubicBezTo>
                    <a:cubicBezTo>
                      <a:pt x="1383252" y="1684896"/>
                      <a:pt x="1364605" y="1692619"/>
                      <a:pt x="1345161" y="1692619"/>
                    </a:cubicBezTo>
                    <a:lnTo>
                      <a:pt x="73311" y="1692619"/>
                    </a:lnTo>
                    <a:cubicBezTo>
                      <a:pt x="32823" y="1692619"/>
                      <a:pt x="0" y="1659797"/>
                      <a:pt x="0" y="1619308"/>
                    </a:cubicBezTo>
                    <a:lnTo>
                      <a:pt x="0" y="73311"/>
                    </a:lnTo>
                    <a:cubicBezTo>
                      <a:pt x="0" y="53868"/>
                      <a:pt x="7724" y="35221"/>
                      <a:pt x="21472" y="21472"/>
                    </a:cubicBezTo>
                    <a:cubicBezTo>
                      <a:pt x="35221" y="7724"/>
                      <a:pt x="53868" y="0"/>
                      <a:pt x="73311" y="0"/>
                    </a:cubicBezTo>
                    <a:close/>
                  </a:path>
                </a:pathLst>
              </a:custGeom>
              <a:solidFill>
                <a:srgbClr val="A9BECB"/>
              </a:solidFill>
            </p:spPr>
          </p:sp>
          <p:sp>
            <p:nvSpPr>
              <p:cNvPr id="15" name="TextBox 8">
                <a:extLst>
                  <a:ext uri="{FF2B5EF4-FFF2-40B4-BE49-F238E27FC236}">
                    <a16:creationId xmlns:a16="http://schemas.microsoft.com/office/drawing/2014/main" id="{68A5FCC3-E261-4960-BF5B-A0D7894055E2}"/>
                  </a:ext>
                </a:extLst>
              </p:cNvPr>
              <p:cNvSpPr txBox="1"/>
              <p:nvPr/>
            </p:nvSpPr>
            <p:spPr>
              <a:xfrm>
                <a:off x="0" y="-123825"/>
                <a:ext cx="1418473" cy="1816444"/>
              </a:xfrm>
              <a:prstGeom prst="rect">
                <a:avLst/>
              </a:prstGeom>
            </p:spPr>
            <p:txBody>
              <a:bodyPr lIns="50800" tIns="50800" rIns="50800" bIns="50800" rtlCol="0" anchor="ctr"/>
              <a:lstStyle/>
              <a:p>
                <a:pPr algn="ctr">
                  <a:lnSpc>
                    <a:spcPts val="4079"/>
                  </a:lnSpc>
                </a:pPr>
                <a:endParaRPr sz="2800">
                  <a:latin typeface="Quicksand" panose="020B0604020202020204" charset="0"/>
                </a:endParaRPr>
              </a:p>
            </p:txBody>
          </p:sp>
        </p:grpSp>
        <p:sp>
          <p:nvSpPr>
            <p:cNvPr id="16" name="TextBox 15">
              <a:extLst>
                <a:ext uri="{FF2B5EF4-FFF2-40B4-BE49-F238E27FC236}">
                  <a16:creationId xmlns:a16="http://schemas.microsoft.com/office/drawing/2014/main" id="{B6877117-4BE1-492B-9CCF-3E4B5C84F869}"/>
                </a:ext>
              </a:extLst>
            </p:cNvPr>
            <p:cNvSpPr txBox="1"/>
            <p:nvPr/>
          </p:nvSpPr>
          <p:spPr>
            <a:xfrm>
              <a:off x="1056478" y="5377419"/>
              <a:ext cx="8087522" cy="3635226"/>
            </a:xfrm>
            <a:prstGeom prst="rect">
              <a:avLst/>
            </a:prstGeom>
          </p:spPr>
          <p:txBody>
            <a:bodyPr wrap="square" lIns="0" tIns="0" rIns="0" bIns="0" rtlCol="0" anchor="t">
              <a:spAutoFit/>
            </a:bodyPr>
            <a:lstStyle/>
            <a:p>
              <a:pPr marL="518160" lvl="1" indent="-259080" algn="l">
                <a:lnSpc>
                  <a:spcPts val="4079"/>
                </a:lnSpc>
                <a:buFont typeface="Arial"/>
                <a:buChar char="•"/>
              </a:pPr>
              <a:r>
                <a:rPr lang="en-US" sz="2800">
                  <a:solidFill>
                    <a:srgbClr val="0F4662"/>
                  </a:solidFill>
                  <a:latin typeface="Quicksand" panose="020B0604020202020204" charset="0"/>
                  <a:ea typeface="Quicksand"/>
                  <a:cs typeface="Quicksand"/>
                  <a:sym typeface="Quicksand"/>
                </a:rPr>
                <a:t>Wages and benefits of direct service staff</a:t>
              </a:r>
            </a:p>
            <a:p>
              <a:pPr marL="518160" lvl="1" indent="-259080" algn="l">
                <a:lnSpc>
                  <a:spcPts val="4079"/>
                </a:lnSpc>
                <a:buFont typeface="Arial"/>
                <a:buChar char="•"/>
              </a:pPr>
              <a:r>
                <a:rPr lang="en-US" sz="2800">
                  <a:solidFill>
                    <a:srgbClr val="0F4662"/>
                  </a:solidFill>
                  <a:latin typeface="Quicksand" panose="020B0604020202020204" charset="0"/>
                  <a:ea typeface="Quicksand"/>
                  <a:cs typeface="Quicksand"/>
                  <a:sym typeface="Quicksand"/>
                </a:rPr>
                <a:t>Program materials and supplies used for direct service</a:t>
              </a:r>
            </a:p>
            <a:p>
              <a:pPr marL="518160" lvl="1" indent="-259080" algn="l">
                <a:lnSpc>
                  <a:spcPts val="4079"/>
                </a:lnSpc>
                <a:buFont typeface="Arial"/>
                <a:buChar char="•"/>
              </a:pPr>
              <a:r>
                <a:rPr lang="en-US" sz="2800">
                  <a:solidFill>
                    <a:srgbClr val="0F4662"/>
                  </a:solidFill>
                  <a:latin typeface="Quicksand" panose="020B0604020202020204" charset="0"/>
                  <a:ea typeface="Quicksand"/>
                  <a:cs typeface="Quicksand"/>
                  <a:sym typeface="Quicksand"/>
                </a:rPr>
                <a:t>% of rent/utilities used during provision of direct service</a:t>
              </a:r>
            </a:p>
            <a:p>
              <a:pPr marL="518160" lvl="1" indent="-259080" algn="l">
                <a:lnSpc>
                  <a:spcPts val="4079"/>
                </a:lnSpc>
                <a:buFont typeface="Arial"/>
                <a:buChar char="•"/>
              </a:pPr>
              <a:r>
                <a:rPr lang="en-US" sz="2800">
                  <a:solidFill>
                    <a:srgbClr val="0F4662"/>
                  </a:solidFill>
                  <a:latin typeface="Quicksand" panose="020B0604020202020204" charset="0"/>
                  <a:ea typeface="Quicksand"/>
                  <a:cs typeface="Quicksand"/>
                  <a:sym typeface="Quicksand"/>
                </a:rPr>
                <a:t>And other costs that are </a:t>
              </a:r>
              <a:r>
                <a:rPr lang="en-US" sz="2800" b="1" u="sng">
                  <a:solidFill>
                    <a:srgbClr val="0F4662"/>
                  </a:solidFill>
                  <a:latin typeface="Quicksand" panose="020B0604020202020204" charset="0"/>
                  <a:ea typeface="Quicksand"/>
                  <a:cs typeface="Quicksand"/>
                  <a:sym typeface="Quicksand"/>
                </a:rPr>
                <a:t>directly</a:t>
              </a:r>
              <a:r>
                <a:rPr lang="en-US" sz="2800">
                  <a:solidFill>
                    <a:srgbClr val="0F4662"/>
                  </a:solidFill>
                  <a:latin typeface="Quicksand" panose="020B0604020202020204" charset="0"/>
                  <a:ea typeface="Quicksand"/>
                  <a:cs typeface="Quicksand"/>
                  <a:sym typeface="Quicksand"/>
                </a:rPr>
                <a:t> tied to the provision of direct services</a:t>
              </a:r>
            </a:p>
          </p:txBody>
        </p:sp>
        <p:sp>
          <p:nvSpPr>
            <p:cNvPr id="17" name="TextBox 16">
              <a:extLst>
                <a:ext uri="{FF2B5EF4-FFF2-40B4-BE49-F238E27FC236}">
                  <a16:creationId xmlns:a16="http://schemas.microsoft.com/office/drawing/2014/main" id="{53A9BA01-5E4F-4891-9B62-F5BAE988856D}"/>
                </a:ext>
              </a:extLst>
            </p:cNvPr>
            <p:cNvSpPr txBox="1"/>
            <p:nvPr/>
          </p:nvSpPr>
          <p:spPr>
            <a:xfrm>
              <a:off x="1250167" y="4958644"/>
              <a:ext cx="6656662" cy="473591"/>
            </a:xfrm>
            <a:prstGeom prst="rect">
              <a:avLst/>
            </a:prstGeom>
          </p:spPr>
          <p:txBody>
            <a:bodyPr wrap="square" lIns="0" tIns="0" rIns="0" bIns="0" rtlCol="0" anchor="t">
              <a:spAutoFit/>
            </a:bodyPr>
            <a:lstStyle/>
            <a:p>
              <a:pPr>
                <a:lnSpc>
                  <a:spcPts val="3919"/>
                </a:lnSpc>
                <a:spcBef>
                  <a:spcPct val="0"/>
                </a:spcBef>
              </a:pPr>
              <a:r>
                <a:rPr lang="en-US" sz="2800" b="1">
                  <a:solidFill>
                    <a:srgbClr val="0F4662"/>
                  </a:solidFill>
                  <a:latin typeface="Quicksand" panose="020B0604020202020204" charset="0"/>
                  <a:ea typeface="Quicksand Bold"/>
                  <a:cs typeface="Quicksand Bold"/>
                  <a:sym typeface="Quicksand Bold"/>
                </a:rPr>
                <a:t>Examples of Direct Costs:  </a:t>
              </a:r>
            </a:p>
          </p:txBody>
        </p:sp>
        <p:sp>
          <p:nvSpPr>
            <p:cNvPr id="18" name="TextBox 17">
              <a:extLst>
                <a:ext uri="{FF2B5EF4-FFF2-40B4-BE49-F238E27FC236}">
                  <a16:creationId xmlns:a16="http://schemas.microsoft.com/office/drawing/2014/main" id="{4DCC5AB1-C790-42C5-A3D3-D189310B36D2}"/>
                </a:ext>
              </a:extLst>
            </p:cNvPr>
            <p:cNvSpPr txBox="1"/>
            <p:nvPr/>
          </p:nvSpPr>
          <p:spPr>
            <a:xfrm>
              <a:off x="9389237" y="5363556"/>
              <a:ext cx="8060563" cy="3635226"/>
            </a:xfrm>
            <a:prstGeom prst="rect">
              <a:avLst/>
            </a:prstGeom>
          </p:spPr>
          <p:txBody>
            <a:bodyPr wrap="square" lIns="0" tIns="0" rIns="0" bIns="0" rtlCol="0" anchor="t">
              <a:spAutoFit/>
            </a:bodyPr>
            <a:lstStyle/>
            <a:p>
              <a:pPr marL="518160" lvl="1" indent="-259080" algn="l">
                <a:lnSpc>
                  <a:spcPts val="4079"/>
                </a:lnSpc>
                <a:buFont typeface="Arial"/>
                <a:buChar char="•"/>
              </a:pPr>
              <a:r>
                <a:rPr lang="en-US" sz="2800">
                  <a:solidFill>
                    <a:srgbClr val="0F4662"/>
                  </a:solidFill>
                  <a:latin typeface="Quicksand" panose="020B0604020202020204" charset="0"/>
                  <a:ea typeface="Quicksand"/>
                  <a:cs typeface="Quicksand"/>
                  <a:sym typeface="Quicksand"/>
                </a:rPr>
                <a:t>Wages and benefits executive director, administrative and other support staff</a:t>
              </a:r>
            </a:p>
            <a:p>
              <a:pPr marL="518160" lvl="1" indent="-259080" algn="l">
                <a:lnSpc>
                  <a:spcPts val="4079"/>
                </a:lnSpc>
                <a:buFont typeface="Arial"/>
                <a:buChar char="•"/>
              </a:pPr>
              <a:r>
                <a:rPr lang="en-US" sz="2800">
                  <a:solidFill>
                    <a:srgbClr val="0F4662"/>
                  </a:solidFill>
                  <a:latin typeface="Quicksand" panose="020B0604020202020204" charset="0"/>
                  <a:ea typeface="Quicksand"/>
                  <a:cs typeface="Quicksand"/>
                  <a:sym typeface="Quicksand"/>
                </a:rPr>
                <a:t>Insurance (even if required)</a:t>
              </a:r>
            </a:p>
            <a:p>
              <a:pPr marL="518160" lvl="1" indent="-259080" algn="l">
                <a:lnSpc>
                  <a:spcPts val="4079"/>
                </a:lnSpc>
                <a:buFont typeface="Arial"/>
                <a:buChar char="•"/>
              </a:pPr>
              <a:r>
                <a:rPr lang="en-US" sz="2800">
                  <a:solidFill>
                    <a:srgbClr val="0F4662"/>
                  </a:solidFill>
                  <a:latin typeface="Quicksand" panose="020B0604020202020204" charset="0"/>
                  <a:ea typeface="Quicksand"/>
                  <a:cs typeface="Quicksand"/>
                  <a:sym typeface="Quicksand"/>
                </a:rPr>
                <a:t>Marketing and advertising</a:t>
              </a:r>
            </a:p>
            <a:p>
              <a:pPr marL="518160" lvl="1" indent="-259080" algn="l">
                <a:lnSpc>
                  <a:spcPts val="4079"/>
                </a:lnSpc>
                <a:buFont typeface="Arial"/>
                <a:buChar char="•"/>
              </a:pPr>
              <a:r>
                <a:rPr lang="en-US" sz="2800">
                  <a:solidFill>
                    <a:srgbClr val="0F4662"/>
                  </a:solidFill>
                  <a:latin typeface="Quicksand" panose="020B0604020202020204" charset="0"/>
                  <a:ea typeface="Quicksand"/>
                  <a:cs typeface="Quicksand"/>
                  <a:sym typeface="Quicksand"/>
                </a:rPr>
                <a:t>Payroll, accounting, bookkeeping services</a:t>
              </a:r>
            </a:p>
            <a:p>
              <a:pPr marL="518160" lvl="1" indent="-259080" algn="l">
                <a:lnSpc>
                  <a:spcPts val="4079"/>
                </a:lnSpc>
                <a:buFont typeface="Arial"/>
                <a:buChar char="•"/>
              </a:pPr>
              <a:r>
                <a:rPr lang="en-US" sz="2800">
                  <a:solidFill>
                    <a:srgbClr val="0F4662"/>
                  </a:solidFill>
                  <a:latin typeface="Quicksand" panose="020B0604020202020204" charset="0"/>
                  <a:ea typeface="Quicksand"/>
                  <a:cs typeface="Quicksand"/>
                  <a:sym typeface="Quicksand"/>
                </a:rPr>
                <a:t>% of rent/utilities used by administrative staff</a:t>
              </a:r>
            </a:p>
            <a:p>
              <a:pPr marL="518160" lvl="1" indent="-259080" algn="l">
                <a:lnSpc>
                  <a:spcPts val="4079"/>
                </a:lnSpc>
                <a:buFont typeface="Arial"/>
                <a:buChar char="•"/>
              </a:pPr>
              <a:r>
                <a:rPr lang="en-US" sz="2800">
                  <a:solidFill>
                    <a:srgbClr val="0F4662"/>
                  </a:solidFill>
                  <a:latin typeface="Quicksand" panose="020B0604020202020204" charset="0"/>
                  <a:ea typeface="Quicksand"/>
                  <a:cs typeface="Quicksand"/>
                  <a:sym typeface="Quicksand"/>
                </a:rPr>
                <a:t>Other costs that </a:t>
              </a:r>
              <a:r>
                <a:rPr lang="en-US" sz="2800" b="1" u="sng">
                  <a:solidFill>
                    <a:srgbClr val="0F4662"/>
                  </a:solidFill>
                  <a:latin typeface="Quicksand" panose="020B0604020202020204" charset="0"/>
                  <a:ea typeface="Quicksand"/>
                  <a:cs typeface="Quicksand"/>
                  <a:sym typeface="Quicksand"/>
                </a:rPr>
                <a:t>support</a:t>
              </a:r>
              <a:r>
                <a:rPr lang="en-US" sz="2800">
                  <a:solidFill>
                    <a:srgbClr val="0F4662"/>
                  </a:solidFill>
                  <a:latin typeface="Quicksand" panose="020B0604020202020204" charset="0"/>
                  <a:ea typeface="Quicksand"/>
                  <a:cs typeface="Quicksand"/>
                  <a:sym typeface="Quicksand"/>
                </a:rPr>
                <a:t> provision of services</a:t>
              </a:r>
            </a:p>
          </p:txBody>
        </p:sp>
        <p:sp>
          <p:nvSpPr>
            <p:cNvPr id="19" name="TextBox 18">
              <a:extLst>
                <a:ext uri="{FF2B5EF4-FFF2-40B4-BE49-F238E27FC236}">
                  <a16:creationId xmlns:a16="http://schemas.microsoft.com/office/drawing/2014/main" id="{88BB58EE-0712-41AF-A970-3EE633C9DFF2}"/>
                </a:ext>
              </a:extLst>
            </p:cNvPr>
            <p:cNvSpPr txBox="1"/>
            <p:nvPr/>
          </p:nvSpPr>
          <p:spPr>
            <a:xfrm>
              <a:off x="9917136" y="4855810"/>
              <a:ext cx="7554435" cy="473591"/>
            </a:xfrm>
            <a:prstGeom prst="rect">
              <a:avLst/>
            </a:prstGeom>
          </p:spPr>
          <p:txBody>
            <a:bodyPr wrap="square" lIns="0" tIns="0" rIns="0" bIns="0" rtlCol="0" anchor="t">
              <a:spAutoFit/>
            </a:bodyPr>
            <a:lstStyle/>
            <a:p>
              <a:pPr marL="0" lvl="0" indent="0" algn="l">
                <a:lnSpc>
                  <a:spcPts val="3919"/>
                </a:lnSpc>
                <a:spcBef>
                  <a:spcPct val="0"/>
                </a:spcBef>
              </a:pPr>
              <a:r>
                <a:rPr lang="en-US" sz="2800" b="1">
                  <a:solidFill>
                    <a:srgbClr val="0F4662"/>
                  </a:solidFill>
                  <a:latin typeface="Quicksand" panose="020B0604020202020204" charset="0"/>
                  <a:ea typeface="Quicksand Bold"/>
                  <a:cs typeface="Quicksand Bold"/>
                  <a:sym typeface="Quicksand Bold"/>
                </a:rPr>
                <a:t>Examples of Admin/Indirect Costs</a:t>
              </a:r>
              <a:endParaRPr lang="en-US" sz="2800">
                <a:solidFill>
                  <a:srgbClr val="0F4662"/>
                </a:solidFill>
                <a:latin typeface="Quicksand" panose="020B0604020202020204" charset="0"/>
                <a:ea typeface="Quicksand Bold"/>
                <a:cs typeface="Quicksand Bold"/>
                <a:sym typeface="Quicksand Bold"/>
              </a:endParaRPr>
            </a:p>
          </p:txBody>
        </p:sp>
      </p:grpSp>
      <p:sp>
        <p:nvSpPr>
          <p:cNvPr id="3" name="Slide Number Placeholder 2">
            <a:extLst>
              <a:ext uri="{FF2B5EF4-FFF2-40B4-BE49-F238E27FC236}">
                <a16:creationId xmlns:a16="http://schemas.microsoft.com/office/drawing/2014/main" id="{735F027C-7CFA-4ACE-995A-DF060BA2E198}"/>
              </a:ext>
            </a:extLst>
          </p:cNvPr>
          <p:cNvSpPr>
            <a:spLocks noGrp="1"/>
          </p:cNvSpPr>
          <p:nvPr>
            <p:ph type="sldNum" sz="quarter" idx="12"/>
          </p:nvPr>
        </p:nvSpPr>
        <p:spPr/>
        <p:txBody>
          <a:bodyPr/>
          <a:lstStyle/>
          <a:p>
            <a:fld id="{B6F15528-21DE-4FAA-801E-634DDDAF4B2B}" type="slidenum">
              <a:rPr lang="en-US" smtClean="0"/>
              <a:pPr/>
              <a:t>11</a:t>
            </a:fld>
            <a:endParaRPr lang="en-US"/>
          </a:p>
        </p:txBody>
      </p:sp>
    </p:spTree>
    <p:extLst>
      <p:ext uri="{BB962C8B-B14F-4D97-AF65-F5344CB8AC3E}">
        <p14:creationId xmlns:p14="http://schemas.microsoft.com/office/powerpoint/2010/main" val="14416905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0" y="0"/>
            <a:ext cx="18288000" cy="4099486"/>
            <a:chOff x="0" y="0"/>
            <a:chExt cx="4816593" cy="1079700"/>
          </a:xfrm>
        </p:grpSpPr>
        <p:sp>
          <p:nvSpPr>
            <p:cNvPr id="3" name="Freeform 3"/>
            <p:cNvSpPr/>
            <p:nvPr/>
          </p:nvSpPr>
          <p:spPr>
            <a:xfrm>
              <a:off x="0" y="0"/>
              <a:ext cx="4816592" cy="1079700"/>
            </a:xfrm>
            <a:custGeom>
              <a:avLst/>
              <a:gdLst/>
              <a:ahLst/>
              <a:cxnLst/>
              <a:rect l="l" t="t" r="r" b="b"/>
              <a:pathLst>
                <a:path w="4816592" h="1079700">
                  <a:moveTo>
                    <a:pt x="0" y="0"/>
                  </a:moveTo>
                  <a:lnTo>
                    <a:pt x="4816592" y="0"/>
                  </a:lnTo>
                  <a:lnTo>
                    <a:pt x="4816592" y="1079700"/>
                  </a:lnTo>
                  <a:lnTo>
                    <a:pt x="0" y="1079700"/>
                  </a:lnTo>
                  <a:close/>
                </a:path>
              </a:pathLst>
            </a:custGeom>
            <a:solidFill>
              <a:srgbClr val="DBE5EA"/>
            </a:solidFill>
          </p:spPr>
        </p:sp>
        <p:sp>
          <p:nvSpPr>
            <p:cNvPr id="4" name="TextBox 4"/>
            <p:cNvSpPr txBox="1"/>
            <p:nvPr/>
          </p:nvSpPr>
          <p:spPr>
            <a:xfrm>
              <a:off x="0" y="-47625"/>
              <a:ext cx="4816593" cy="1127325"/>
            </a:xfrm>
            <a:prstGeom prst="rect">
              <a:avLst/>
            </a:prstGeom>
          </p:spPr>
          <p:txBody>
            <a:bodyPr lIns="50800" tIns="50800" rIns="50800" bIns="50800" rtlCol="0" anchor="ctr"/>
            <a:lstStyle/>
            <a:p>
              <a:pPr algn="ctr">
                <a:lnSpc>
                  <a:spcPts val="3693"/>
                </a:lnSpc>
              </a:pPr>
              <a:endParaRPr/>
            </a:p>
          </p:txBody>
        </p:sp>
      </p:grpSp>
      <p:sp>
        <p:nvSpPr>
          <p:cNvPr id="11" name="TextBox 11"/>
          <p:cNvSpPr txBox="1"/>
          <p:nvPr/>
        </p:nvSpPr>
        <p:spPr>
          <a:xfrm>
            <a:off x="702123" y="599709"/>
            <a:ext cx="17259300" cy="2216761"/>
          </a:xfrm>
          <a:prstGeom prst="rect">
            <a:avLst/>
          </a:prstGeom>
        </p:spPr>
        <p:txBody>
          <a:bodyPr wrap="square" lIns="0" tIns="0" rIns="0" bIns="0" rtlCol="0" anchor="t">
            <a:spAutoFit/>
          </a:bodyPr>
          <a:lstStyle/>
          <a:p>
            <a:pPr>
              <a:lnSpc>
                <a:spcPts val="8959"/>
              </a:lnSpc>
              <a:spcBef>
                <a:spcPct val="0"/>
              </a:spcBef>
            </a:pPr>
            <a:r>
              <a:rPr lang="en-US" sz="6399" b="1" u="sng" dirty="0">
                <a:solidFill>
                  <a:srgbClr val="0F4662"/>
                </a:solidFill>
                <a:latin typeface="Quicksand Bold" panose="020B0604020202020204" charset="0"/>
                <a:ea typeface="Cormorant Garamond Bold Italics"/>
                <a:cs typeface="Cormorant Garamond Bold Italics"/>
                <a:sym typeface="Cormorant Garamond Bold Italics"/>
              </a:rPr>
              <a:t>Step 2</a:t>
            </a:r>
            <a:r>
              <a:rPr lang="en-US" sz="6399" b="1" dirty="0">
                <a:solidFill>
                  <a:srgbClr val="0F4662"/>
                </a:solidFill>
                <a:latin typeface="Quicksand Bold" panose="020B0604020202020204" charset="0"/>
                <a:ea typeface="Cormorant Garamond Bold Italics"/>
                <a:cs typeface="Cormorant Garamond Bold Italics"/>
                <a:sym typeface="Cormorant Garamond Bold Italics"/>
              </a:rPr>
              <a:t>: Confirm Preferred Payment Method</a:t>
            </a:r>
          </a:p>
          <a:p>
            <a:pPr marL="0" lvl="0" indent="0" algn="l">
              <a:lnSpc>
                <a:spcPts val="8959"/>
              </a:lnSpc>
              <a:spcBef>
                <a:spcPct val="0"/>
              </a:spcBef>
            </a:pPr>
            <a:endParaRPr lang="en-US" sz="6399" b="1" dirty="0">
              <a:solidFill>
                <a:srgbClr val="0F4662"/>
              </a:solidFill>
              <a:latin typeface="Quicksand" panose="020B0604020202020204" charset="0"/>
              <a:ea typeface="Cormorant Garamond Bold Italics"/>
              <a:cs typeface="Cormorant Garamond Bold Italics"/>
              <a:sym typeface="Cormorant Garamond Bold Italics"/>
            </a:endParaRPr>
          </a:p>
        </p:txBody>
      </p:sp>
      <p:sp>
        <p:nvSpPr>
          <p:cNvPr id="20" name="TextBox 9">
            <a:extLst>
              <a:ext uri="{FF2B5EF4-FFF2-40B4-BE49-F238E27FC236}">
                <a16:creationId xmlns:a16="http://schemas.microsoft.com/office/drawing/2014/main" id="{53FD2F24-F5A7-47AB-914A-0032E6ED51A8}"/>
              </a:ext>
            </a:extLst>
          </p:cNvPr>
          <p:cNvSpPr txBox="1"/>
          <p:nvPr/>
        </p:nvSpPr>
        <p:spPr>
          <a:xfrm>
            <a:off x="1407542" y="2466419"/>
            <a:ext cx="16120616" cy="2064027"/>
          </a:xfrm>
          <a:prstGeom prst="rect">
            <a:avLst/>
          </a:prstGeom>
          <a:solidFill>
            <a:schemeClr val="bg1"/>
          </a:solidFill>
        </p:spPr>
        <p:txBody>
          <a:bodyPr wrap="square" lIns="0" tIns="0" rIns="0" bIns="0" rtlCol="0" anchor="t">
            <a:spAutoFit/>
          </a:bodyPr>
          <a:lstStyle/>
          <a:p>
            <a:pPr marL="457200" lvl="0" indent="-457200" algn="l">
              <a:lnSpc>
                <a:spcPts val="4079"/>
              </a:lnSpc>
              <a:buFont typeface="+mj-lt"/>
              <a:buAutoNum type="arabicPeriod"/>
            </a:pPr>
            <a:r>
              <a:rPr lang="en-US" sz="3000" dirty="0">
                <a:latin typeface="Quicksand"/>
                <a:ea typeface="Quicksand"/>
                <a:cs typeface="Quicksand"/>
                <a:sym typeface="Quicksand"/>
              </a:rPr>
              <a:t>Email HCD </a:t>
            </a:r>
            <a:r>
              <a:rPr lang="en-US" sz="3000" dirty="0">
                <a:highlight>
                  <a:srgbClr val="FFC000"/>
                </a:highlight>
                <a:latin typeface="Quicksand"/>
                <a:ea typeface="Quicksand"/>
                <a:cs typeface="Quicksand"/>
                <a:sym typeface="Quicksand"/>
              </a:rPr>
              <a:t>by no later than 5:00 PM on April 23, 2025</a:t>
            </a:r>
          </a:p>
          <a:p>
            <a:pPr marL="457200" lvl="0" indent="-457200" algn="l">
              <a:lnSpc>
                <a:spcPts val="4079"/>
              </a:lnSpc>
              <a:buFont typeface="+mj-lt"/>
              <a:buAutoNum type="arabicPeriod"/>
            </a:pPr>
            <a:r>
              <a:rPr lang="en-US" sz="3000" dirty="0">
                <a:latin typeface="Quicksand"/>
                <a:ea typeface="Quicksand"/>
                <a:cs typeface="Quicksand"/>
                <a:sym typeface="Quicksand"/>
              </a:rPr>
              <a:t>ACCGov/HCD reserves right to determine final form of payment based on current proposal &amp; past agency performance with other HCD-administered funds</a:t>
            </a:r>
          </a:p>
          <a:p>
            <a:pPr marL="457200" lvl="0" indent="-457200" algn="l">
              <a:lnSpc>
                <a:spcPts val="4079"/>
              </a:lnSpc>
              <a:buFont typeface="+mj-lt"/>
              <a:buAutoNum type="arabicPeriod"/>
            </a:pPr>
            <a:endParaRPr lang="en-US" sz="3000" dirty="0">
              <a:latin typeface="Quicksand"/>
              <a:ea typeface="Quicksand"/>
              <a:cs typeface="Quicksand"/>
              <a:sym typeface="Quicksand"/>
            </a:endParaRPr>
          </a:p>
        </p:txBody>
      </p:sp>
      <p:grpSp>
        <p:nvGrpSpPr>
          <p:cNvPr id="5" name="Group 4">
            <a:extLst>
              <a:ext uri="{FF2B5EF4-FFF2-40B4-BE49-F238E27FC236}">
                <a16:creationId xmlns:a16="http://schemas.microsoft.com/office/drawing/2014/main" id="{EAAA6746-5B6B-451C-AD9A-BA54E95529E3}"/>
              </a:ext>
            </a:extLst>
          </p:cNvPr>
          <p:cNvGrpSpPr/>
          <p:nvPr/>
        </p:nvGrpSpPr>
        <p:grpSpPr>
          <a:xfrm>
            <a:off x="1028700" y="4334686"/>
            <a:ext cx="16484724" cy="5573243"/>
            <a:chOff x="1024384" y="4511877"/>
            <a:chExt cx="16484724" cy="5026553"/>
          </a:xfrm>
        </p:grpSpPr>
        <p:grpSp>
          <p:nvGrpSpPr>
            <p:cNvPr id="10" name="Group 2">
              <a:extLst>
                <a:ext uri="{FF2B5EF4-FFF2-40B4-BE49-F238E27FC236}">
                  <a16:creationId xmlns:a16="http://schemas.microsoft.com/office/drawing/2014/main" id="{E7E1D2CF-4B53-40C3-A484-DC1310BA2F5C}"/>
                </a:ext>
              </a:extLst>
            </p:cNvPr>
            <p:cNvGrpSpPr/>
            <p:nvPr/>
          </p:nvGrpSpPr>
          <p:grpSpPr>
            <a:xfrm>
              <a:off x="1024384" y="4511877"/>
              <a:ext cx="8119616" cy="4822622"/>
              <a:chOff x="0" y="-123825"/>
              <a:chExt cx="1418473" cy="1816444"/>
            </a:xfrm>
          </p:grpSpPr>
          <p:sp>
            <p:nvSpPr>
              <p:cNvPr id="12" name="Freeform 3">
                <a:extLst>
                  <a:ext uri="{FF2B5EF4-FFF2-40B4-BE49-F238E27FC236}">
                    <a16:creationId xmlns:a16="http://schemas.microsoft.com/office/drawing/2014/main" id="{B7F1885D-098D-4137-AB87-B783A967017B}"/>
                  </a:ext>
                </a:extLst>
              </p:cNvPr>
              <p:cNvSpPr/>
              <p:nvPr/>
            </p:nvSpPr>
            <p:spPr>
              <a:xfrm>
                <a:off x="0" y="0"/>
                <a:ext cx="1418473" cy="1692619"/>
              </a:xfrm>
              <a:custGeom>
                <a:avLst/>
                <a:gdLst/>
                <a:ahLst/>
                <a:cxnLst/>
                <a:rect l="l" t="t" r="r" b="b"/>
                <a:pathLst>
                  <a:path w="1418473" h="1692619">
                    <a:moveTo>
                      <a:pt x="73311" y="0"/>
                    </a:moveTo>
                    <a:lnTo>
                      <a:pt x="1345161" y="0"/>
                    </a:lnTo>
                    <a:cubicBezTo>
                      <a:pt x="1364605" y="0"/>
                      <a:pt x="1383252" y="7724"/>
                      <a:pt x="1397000" y="21472"/>
                    </a:cubicBezTo>
                    <a:cubicBezTo>
                      <a:pt x="1410749" y="35221"/>
                      <a:pt x="1418473" y="53868"/>
                      <a:pt x="1418473" y="73311"/>
                    </a:cubicBezTo>
                    <a:lnTo>
                      <a:pt x="1418473" y="1619308"/>
                    </a:lnTo>
                    <a:cubicBezTo>
                      <a:pt x="1418473" y="1638751"/>
                      <a:pt x="1410749" y="1657398"/>
                      <a:pt x="1397000" y="1671147"/>
                    </a:cubicBezTo>
                    <a:cubicBezTo>
                      <a:pt x="1383252" y="1684896"/>
                      <a:pt x="1364605" y="1692619"/>
                      <a:pt x="1345161" y="1692619"/>
                    </a:cubicBezTo>
                    <a:lnTo>
                      <a:pt x="73311" y="1692619"/>
                    </a:lnTo>
                    <a:cubicBezTo>
                      <a:pt x="32823" y="1692619"/>
                      <a:pt x="0" y="1659797"/>
                      <a:pt x="0" y="1619308"/>
                    </a:cubicBezTo>
                    <a:lnTo>
                      <a:pt x="0" y="73311"/>
                    </a:lnTo>
                    <a:cubicBezTo>
                      <a:pt x="0" y="53868"/>
                      <a:pt x="7724" y="35221"/>
                      <a:pt x="21472" y="21472"/>
                    </a:cubicBezTo>
                    <a:cubicBezTo>
                      <a:pt x="35221" y="7724"/>
                      <a:pt x="53868" y="0"/>
                      <a:pt x="73311" y="0"/>
                    </a:cubicBezTo>
                    <a:close/>
                  </a:path>
                </a:pathLst>
              </a:custGeom>
              <a:solidFill>
                <a:srgbClr val="DBE5EA"/>
              </a:solidFill>
            </p:spPr>
          </p:sp>
          <p:sp>
            <p:nvSpPr>
              <p:cNvPr id="13" name="TextBox 4">
                <a:extLst>
                  <a:ext uri="{FF2B5EF4-FFF2-40B4-BE49-F238E27FC236}">
                    <a16:creationId xmlns:a16="http://schemas.microsoft.com/office/drawing/2014/main" id="{BF6B6C2C-27F9-401E-8F86-0A8E62DE2BAB}"/>
                  </a:ext>
                </a:extLst>
              </p:cNvPr>
              <p:cNvSpPr txBox="1"/>
              <p:nvPr/>
            </p:nvSpPr>
            <p:spPr>
              <a:xfrm>
                <a:off x="0" y="-123825"/>
                <a:ext cx="1418473" cy="1816444"/>
              </a:xfrm>
              <a:prstGeom prst="rect">
                <a:avLst/>
              </a:prstGeom>
            </p:spPr>
            <p:txBody>
              <a:bodyPr lIns="50800" tIns="50800" rIns="50800" bIns="50800" rtlCol="0" anchor="ctr"/>
              <a:lstStyle/>
              <a:p>
                <a:pPr algn="ctr">
                  <a:lnSpc>
                    <a:spcPts val="4079"/>
                  </a:lnSpc>
                </a:pPr>
                <a:endParaRPr sz="2800">
                  <a:latin typeface="Quicksand" panose="020B0604020202020204" charset="0"/>
                </a:endParaRPr>
              </a:p>
            </p:txBody>
          </p:sp>
        </p:grpSp>
        <p:grpSp>
          <p:nvGrpSpPr>
            <p:cNvPr id="14" name="Group 6">
              <a:extLst>
                <a:ext uri="{FF2B5EF4-FFF2-40B4-BE49-F238E27FC236}">
                  <a16:creationId xmlns:a16="http://schemas.microsoft.com/office/drawing/2014/main" id="{61037150-7562-44E5-8EE1-2E4255B5683C}"/>
                </a:ext>
              </a:extLst>
            </p:cNvPr>
            <p:cNvGrpSpPr/>
            <p:nvPr/>
          </p:nvGrpSpPr>
          <p:grpSpPr>
            <a:xfrm>
              <a:off x="9389236" y="4840631"/>
              <a:ext cx="8119872" cy="4493868"/>
              <a:chOff x="0" y="0"/>
              <a:chExt cx="1418473" cy="1692619"/>
            </a:xfrm>
          </p:grpSpPr>
          <p:sp>
            <p:nvSpPr>
              <p:cNvPr id="15" name="Freeform 7">
                <a:extLst>
                  <a:ext uri="{FF2B5EF4-FFF2-40B4-BE49-F238E27FC236}">
                    <a16:creationId xmlns:a16="http://schemas.microsoft.com/office/drawing/2014/main" id="{9B0D6393-1215-4A51-A29A-AA584CD82EC0}"/>
                  </a:ext>
                </a:extLst>
              </p:cNvPr>
              <p:cNvSpPr/>
              <p:nvPr/>
            </p:nvSpPr>
            <p:spPr>
              <a:xfrm>
                <a:off x="0" y="0"/>
                <a:ext cx="1418473" cy="1692619"/>
              </a:xfrm>
              <a:custGeom>
                <a:avLst/>
                <a:gdLst/>
                <a:ahLst/>
                <a:cxnLst/>
                <a:rect l="l" t="t" r="r" b="b"/>
                <a:pathLst>
                  <a:path w="1418473" h="1692619">
                    <a:moveTo>
                      <a:pt x="73311" y="0"/>
                    </a:moveTo>
                    <a:lnTo>
                      <a:pt x="1345161" y="0"/>
                    </a:lnTo>
                    <a:cubicBezTo>
                      <a:pt x="1364605" y="0"/>
                      <a:pt x="1383252" y="7724"/>
                      <a:pt x="1397000" y="21472"/>
                    </a:cubicBezTo>
                    <a:cubicBezTo>
                      <a:pt x="1410749" y="35221"/>
                      <a:pt x="1418473" y="53868"/>
                      <a:pt x="1418473" y="73311"/>
                    </a:cubicBezTo>
                    <a:lnTo>
                      <a:pt x="1418473" y="1619308"/>
                    </a:lnTo>
                    <a:cubicBezTo>
                      <a:pt x="1418473" y="1638751"/>
                      <a:pt x="1410749" y="1657398"/>
                      <a:pt x="1397000" y="1671147"/>
                    </a:cubicBezTo>
                    <a:cubicBezTo>
                      <a:pt x="1383252" y="1684896"/>
                      <a:pt x="1364605" y="1692619"/>
                      <a:pt x="1345161" y="1692619"/>
                    </a:cubicBezTo>
                    <a:lnTo>
                      <a:pt x="73311" y="1692619"/>
                    </a:lnTo>
                    <a:cubicBezTo>
                      <a:pt x="32823" y="1692619"/>
                      <a:pt x="0" y="1659797"/>
                      <a:pt x="0" y="1619308"/>
                    </a:cubicBezTo>
                    <a:lnTo>
                      <a:pt x="0" y="73311"/>
                    </a:lnTo>
                    <a:cubicBezTo>
                      <a:pt x="0" y="53868"/>
                      <a:pt x="7724" y="35221"/>
                      <a:pt x="21472" y="21472"/>
                    </a:cubicBezTo>
                    <a:cubicBezTo>
                      <a:pt x="35221" y="7724"/>
                      <a:pt x="53868" y="0"/>
                      <a:pt x="73311" y="0"/>
                    </a:cubicBezTo>
                    <a:close/>
                  </a:path>
                </a:pathLst>
              </a:custGeom>
              <a:solidFill>
                <a:srgbClr val="A9BECB"/>
              </a:solidFill>
            </p:spPr>
          </p:sp>
          <p:sp>
            <p:nvSpPr>
              <p:cNvPr id="16" name="TextBox 8">
                <a:extLst>
                  <a:ext uri="{FF2B5EF4-FFF2-40B4-BE49-F238E27FC236}">
                    <a16:creationId xmlns:a16="http://schemas.microsoft.com/office/drawing/2014/main" id="{8E3115FB-F0A3-4874-AED1-4E8E39753352}"/>
                  </a:ext>
                </a:extLst>
              </p:cNvPr>
              <p:cNvSpPr txBox="1"/>
              <p:nvPr/>
            </p:nvSpPr>
            <p:spPr>
              <a:xfrm>
                <a:off x="0" y="-123825"/>
                <a:ext cx="1418473" cy="1816444"/>
              </a:xfrm>
              <a:prstGeom prst="rect">
                <a:avLst/>
              </a:prstGeom>
            </p:spPr>
            <p:txBody>
              <a:bodyPr lIns="50800" tIns="50800" rIns="50800" bIns="50800" rtlCol="0" anchor="ctr"/>
              <a:lstStyle/>
              <a:p>
                <a:pPr algn="ctr">
                  <a:lnSpc>
                    <a:spcPts val="4079"/>
                  </a:lnSpc>
                </a:pPr>
                <a:endParaRPr sz="2800">
                  <a:latin typeface="Quicksand" panose="020B0604020202020204" charset="0"/>
                </a:endParaRPr>
              </a:p>
            </p:txBody>
          </p:sp>
        </p:grpSp>
        <p:sp>
          <p:nvSpPr>
            <p:cNvPr id="17" name="TextBox 16">
              <a:extLst>
                <a:ext uri="{FF2B5EF4-FFF2-40B4-BE49-F238E27FC236}">
                  <a16:creationId xmlns:a16="http://schemas.microsoft.com/office/drawing/2014/main" id="{231AF208-93BE-4396-B7A0-9560D2C10911}"/>
                </a:ext>
              </a:extLst>
            </p:cNvPr>
            <p:cNvSpPr txBox="1"/>
            <p:nvPr/>
          </p:nvSpPr>
          <p:spPr>
            <a:xfrm>
              <a:off x="1056478" y="5377419"/>
              <a:ext cx="8087522" cy="4161011"/>
            </a:xfrm>
            <a:prstGeom prst="rect">
              <a:avLst/>
            </a:prstGeom>
          </p:spPr>
          <p:txBody>
            <a:bodyPr wrap="square" lIns="0" tIns="0" rIns="0" bIns="0" rtlCol="0" anchor="t">
              <a:spAutoFit/>
            </a:bodyPr>
            <a:lstStyle/>
            <a:p>
              <a:pPr marL="518160" lvl="1" indent="-259080" algn="l">
                <a:lnSpc>
                  <a:spcPts val="4079"/>
                </a:lnSpc>
                <a:buFont typeface="Arial"/>
                <a:buChar char="•"/>
              </a:pPr>
              <a:r>
                <a:rPr lang="en-US" sz="2800" dirty="0">
                  <a:solidFill>
                    <a:srgbClr val="0F4662"/>
                  </a:solidFill>
                  <a:latin typeface="Quicksand" panose="020B0604020202020204" charset="0"/>
                  <a:ea typeface="Quicksand"/>
                  <a:cs typeface="Quicksand"/>
                  <a:sym typeface="Quicksand"/>
                </a:rPr>
                <a:t>Agency spends their own funding to cover eligible program expenses</a:t>
              </a:r>
            </a:p>
            <a:p>
              <a:pPr marL="518160" lvl="1" indent="-259080" algn="l">
                <a:lnSpc>
                  <a:spcPts val="4079"/>
                </a:lnSpc>
                <a:buFont typeface="Arial"/>
                <a:buChar char="•"/>
              </a:pPr>
              <a:r>
                <a:rPr lang="en-US" sz="2800" dirty="0">
                  <a:solidFill>
                    <a:srgbClr val="0F4662"/>
                  </a:solidFill>
                  <a:latin typeface="Quicksand" panose="020B0604020202020204" charset="0"/>
                  <a:ea typeface="Quicksand"/>
                  <a:cs typeface="Quicksand"/>
                  <a:sym typeface="Quicksand"/>
                </a:rPr>
                <a:t>Agency submits reimbursement request to HCD within 30 days of expenditure</a:t>
              </a:r>
            </a:p>
            <a:p>
              <a:pPr marL="518160" lvl="1" indent="-259080" algn="l">
                <a:lnSpc>
                  <a:spcPts val="4079"/>
                </a:lnSpc>
                <a:buFont typeface="Arial"/>
                <a:buChar char="•"/>
              </a:pPr>
              <a:r>
                <a:rPr lang="en-US" sz="2800" dirty="0">
                  <a:solidFill>
                    <a:srgbClr val="0F4662"/>
                  </a:solidFill>
                  <a:latin typeface="Quicksand" panose="020B0604020202020204" charset="0"/>
                  <a:ea typeface="Quicksand"/>
                  <a:cs typeface="Quicksand"/>
                  <a:sym typeface="Quicksand"/>
                </a:rPr>
                <a:t>HCD reviews for eligibility and accuracy</a:t>
              </a:r>
            </a:p>
            <a:p>
              <a:pPr marL="518160" lvl="1" indent="-259080" algn="l">
                <a:lnSpc>
                  <a:spcPts val="4079"/>
                </a:lnSpc>
                <a:buFont typeface="Arial"/>
                <a:buChar char="•"/>
              </a:pPr>
              <a:r>
                <a:rPr lang="en-US" sz="2800" dirty="0">
                  <a:solidFill>
                    <a:srgbClr val="0F4662"/>
                  </a:solidFill>
                  <a:latin typeface="Quicksand" panose="020B0604020202020204" charset="0"/>
                  <a:ea typeface="Quicksand"/>
                  <a:cs typeface="Quicksand"/>
                  <a:sym typeface="Quicksand"/>
                </a:rPr>
                <a:t>Agency receives reimbursement within 30 days of submitting a </a:t>
              </a:r>
              <a:r>
                <a:rPr lang="en-US" sz="2800" b="1" dirty="0">
                  <a:solidFill>
                    <a:srgbClr val="0F4662"/>
                  </a:solidFill>
                  <a:latin typeface="Quicksand" panose="020B0604020202020204" charset="0"/>
                  <a:ea typeface="Quicksand"/>
                  <a:cs typeface="Quicksand"/>
                  <a:sym typeface="Quicksand"/>
                </a:rPr>
                <a:t>complete and accurate </a:t>
              </a:r>
              <a:r>
                <a:rPr lang="en-US" sz="2800" dirty="0">
                  <a:solidFill>
                    <a:srgbClr val="0F4662"/>
                  </a:solidFill>
                  <a:latin typeface="Quicksand" panose="020B0604020202020204" charset="0"/>
                  <a:ea typeface="Quicksand"/>
                  <a:cs typeface="Quicksand"/>
                  <a:sym typeface="Quicksand"/>
                </a:rPr>
                <a:t>report</a:t>
              </a:r>
            </a:p>
          </p:txBody>
        </p:sp>
        <p:sp>
          <p:nvSpPr>
            <p:cNvPr id="21" name="TextBox 20">
              <a:extLst>
                <a:ext uri="{FF2B5EF4-FFF2-40B4-BE49-F238E27FC236}">
                  <a16:creationId xmlns:a16="http://schemas.microsoft.com/office/drawing/2014/main" id="{3C2B08B2-C8E1-4F4C-BEAC-BB12C7CDD6B6}"/>
                </a:ext>
              </a:extLst>
            </p:cNvPr>
            <p:cNvSpPr txBox="1"/>
            <p:nvPr/>
          </p:nvSpPr>
          <p:spPr>
            <a:xfrm>
              <a:off x="1250167" y="4958644"/>
              <a:ext cx="6656662" cy="416032"/>
            </a:xfrm>
            <a:prstGeom prst="rect">
              <a:avLst/>
            </a:prstGeom>
          </p:spPr>
          <p:txBody>
            <a:bodyPr wrap="square" lIns="0" tIns="0" rIns="0" bIns="0" rtlCol="0" anchor="t">
              <a:spAutoFit/>
            </a:bodyPr>
            <a:lstStyle/>
            <a:p>
              <a:pPr>
                <a:lnSpc>
                  <a:spcPts val="3919"/>
                </a:lnSpc>
                <a:spcBef>
                  <a:spcPct val="0"/>
                </a:spcBef>
              </a:pPr>
              <a:r>
                <a:rPr lang="en-US" sz="2800" b="1" dirty="0">
                  <a:solidFill>
                    <a:srgbClr val="0F4662"/>
                  </a:solidFill>
                  <a:latin typeface="Quicksand Bold" panose="020B0604020202020204" charset="0"/>
                  <a:ea typeface="Quicksand Bold"/>
                  <a:cs typeface="Quicksand Bold"/>
                  <a:sym typeface="Quicksand Bold"/>
                </a:rPr>
                <a:t>Reimbursement Basis</a:t>
              </a:r>
            </a:p>
          </p:txBody>
        </p:sp>
        <p:sp>
          <p:nvSpPr>
            <p:cNvPr id="22" name="TextBox 21">
              <a:extLst>
                <a:ext uri="{FF2B5EF4-FFF2-40B4-BE49-F238E27FC236}">
                  <a16:creationId xmlns:a16="http://schemas.microsoft.com/office/drawing/2014/main" id="{5A905BCE-AD1C-4A92-93F6-319E2A2D3653}"/>
                </a:ext>
              </a:extLst>
            </p:cNvPr>
            <p:cNvSpPr txBox="1"/>
            <p:nvPr/>
          </p:nvSpPr>
          <p:spPr>
            <a:xfrm>
              <a:off x="9389237" y="5363556"/>
              <a:ext cx="8060563" cy="3752849"/>
            </a:xfrm>
            <a:prstGeom prst="rect">
              <a:avLst/>
            </a:prstGeom>
          </p:spPr>
          <p:txBody>
            <a:bodyPr wrap="square" lIns="0" tIns="0" rIns="0" bIns="0" rtlCol="0" anchor="t">
              <a:spAutoFit/>
            </a:bodyPr>
            <a:lstStyle/>
            <a:p>
              <a:pPr marL="518160" lvl="1" indent="-259080" algn="l">
                <a:lnSpc>
                  <a:spcPts val="4079"/>
                </a:lnSpc>
                <a:buFont typeface="Arial"/>
                <a:buChar char="•"/>
              </a:pPr>
              <a:r>
                <a:rPr lang="en-US" sz="2800" dirty="0">
                  <a:solidFill>
                    <a:srgbClr val="0F4662"/>
                  </a:solidFill>
                  <a:latin typeface="Quicksand" panose="020B0604020202020204" charset="0"/>
                  <a:ea typeface="Quicksand"/>
                  <a:cs typeface="Quicksand"/>
                  <a:sym typeface="Quicksand"/>
                </a:rPr>
                <a:t>Agency receives equal monthly payments, if:</a:t>
              </a:r>
            </a:p>
            <a:p>
              <a:pPr marL="975360" lvl="2" indent="-259080">
                <a:lnSpc>
                  <a:spcPts val="4079"/>
                </a:lnSpc>
                <a:buFont typeface="Arial"/>
                <a:buChar char="•"/>
              </a:pPr>
              <a:r>
                <a:rPr lang="en-US" sz="2800" dirty="0">
                  <a:solidFill>
                    <a:srgbClr val="0F4662"/>
                  </a:solidFill>
                  <a:latin typeface="Quicksand" panose="020B0604020202020204" charset="0"/>
                  <a:ea typeface="Quicksand"/>
                  <a:cs typeface="Quicksand"/>
                  <a:sym typeface="Quicksand"/>
                </a:rPr>
                <a:t>It has less than 2 months’ worth of average operating expenses in unreported CPP funding in their account</a:t>
              </a:r>
            </a:p>
            <a:p>
              <a:pPr marL="975360" lvl="2" indent="-259080">
                <a:lnSpc>
                  <a:spcPts val="4079"/>
                </a:lnSpc>
                <a:buFont typeface="Arial"/>
                <a:buChar char="•"/>
              </a:pPr>
              <a:r>
                <a:rPr lang="en-US" sz="2800" dirty="0">
                  <a:solidFill>
                    <a:srgbClr val="0F4662"/>
                  </a:solidFill>
                  <a:latin typeface="Quicksand" panose="020B0604020202020204" charset="0"/>
                  <a:ea typeface="Quicksand"/>
                  <a:cs typeface="Quicksand"/>
                  <a:sym typeface="Quicksand"/>
                </a:rPr>
                <a:t>It remains in compliance with all contract terms (including reporting)</a:t>
              </a:r>
            </a:p>
            <a:p>
              <a:pPr marL="518160" lvl="1" indent="-259080" algn="l">
                <a:lnSpc>
                  <a:spcPts val="4079"/>
                </a:lnSpc>
                <a:buFont typeface="Arial"/>
                <a:buChar char="•"/>
              </a:pPr>
              <a:r>
                <a:rPr lang="en-US" sz="2800" dirty="0">
                  <a:solidFill>
                    <a:srgbClr val="0F4662"/>
                  </a:solidFill>
                  <a:latin typeface="Quicksand" panose="020B0604020202020204" charset="0"/>
                  <a:ea typeface="Quicksand"/>
                  <a:cs typeface="Quicksand"/>
                  <a:sym typeface="Quicksand"/>
                </a:rPr>
                <a:t>Agency submits monthly expenditure reports</a:t>
              </a:r>
            </a:p>
            <a:p>
              <a:pPr marL="518160" lvl="1" indent="-259080" algn="l">
                <a:lnSpc>
                  <a:spcPts val="4079"/>
                </a:lnSpc>
                <a:buFont typeface="Arial"/>
                <a:buChar char="•"/>
              </a:pPr>
              <a:r>
                <a:rPr lang="en-US" sz="2800" dirty="0">
                  <a:solidFill>
                    <a:srgbClr val="0F4662"/>
                  </a:solidFill>
                  <a:latin typeface="Quicksand" panose="020B0604020202020204" charset="0"/>
                  <a:ea typeface="Quicksand"/>
                  <a:cs typeface="Quicksand"/>
                  <a:sym typeface="Quicksand"/>
                </a:rPr>
                <a:t>HCD reviews for eligibility and accuracy</a:t>
              </a:r>
            </a:p>
          </p:txBody>
        </p:sp>
        <p:sp>
          <p:nvSpPr>
            <p:cNvPr id="23" name="TextBox 22">
              <a:extLst>
                <a:ext uri="{FF2B5EF4-FFF2-40B4-BE49-F238E27FC236}">
                  <a16:creationId xmlns:a16="http://schemas.microsoft.com/office/drawing/2014/main" id="{5757ADAE-9E26-4DAD-855F-459B7AE723B8}"/>
                </a:ext>
              </a:extLst>
            </p:cNvPr>
            <p:cNvSpPr txBox="1"/>
            <p:nvPr/>
          </p:nvSpPr>
          <p:spPr>
            <a:xfrm>
              <a:off x="9671954" y="4927992"/>
              <a:ext cx="7554435" cy="416032"/>
            </a:xfrm>
            <a:prstGeom prst="rect">
              <a:avLst/>
            </a:prstGeom>
          </p:spPr>
          <p:txBody>
            <a:bodyPr wrap="square" lIns="0" tIns="0" rIns="0" bIns="0" rtlCol="0" anchor="t">
              <a:spAutoFit/>
            </a:bodyPr>
            <a:lstStyle/>
            <a:p>
              <a:pPr marL="0" lvl="0" indent="0" algn="l">
                <a:lnSpc>
                  <a:spcPts val="3919"/>
                </a:lnSpc>
                <a:spcBef>
                  <a:spcPct val="0"/>
                </a:spcBef>
              </a:pPr>
              <a:r>
                <a:rPr lang="en-US" sz="2800" b="1" dirty="0">
                  <a:solidFill>
                    <a:srgbClr val="0F4662"/>
                  </a:solidFill>
                  <a:latin typeface="Quicksand Bold" panose="020B0604020202020204" charset="0"/>
                  <a:ea typeface="Quicksand Bold"/>
                  <a:cs typeface="Quicksand Bold"/>
                  <a:sym typeface="Quicksand Bold"/>
                </a:rPr>
                <a:t>Advanced Payment Basis</a:t>
              </a:r>
            </a:p>
          </p:txBody>
        </p:sp>
      </p:grpSp>
      <p:sp>
        <p:nvSpPr>
          <p:cNvPr id="6" name="Slide Number Placeholder 5">
            <a:extLst>
              <a:ext uri="{FF2B5EF4-FFF2-40B4-BE49-F238E27FC236}">
                <a16:creationId xmlns:a16="http://schemas.microsoft.com/office/drawing/2014/main" id="{C358481B-4FCF-443C-A5E4-796EF3D3F312}"/>
              </a:ext>
            </a:extLst>
          </p:cNvPr>
          <p:cNvSpPr>
            <a:spLocks noGrp="1"/>
          </p:cNvSpPr>
          <p:nvPr>
            <p:ph type="sldNum" sz="quarter" idx="12"/>
          </p:nvPr>
        </p:nvSpPr>
        <p:spPr/>
        <p:txBody>
          <a:bodyPr/>
          <a:lstStyle/>
          <a:p>
            <a:fld id="{B6F15528-21DE-4FAA-801E-634DDDAF4B2B}" type="slidenum">
              <a:rPr lang="en-US" smtClean="0"/>
              <a:pPr/>
              <a:t>12</a:t>
            </a:fld>
            <a:endParaRPr lang="en-US"/>
          </a:p>
        </p:txBody>
      </p:sp>
    </p:spTree>
    <p:extLst>
      <p:ext uri="{BB962C8B-B14F-4D97-AF65-F5344CB8AC3E}">
        <p14:creationId xmlns:p14="http://schemas.microsoft.com/office/powerpoint/2010/main" val="38905202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0" y="0"/>
            <a:ext cx="18288000" cy="4099486"/>
            <a:chOff x="0" y="0"/>
            <a:chExt cx="4816593" cy="1079700"/>
          </a:xfrm>
        </p:grpSpPr>
        <p:sp>
          <p:nvSpPr>
            <p:cNvPr id="3" name="Freeform 3"/>
            <p:cNvSpPr/>
            <p:nvPr/>
          </p:nvSpPr>
          <p:spPr>
            <a:xfrm>
              <a:off x="0" y="0"/>
              <a:ext cx="4816592" cy="1079700"/>
            </a:xfrm>
            <a:custGeom>
              <a:avLst/>
              <a:gdLst/>
              <a:ahLst/>
              <a:cxnLst/>
              <a:rect l="l" t="t" r="r" b="b"/>
              <a:pathLst>
                <a:path w="4816592" h="1079700">
                  <a:moveTo>
                    <a:pt x="0" y="0"/>
                  </a:moveTo>
                  <a:lnTo>
                    <a:pt x="4816592" y="0"/>
                  </a:lnTo>
                  <a:lnTo>
                    <a:pt x="4816592" y="1079700"/>
                  </a:lnTo>
                  <a:lnTo>
                    <a:pt x="0" y="1079700"/>
                  </a:lnTo>
                  <a:close/>
                </a:path>
              </a:pathLst>
            </a:custGeom>
            <a:solidFill>
              <a:srgbClr val="DBE5EA"/>
            </a:solidFill>
          </p:spPr>
        </p:sp>
        <p:sp>
          <p:nvSpPr>
            <p:cNvPr id="4" name="TextBox 4"/>
            <p:cNvSpPr txBox="1"/>
            <p:nvPr/>
          </p:nvSpPr>
          <p:spPr>
            <a:xfrm>
              <a:off x="0" y="-47625"/>
              <a:ext cx="4816593" cy="1127325"/>
            </a:xfrm>
            <a:prstGeom prst="rect">
              <a:avLst/>
            </a:prstGeom>
          </p:spPr>
          <p:txBody>
            <a:bodyPr lIns="50800" tIns="50800" rIns="50800" bIns="50800" rtlCol="0" anchor="ctr"/>
            <a:lstStyle/>
            <a:p>
              <a:pPr algn="ctr">
                <a:lnSpc>
                  <a:spcPts val="3693"/>
                </a:lnSpc>
              </a:pPr>
              <a:endParaRPr/>
            </a:p>
          </p:txBody>
        </p:sp>
      </p:grpSp>
      <p:sp>
        <p:nvSpPr>
          <p:cNvPr id="11" name="TextBox 11"/>
          <p:cNvSpPr txBox="1"/>
          <p:nvPr/>
        </p:nvSpPr>
        <p:spPr>
          <a:xfrm>
            <a:off x="1028700" y="599709"/>
            <a:ext cx="16230600" cy="2216761"/>
          </a:xfrm>
          <a:prstGeom prst="rect">
            <a:avLst/>
          </a:prstGeom>
        </p:spPr>
        <p:txBody>
          <a:bodyPr wrap="square" lIns="0" tIns="0" rIns="0" bIns="0" rtlCol="0" anchor="t">
            <a:spAutoFit/>
          </a:bodyPr>
          <a:lstStyle/>
          <a:p>
            <a:pPr>
              <a:lnSpc>
                <a:spcPts val="8959"/>
              </a:lnSpc>
              <a:spcBef>
                <a:spcPct val="0"/>
              </a:spcBef>
            </a:pPr>
            <a:r>
              <a:rPr lang="en-US" sz="6399" b="1" u="sng" dirty="0">
                <a:solidFill>
                  <a:srgbClr val="0F4662"/>
                </a:solidFill>
                <a:latin typeface="Quicksand Bold" panose="020B0604020202020204" charset="0"/>
                <a:ea typeface="Cormorant Garamond Bold Italics"/>
                <a:cs typeface="Cormorant Garamond Bold Italics"/>
                <a:sym typeface="Cormorant Garamond Bold Italics"/>
              </a:rPr>
              <a:t>Step 3</a:t>
            </a:r>
            <a:r>
              <a:rPr lang="en-US" sz="6399" b="1" dirty="0">
                <a:solidFill>
                  <a:srgbClr val="0F4662"/>
                </a:solidFill>
                <a:latin typeface="Quicksand Bold" panose="020B0604020202020204" charset="0"/>
                <a:ea typeface="Cormorant Garamond Bold Italics"/>
                <a:cs typeface="Cormorant Garamond Bold Italics"/>
                <a:sym typeface="Cormorant Garamond Bold Italics"/>
              </a:rPr>
              <a:t>: Finalize contract terms </a:t>
            </a:r>
          </a:p>
          <a:p>
            <a:pPr marL="0" lvl="0" indent="0" algn="l">
              <a:lnSpc>
                <a:spcPts val="8959"/>
              </a:lnSpc>
              <a:spcBef>
                <a:spcPct val="0"/>
              </a:spcBef>
            </a:pPr>
            <a:endParaRPr lang="en-US" sz="6399" b="1" dirty="0">
              <a:solidFill>
                <a:srgbClr val="0F4662"/>
              </a:solidFill>
              <a:latin typeface="Quicksand" panose="020B0604020202020204" charset="0"/>
              <a:ea typeface="Cormorant Garamond Bold Italics"/>
              <a:cs typeface="Cormorant Garamond Bold Italics"/>
              <a:sym typeface="Cormorant Garamond Bold Italics"/>
            </a:endParaRPr>
          </a:p>
        </p:txBody>
      </p:sp>
      <p:sp>
        <p:nvSpPr>
          <p:cNvPr id="19" name="Freeform 19"/>
          <p:cNvSpPr/>
          <p:nvPr/>
        </p:nvSpPr>
        <p:spPr>
          <a:xfrm>
            <a:off x="8304001" y="9529723"/>
            <a:ext cx="1679997" cy="249900"/>
          </a:xfrm>
          <a:custGeom>
            <a:avLst/>
            <a:gdLst/>
            <a:ahLst/>
            <a:cxnLst/>
            <a:rect l="l" t="t" r="r" b="b"/>
            <a:pathLst>
              <a:path w="1679997" h="249900">
                <a:moveTo>
                  <a:pt x="0" y="0"/>
                </a:moveTo>
                <a:lnTo>
                  <a:pt x="1679998" y="0"/>
                </a:lnTo>
                <a:lnTo>
                  <a:pt x="1679998" y="249900"/>
                </a:lnTo>
                <a:lnTo>
                  <a:pt x="0" y="249900"/>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graphicFrame>
        <p:nvGraphicFramePr>
          <p:cNvPr id="30" name="Diagram 29">
            <a:extLst>
              <a:ext uri="{FF2B5EF4-FFF2-40B4-BE49-F238E27FC236}">
                <a16:creationId xmlns:a16="http://schemas.microsoft.com/office/drawing/2014/main" id="{1DFDF767-565F-44E5-8A64-0C9B5B1BA74E}"/>
              </a:ext>
            </a:extLst>
          </p:cNvPr>
          <p:cNvGraphicFramePr/>
          <p:nvPr>
            <p:extLst>
              <p:ext uri="{D42A27DB-BD31-4B8C-83A1-F6EECF244321}">
                <p14:modId xmlns:p14="http://schemas.microsoft.com/office/powerpoint/2010/main" val="840918145"/>
              </p:ext>
            </p:extLst>
          </p:nvPr>
        </p:nvGraphicFramePr>
        <p:xfrm>
          <a:off x="894945" y="1691489"/>
          <a:ext cx="16916400" cy="4429416"/>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6" name="Rectangle 5">
            <a:extLst>
              <a:ext uri="{FF2B5EF4-FFF2-40B4-BE49-F238E27FC236}">
                <a16:creationId xmlns:a16="http://schemas.microsoft.com/office/drawing/2014/main" id="{5B6FF980-57A9-4FD7-A2F3-F6686B690FE8}"/>
              </a:ext>
            </a:extLst>
          </p:cNvPr>
          <p:cNvSpPr/>
          <p:nvPr/>
        </p:nvSpPr>
        <p:spPr>
          <a:xfrm>
            <a:off x="9707306" y="5829268"/>
            <a:ext cx="3874674" cy="298499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buFont typeface="Arial" panose="020B0604020202020204" pitchFamily="34" charset="0"/>
              <a:buChar char="•"/>
            </a:pPr>
            <a:r>
              <a:rPr lang="en-US" sz="2400">
                <a:solidFill>
                  <a:schemeClr val="tx1"/>
                </a:solidFill>
                <a:latin typeface="Quicksand" panose="020B0604020202020204" charset="0"/>
              </a:rPr>
              <a:t>Ask Board and Legal Counsel to review it, too!</a:t>
            </a:r>
          </a:p>
          <a:p>
            <a:pPr marL="285750" indent="-285750">
              <a:buFont typeface="Arial" panose="020B0604020202020204" pitchFamily="34" charset="0"/>
              <a:buChar char="•"/>
            </a:pPr>
            <a:r>
              <a:rPr lang="en-US" sz="2400">
                <a:solidFill>
                  <a:schemeClr val="tx1"/>
                </a:solidFill>
                <a:latin typeface="Quicksand" panose="020B0604020202020204" charset="0"/>
              </a:rPr>
              <a:t>Use “tracked changes” function in Word document</a:t>
            </a:r>
          </a:p>
        </p:txBody>
      </p:sp>
      <p:sp>
        <p:nvSpPr>
          <p:cNvPr id="31" name="Rectangle 30">
            <a:extLst>
              <a:ext uri="{FF2B5EF4-FFF2-40B4-BE49-F238E27FC236}">
                <a16:creationId xmlns:a16="http://schemas.microsoft.com/office/drawing/2014/main" id="{E2DF92A1-34F4-4F4A-B7B0-A71FB3E464F8}"/>
              </a:ext>
            </a:extLst>
          </p:cNvPr>
          <p:cNvSpPr/>
          <p:nvPr/>
        </p:nvSpPr>
        <p:spPr>
          <a:xfrm>
            <a:off x="5273291" y="5819039"/>
            <a:ext cx="3539070" cy="371068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buFont typeface="Arial" panose="020B0604020202020204" pitchFamily="34" charset="0"/>
              <a:buChar char="•"/>
            </a:pPr>
            <a:r>
              <a:rPr lang="en-US" sz="2400">
                <a:solidFill>
                  <a:schemeClr val="tx1"/>
                </a:solidFill>
                <a:latin typeface="Quicksand" panose="020B0604020202020204" charset="0"/>
              </a:rPr>
              <a:t>AO reviews scope of work and budget to ensure all activities are eligible (e.g., Gratuities Clause) and that all contractual terms are adequate (e.g. Indigent Services)</a:t>
            </a:r>
          </a:p>
        </p:txBody>
      </p:sp>
      <p:sp>
        <p:nvSpPr>
          <p:cNvPr id="32" name="Rectangle 31">
            <a:extLst>
              <a:ext uri="{FF2B5EF4-FFF2-40B4-BE49-F238E27FC236}">
                <a16:creationId xmlns:a16="http://schemas.microsoft.com/office/drawing/2014/main" id="{06AEFBC1-A71D-497D-9767-5436C40282AC}"/>
              </a:ext>
            </a:extLst>
          </p:cNvPr>
          <p:cNvSpPr/>
          <p:nvPr/>
        </p:nvSpPr>
        <p:spPr>
          <a:xfrm>
            <a:off x="847928" y="5819039"/>
            <a:ext cx="3198602" cy="298499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buFont typeface="Arial" panose="020B0604020202020204" pitchFamily="34" charset="0"/>
              <a:buChar char="•"/>
            </a:pPr>
            <a:r>
              <a:rPr lang="en-US" sz="2400" dirty="0">
                <a:solidFill>
                  <a:schemeClr val="tx1"/>
                </a:solidFill>
                <a:latin typeface="Quicksand" panose="020B0604020202020204" charset="0"/>
              </a:rPr>
              <a:t>HCD must have the </a:t>
            </a:r>
            <a:r>
              <a:rPr lang="en-US" sz="2400" u="sng" dirty="0">
                <a:solidFill>
                  <a:schemeClr val="tx1"/>
                </a:solidFill>
                <a:latin typeface="Quicksand" panose="020B0604020202020204" charset="0"/>
              </a:rPr>
              <a:t>final</a:t>
            </a:r>
            <a:r>
              <a:rPr lang="en-US" sz="2400" dirty="0">
                <a:solidFill>
                  <a:schemeClr val="tx1"/>
                </a:solidFill>
                <a:latin typeface="Quicksand" panose="020B0604020202020204" charset="0"/>
              </a:rPr>
              <a:t> version of all documents (scope, performance metrics, budget) before submission to AO</a:t>
            </a:r>
          </a:p>
        </p:txBody>
      </p:sp>
      <p:sp>
        <p:nvSpPr>
          <p:cNvPr id="12" name="Rectangle 11">
            <a:extLst>
              <a:ext uri="{FF2B5EF4-FFF2-40B4-BE49-F238E27FC236}">
                <a16:creationId xmlns:a16="http://schemas.microsoft.com/office/drawing/2014/main" id="{07D7D8C6-25D5-46EA-BAA2-F43206197A66}"/>
              </a:ext>
            </a:extLst>
          </p:cNvPr>
          <p:cNvSpPr/>
          <p:nvPr/>
        </p:nvSpPr>
        <p:spPr>
          <a:xfrm>
            <a:off x="14114016" y="5854243"/>
            <a:ext cx="3874674" cy="298499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buFont typeface="Arial" panose="020B0604020202020204" pitchFamily="34" charset="0"/>
              <a:buChar char="•"/>
            </a:pPr>
            <a:r>
              <a:rPr lang="en-US" sz="2400">
                <a:solidFill>
                  <a:schemeClr val="tx1"/>
                </a:solidFill>
                <a:latin typeface="Quicksand" panose="020B0604020202020204" charset="0"/>
              </a:rPr>
              <a:t>The faster we receive your responses, the faster this gets done!</a:t>
            </a:r>
          </a:p>
        </p:txBody>
      </p:sp>
      <p:sp>
        <p:nvSpPr>
          <p:cNvPr id="5" name="Slide Number Placeholder 4">
            <a:extLst>
              <a:ext uri="{FF2B5EF4-FFF2-40B4-BE49-F238E27FC236}">
                <a16:creationId xmlns:a16="http://schemas.microsoft.com/office/drawing/2014/main" id="{90DA11B6-086C-4E49-85A3-8692E0506C21}"/>
              </a:ext>
            </a:extLst>
          </p:cNvPr>
          <p:cNvSpPr>
            <a:spLocks noGrp="1"/>
          </p:cNvSpPr>
          <p:nvPr>
            <p:ph type="sldNum" sz="quarter" idx="12"/>
          </p:nvPr>
        </p:nvSpPr>
        <p:spPr/>
        <p:txBody>
          <a:bodyPr/>
          <a:lstStyle/>
          <a:p>
            <a:fld id="{B6F15528-21DE-4FAA-801E-634DDDAF4B2B}" type="slidenum">
              <a:rPr lang="en-US" smtClean="0"/>
              <a:pPr/>
              <a:t>13</a:t>
            </a:fld>
            <a:endParaRPr lang="en-US"/>
          </a:p>
        </p:txBody>
      </p:sp>
    </p:spTree>
    <p:extLst>
      <p:ext uri="{BB962C8B-B14F-4D97-AF65-F5344CB8AC3E}">
        <p14:creationId xmlns:p14="http://schemas.microsoft.com/office/powerpoint/2010/main" val="13050350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6"/>
          <p:cNvSpPr txBox="1"/>
          <p:nvPr/>
        </p:nvSpPr>
        <p:spPr>
          <a:xfrm>
            <a:off x="1024384" y="599709"/>
            <a:ext cx="14072064" cy="1062599"/>
          </a:xfrm>
          <a:prstGeom prst="rect">
            <a:avLst/>
          </a:prstGeom>
        </p:spPr>
        <p:txBody>
          <a:bodyPr lIns="0" tIns="0" rIns="0" bIns="0" rtlCol="0" anchor="t">
            <a:spAutoFit/>
          </a:bodyPr>
          <a:lstStyle/>
          <a:p>
            <a:pPr marL="0" lvl="0" indent="0" algn="l">
              <a:lnSpc>
                <a:spcPts val="8959"/>
              </a:lnSpc>
              <a:spcBef>
                <a:spcPct val="0"/>
              </a:spcBef>
            </a:pPr>
            <a:r>
              <a:rPr lang="en-US" sz="6399" b="1" dirty="0">
                <a:solidFill>
                  <a:srgbClr val="0F4662"/>
                </a:solidFill>
                <a:latin typeface="Quicksand Bold" panose="020B0604020202020204" charset="0"/>
                <a:ea typeface="Cormorant Garamond Bold Italics"/>
                <a:cs typeface="Cormorant Garamond Bold Italics"/>
                <a:sym typeface="Cormorant Garamond Bold Italics"/>
              </a:rPr>
              <a:t>Key CPP Contract Terms</a:t>
            </a:r>
          </a:p>
        </p:txBody>
      </p:sp>
      <p:sp>
        <p:nvSpPr>
          <p:cNvPr id="13" name="Freeform 13"/>
          <p:cNvSpPr/>
          <p:nvPr/>
        </p:nvSpPr>
        <p:spPr>
          <a:xfrm>
            <a:off x="15579303" y="714009"/>
            <a:ext cx="1679997" cy="249900"/>
          </a:xfrm>
          <a:custGeom>
            <a:avLst/>
            <a:gdLst/>
            <a:ahLst/>
            <a:cxnLst/>
            <a:rect l="l" t="t" r="r" b="b"/>
            <a:pathLst>
              <a:path w="1679997" h="249900">
                <a:moveTo>
                  <a:pt x="0" y="0"/>
                </a:moveTo>
                <a:lnTo>
                  <a:pt x="1679997" y="0"/>
                </a:lnTo>
                <a:lnTo>
                  <a:pt x="1679997" y="249900"/>
                </a:lnTo>
                <a:lnTo>
                  <a:pt x="0" y="249900"/>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14" name="Freeform 14"/>
          <p:cNvSpPr/>
          <p:nvPr/>
        </p:nvSpPr>
        <p:spPr>
          <a:xfrm>
            <a:off x="1024384" y="9529723"/>
            <a:ext cx="1679997" cy="249900"/>
          </a:xfrm>
          <a:custGeom>
            <a:avLst/>
            <a:gdLst/>
            <a:ahLst/>
            <a:cxnLst/>
            <a:rect l="l" t="t" r="r" b="b"/>
            <a:pathLst>
              <a:path w="1679997" h="249900">
                <a:moveTo>
                  <a:pt x="0" y="0"/>
                </a:moveTo>
                <a:lnTo>
                  <a:pt x="1679997" y="0"/>
                </a:lnTo>
                <a:lnTo>
                  <a:pt x="1679997" y="249900"/>
                </a:lnTo>
                <a:lnTo>
                  <a:pt x="0" y="249900"/>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7" name="TextBox 9">
            <a:extLst>
              <a:ext uri="{FF2B5EF4-FFF2-40B4-BE49-F238E27FC236}">
                <a16:creationId xmlns:a16="http://schemas.microsoft.com/office/drawing/2014/main" id="{8CA5A685-E36A-44B5-83E2-2FA05EF3A068}"/>
              </a:ext>
            </a:extLst>
          </p:cNvPr>
          <p:cNvSpPr txBox="1"/>
          <p:nvPr/>
        </p:nvSpPr>
        <p:spPr>
          <a:xfrm>
            <a:off x="1138684" y="2171700"/>
            <a:ext cx="16120616" cy="7321876"/>
          </a:xfrm>
          <a:prstGeom prst="rect">
            <a:avLst/>
          </a:prstGeom>
        </p:spPr>
        <p:txBody>
          <a:bodyPr wrap="square" lIns="0" tIns="0" rIns="0" bIns="0" rtlCol="0" anchor="t">
            <a:spAutoFit/>
          </a:bodyPr>
          <a:lstStyle/>
          <a:p>
            <a:pPr lvl="0" algn="l">
              <a:lnSpc>
                <a:spcPts val="4079"/>
              </a:lnSpc>
            </a:pPr>
            <a:r>
              <a:rPr lang="en-US" sz="3000" b="1">
                <a:latin typeface="Quicksand"/>
                <a:ea typeface="Quicksand"/>
                <a:cs typeface="Quicksand"/>
                <a:sym typeface="Quicksand"/>
              </a:rPr>
              <a:t>Section 1: Services to Be Provided by Agency</a:t>
            </a:r>
          </a:p>
          <a:p>
            <a:pPr marL="914400" lvl="1" indent="-457200">
              <a:lnSpc>
                <a:spcPts val="4079"/>
              </a:lnSpc>
              <a:buFont typeface="+mj-lt"/>
              <a:buAutoNum type="arabicPeriod"/>
            </a:pPr>
            <a:r>
              <a:rPr lang="en-US" sz="3000">
                <a:latin typeface="Quicksand"/>
                <a:ea typeface="Quicksand"/>
                <a:cs typeface="Quicksand"/>
                <a:sym typeface="Quicksand"/>
              </a:rPr>
              <a:t>Brief description of program </a:t>
            </a:r>
          </a:p>
          <a:p>
            <a:pPr marL="914400" lvl="1" indent="-457200">
              <a:lnSpc>
                <a:spcPts val="4079"/>
              </a:lnSpc>
              <a:buFont typeface="+mj-lt"/>
              <a:buAutoNum type="arabicPeriod"/>
            </a:pPr>
            <a:r>
              <a:rPr lang="en-US" sz="3000">
                <a:latin typeface="Quicksand"/>
                <a:ea typeface="Quicksand"/>
                <a:cs typeface="Quicksand"/>
                <a:sym typeface="Quicksand"/>
              </a:rPr>
              <a:t>List attachments and exhibits: </a:t>
            </a:r>
          </a:p>
          <a:p>
            <a:pPr marL="1477963" lvl="1" indent="-457200">
              <a:lnSpc>
                <a:spcPts val="4079"/>
              </a:lnSpc>
              <a:buFont typeface="Arial" panose="020B0604020202020204" pitchFamily="34" charset="0"/>
              <a:buChar char="•"/>
            </a:pPr>
            <a:r>
              <a:rPr lang="en-US" sz="3000">
                <a:latin typeface="Quicksand"/>
                <a:ea typeface="Quicksand"/>
                <a:cs typeface="Quicksand"/>
                <a:sym typeface="Quicksand"/>
              </a:rPr>
              <a:t>Scope of Services, to include performance measures; </a:t>
            </a:r>
          </a:p>
          <a:p>
            <a:pPr marL="1477963" lvl="1" indent="-457200">
              <a:lnSpc>
                <a:spcPts val="4079"/>
              </a:lnSpc>
              <a:buFont typeface="Arial" panose="020B0604020202020204" pitchFamily="34" charset="0"/>
              <a:buChar char="•"/>
            </a:pPr>
            <a:r>
              <a:rPr lang="en-US" sz="3000">
                <a:latin typeface="Quicksand"/>
                <a:ea typeface="Quicksand"/>
                <a:cs typeface="Quicksand"/>
                <a:sym typeface="Quicksand"/>
              </a:rPr>
              <a:t>Program Budget, to include budget narrative</a:t>
            </a:r>
          </a:p>
          <a:p>
            <a:pPr marL="1477963" lvl="1" indent="-457200">
              <a:lnSpc>
                <a:spcPts val="4079"/>
              </a:lnSpc>
              <a:buFont typeface="Arial" panose="020B0604020202020204" pitchFamily="34" charset="0"/>
              <a:buChar char="•"/>
            </a:pPr>
            <a:r>
              <a:rPr lang="en-US" sz="3000">
                <a:latin typeface="Quicksand"/>
                <a:ea typeface="Quicksand"/>
                <a:cs typeface="Quicksand"/>
                <a:sym typeface="Quicksand"/>
              </a:rPr>
              <a:t>Program Equity Assessment</a:t>
            </a:r>
          </a:p>
          <a:p>
            <a:pPr marL="1477963" lvl="1" indent="-457200">
              <a:lnSpc>
                <a:spcPts val="4079"/>
              </a:lnSpc>
              <a:buFont typeface="Arial" panose="020B0604020202020204" pitchFamily="34" charset="0"/>
              <a:buChar char="•"/>
            </a:pPr>
            <a:r>
              <a:rPr lang="en-US" sz="3000">
                <a:latin typeface="Quicksand"/>
                <a:ea typeface="Quicksand"/>
                <a:cs typeface="Quicksand"/>
                <a:sym typeface="Quicksand"/>
              </a:rPr>
              <a:t>Names and Signatures of Authorized Signatories for financial reports</a:t>
            </a:r>
          </a:p>
          <a:p>
            <a:pPr marL="1477963" lvl="1" indent="-457200">
              <a:lnSpc>
                <a:spcPts val="4079"/>
              </a:lnSpc>
              <a:buFont typeface="Arial" panose="020B0604020202020204" pitchFamily="34" charset="0"/>
              <a:buChar char="•"/>
            </a:pPr>
            <a:r>
              <a:rPr lang="en-US" sz="3000">
                <a:latin typeface="Quicksand"/>
                <a:ea typeface="Quicksand"/>
                <a:cs typeface="Quicksand"/>
                <a:sym typeface="Quicksand"/>
              </a:rPr>
              <a:t>Board of Directors List</a:t>
            </a:r>
          </a:p>
          <a:p>
            <a:pPr marL="1477963" lvl="1" indent="-457200">
              <a:lnSpc>
                <a:spcPts val="4079"/>
              </a:lnSpc>
              <a:buFont typeface="Arial" panose="020B0604020202020204" pitchFamily="34" charset="0"/>
              <a:buChar char="•"/>
            </a:pPr>
            <a:r>
              <a:rPr lang="en-US" sz="3000">
                <a:latin typeface="Quicksand"/>
                <a:ea typeface="Quicksand"/>
                <a:cs typeface="Quicksand"/>
                <a:sym typeface="Quicksand"/>
              </a:rPr>
              <a:t>A complete, signed, and notarized GSIC E-Verify Affidavit</a:t>
            </a:r>
          </a:p>
          <a:p>
            <a:pPr marL="1477963" lvl="1" indent="-457200">
              <a:lnSpc>
                <a:spcPts val="4079"/>
              </a:lnSpc>
              <a:buFont typeface="Arial" panose="020B0604020202020204" pitchFamily="34" charset="0"/>
              <a:buChar char="•"/>
            </a:pPr>
            <a:r>
              <a:rPr lang="en-US" sz="3000">
                <a:latin typeface="Quicksand"/>
                <a:ea typeface="Quicksand"/>
                <a:cs typeface="Quicksand"/>
                <a:sym typeface="Quicksand"/>
              </a:rPr>
              <a:t>Signed, notarized SAVE Affidavit</a:t>
            </a:r>
          </a:p>
          <a:p>
            <a:pPr marL="1477963" lvl="1" indent="-457200">
              <a:lnSpc>
                <a:spcPts val="4079"/>
              </a:lnSpc>
              <a:buFont typeface="Arial" panose="020B0604020202020204" pitchFamily="34" charset="0"/>
              <a:buChar char="•"/>
            </a:pPr>
            <a:r>
              <a:rPr lang="en-US" sz="3000">
                <a:latin typeface="Quicksand"/>
                <a:ea typeface="Quicksand"/>
                <a:cs typeface="Quicksand"/>
                <a:sym typeface="Quicksand"/>
              </a:rPr>
              <a:t>Proof of insurance</a:t>
            </a:r>
          </a:p>
          <a:p>
            <a:pPr marL="1477963" lvl="1" indent="-457200">
              <a:lnSpc>
                <a:spcPts val="4079"/>
              </a:lnSpc>
              <a:buFont typeface="Arial" panose="020B0604020202020204" pitchFamily="34" charset="0"/>
              <a:buChar char="•"/>
            </a:pPr>
            <a:r>
              <a:rPr lang="en-US" sz="3000">
                <a:latin typeface="Quicksand"/>
                <a:ea typeface="Quicksand"/>
                <a:cs typeface="Quicksand"/>
                <a:sym typeface="Quicksand"/>
              </a:rPr>
              <a:t>Signed Conflict of Interest Certification, and </a:t>
            </a:r>
          </a:p>
          <a:p>
            <a:pPr marL="1477963" lvl="1" indent="-457200">
              <a:lnSpc>
                <a:spcPts val="4079"/>
              </a:lnSpc>
              <a:buFont typeface="Arial" panose="020B0604020202020204" pitchFamily="34" charset="0"/>
              <a:buChar char="•"/>
            </a:pPr>
            <a:r>
              <a:rPr lang="en-US" sz="3000">
                <a:latin typeface="Quicksand"/>
                <a:ea typeface="Quicksand"/>
                <a:cs typeface="Quicksand"/>
                <a:sym typeface="Quicksand"/>
              </a:rPr>
              <a:t>Signed Drug Free Workplace certification.</a:t>
            </a:r>
          </a:p>
          <a:p>
            <a:pPr lvl="1">
              <a:lnSpc>
                <a:spcPts val="4079"/>
              </a:lnSpc>
            </a:pPr>
            <a:endParaRPr lang="en-US" sz="3000">
              <a:latin typeface="Quicksand"/>
              <a:ea typeface="Quicksand"/>
              <a:cs typeface="Quicksand"/>
              <a:sym typeface="Quicksand"/>
            </a:endParaRPr>
          </a:p>
        </p:txBody>
      </p:sp>
      <p:sp>
        <p:nvSpPr>
          <p:cNvPr id="2" name="Slide Number Placeholder 1">
            <a:extLst>
              <a:ext uri="{FF2B5EF4-FFF2-40B4-BE49-F238E27FC236}">
                <a16:creationId xmlns:a16="http://schemas.microsoft.com/office/drawing/2014/main" id="{D9DA28AA-A08E-4B60-8D1D-8E460E76A0C4}"/>
              </a:ext>
            </a:extLst>
          </p:cNvPr>
          <p:cNvSpPr>
            <a:spLocks noGrp="1"/>
          </p:cNvSpPr>
          <p:nvPr>
            <p:ph type="sldNum" sz="quarter" idx="12"/>
          </p:nvPr>
        </p:nvSpPr>
        <p:spPr/>
        <p:txBody>
          <a:bodyPr/>
          <a:lstStyle/>
          <a:p>
            <a:fld id="{B6F15528-21DE-4FAA-801E-634DDDAF4B2B}" type="slidenum">
              <a:rPr lang="en-US" smtClean="0"/>
              <a:pPr/>
              <a:t>14</a:t>
            </a:fld>
            <a:endParaRPr lang="en-US"/>
          </a:p>
        </p:txBody>
      </p:sp>
    </p:spTree>
    <p:extLst>
      <p:ext uri="{BB962C8B-B14F-4D97-AF65-F5344CB8AC3E}">
        <p14:creationId xmlns:p14="http://schemas.microsoft.com/office/powerpoint/2010/main" val="4249496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6"/>
          <p:cNvSpPr txBox="1"/>
          <p:nvPr/>
        </p:nvSpPr>
        <p:spPr>
          <a:xfrm>
            <a:off x="1024384" y="599709"/>
            <a:ext cx="14072064" cy="1062599"/>
          </a:xfrm>
          <a:prstGeom prst="rect">
            <a:avLst/>
          </a:prstGeom>
        </p:spPr>
        <p:txBody>
          <a:bodyPr lIns="0" tIns="0" rIns="0" bIns="0" rtlCol="0" anchor="t">
            <a:spAutoFit/>
          </a:bodyPr>
          <a:lstStyle/>
          <a:p>
            <a:pPr marL="0" lvl="0" indent="0" algn="l">
              <a:lnSpc>
                <a:spcPts val="8959"/>
              </a:lnSpc>
              <a:spcBef>
                <a:spcPct val="0"/>
              </a:spcBef>
            </a:pPr>
            <a:r>
              <a:rPr lang="en-US" sz="6399" b="1" dirty="0">
                <a:solidFill>
                  <a:srgbClr val="0F4662"/>
                </a:solidFill>
                <a:latin typeface="Quicksand Bold" panose="020B0604020202020204" charset="0"/>
                <a:ea typeface="Cormorant Garamond Bold Italics"/>
                <a:cs typeface="Cormorant Garamond Bold Italics"/>
                <a:sym typeface="Cormorant Garamond Bold Italics"/>
              </a:rPr>
              <a:t>Key CPP Contract Terms</a:t>
            </a:r>
          </a:p>
        </p:txBody>
      </p:sp>
      <p:sp>
        <p:nvSpPr>
          <p:cNvPr id="13" name="Freeform 13"/>
          <p:cNvSpPr/>
          <p:nvPr/>
        </p:nvSpPr>
        <p:spPr>
          <a:xfrm>
            <a:off x="15579303" y="714009"/>
            <a:ext cx="1679997" cy="249900"/>
          </a:xfrm>
          <a:custGeom>
            <a:avLst/>
            <a:gdLst/>
            <a:ahLst/>
            <a:cxnLst/>
            <a:rect l="l" t="t" r="r" b="b"/>
            <a:pathLst>
              <a:path w="1679997" h="249900">
                <a:moveTo>
                  <a:pt x="0" y="0"/>
                </a:moveTo>
                <a:lnTo>
                  <a:pt x="1679997" y="0"/>
                </a:lnTo>
                <a:lnTo>
                  <a:pt x="1679997" y="249900"/>
                </a:lnTo>
                <a:lnTo>
                  <a:pt x="0" y="249900"/>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14" name="Freeform 14"/>
          <p:cNvSpPr/>
          <p:nvPr/>
        </p:nvSpPr>
        <p:spPr>
          <a:xfrm>
            <a:off x="1024384" y="9529723"/>
            <a:ext cx="1679997" cy="249900"/>
          </a:xfrm>
          <a:custGeom>
            <a:avLst/>
            <a:gdLst/>
            <a:ahLst/>
            <a:cxnLst/>
            <a:rect l="l" t="t" r="r" b="b"/>
            <a:pathLst>
              <a:path w="1679997" h="249900">
                <a:moveTo>
                  <a:pt x="0" y="0"/>
                </a:moveTo>
                <a:lnTo>
                  <a:pt x="1679997" y="0"/>
                </a:lnTo>
                <a:lnTo>
                  <a:pt x="1679997" y="249900"/>
                </a:lnTo>
                <a:lnTo>
                  <a:pt x="0" y="249900"/>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7" name="TextBox 9">
            <a:extLst>
              <a:ext uri="{FF2B5EF4-FFF2-40B4-BE49-F238E27FC236}">
                <a16:creationId xmlns:a16="http://schemas.microsoft.com/office/drawing/2014/main" id="{8CA5A685-E36A-44B5-83E2-2FA05EF3A068}"/>
              </a:ext>
            </a:extLst>
          </p:cNvPr>
          <p:cNvSpPr txBox="1"/>
          <p:nvPr/>
        </p:nvSpPr>
        <p:spPr>
          <a:xfrm>
            <a:off x="1138684" y="2171700"/>
            <a:ext cx="16120616" cy="6796091"/>
          </a:xfrm>
          <a:prstGeom prst="rect">
            <a:avLst/>
          </a:prstGeom>
        </p:spPr>
        <p:txBody>
          <a:bodyPr wrap="square" lIns="0" tIns="0" rIns="0" bIns="0" rtlCol="0" anchor="t">
            <a:spAutoFit/>
          </a:bodyPr>
          <a:lstStyle/>
          <a:p>
            <a:pPr lvl="0" algn="l">
              <a:lnSpc>
                <a:spcPts val="4079"/>
              </a:lnSpc>
            </a:pPr>
            <a:r>
              <a:rPr lang="en-US" sz="3000" b="1" dirty="0">
                <a:latin typeface="Quicksand"/>
                <a:ea typeface="Quicksand"/>
                <a:cs typeface="Quicksand"/>
                <a:sym typeface="Quicksand"/>
              </a:rPr>
              <a:t>Section 2: Payment</a:t>
            </a:r>
          </a:p>
          <a:p>
            <a:pPr marL="914400" lvl="1" indent="-457200">
              <a:lnSpc>
                <a:spcPts val="4079"/>
              </a:lnSpc>
              <a:buFont typeface="+mj-lt"/>
              <a:buAutoNum type="arabicPeriod"/>
            </a:pPr>
            <a:r>
              <a:rPr lang="en-US" sz="3000" dirty="0">
                <a:latin typeface="Quicksand"/>
                <a:ea typeface="Quicksand"/>
                <a:cs typeface="Quicksand"/>
                <a:sym typeface="Quicksand"/>
              </a:rPr>
              <a:t>Description of Method of Payment: reimbursement or advanced payment</a:t>
            </a:r>
          </a:p>
          <a:p>
            <a:pPr marL="1371600" lvl="2" indent="-457200">
              <a:lnSpc>
                <a:spcPts val="4079"/>
              </a:lnSpc>
              <a:buFont typeface="Arial" panose="020B0604020202020204" pitchFamily="34" charset="0"/>
              <a:buChar char="•"/>
            </a:pPr>
            <a:r>
              <a:rPr lang="en-US" sz="3000" dirty="0">
                <a:latin typeface="Quicksand"/>
                <a:ea typeface="Quicksand"/>
                <a:cs typeface="Quicksand"/>
                <a:sym typeface="Quicksand"/>
              </a:rPr>
              <a:t>HCD may hold advanced payments for non-compliance</a:t>
            </a:r>
          </a:p>
          <a:p>
            <a:pPr marL="914400" lvl="1" indent="-457200">
              <a:lnSpc>
                <a:spcPts val="4079"/>
              </a:lnSpc>
              <a:buFont typeface="+mj-lt"/>
              <a:buAutoNum type="arabicPeriod"/>
            </a:pPr>
            <a:r>
              <a:rPr lang="en-US" sz="3000" dirty="0">
                <a:latin typeface="Quicksand"/>
                <a:ea typeface="Quicksand"/>
                <a:cs typeface="Quicksand"/>
                <a:sym typeface="Quicksand"/>
              </a:rPr>
              <a:t>Disallowances: </a:t>
            </a:r>
          </a:p>
          <a:p>
            <a:pPr marL="1371600" lvl="2" indent="-457200">
              <a:lnSpc>
                <a:spcPts val="4079"/>
              </a:lnSpc>
              <a:buFont typeface="Arial" panose="020B0604020202020204" pitchFamily="34" charset="0"/>
              <a:buChar char="•"/>
            </a:pPr>
            <a:r>
              <a:rPr lang="en-US" sz="3000" dirty="0">
                <a:latin typeface="Quicksand"/>
                <a:ea typeface="Quicksand"/>
                <a:cs typeface="Quicksand"/>
                <a:sym typeface="Quicksand"/>
              </a:rPr>
              <a:t>HCD may hold or disallow portions of payments for items outside the project scope or budget, or otherwise suspected/demonstrated to be inconsistent with state or local laws</a:t>
            </a:r>
          </a:p>
          <a:p>
            <a:pPr marL="1371600" lvl="2" indent="-457200">
              <a:lnSpc>
                <a:spcPts val="4079"/>
              </a:lnSpc>
              <a:buFont typeface="Arial" panose="020B0604020202020204" pitchFamily="34" charset="0"/>
              <a:buChar char="•"/>
            </a:pPr>
            <a:r>
              <a:rPr lang="en-US" sz="3000" dirty="0">
                <a:latin typeface="Quicksand"/>
                <a:ea typeface="Quicksand"/>
                <a:cs typeface="Quicksand"/>
                <a:sym typeface="Quicksand"/>
              </a:rPr>
              <a:t>All payments considered provisional. ACCGov may seek to recoup previously-approved funding in the event it is found to be disallowed</a:t>
            </a:r>
          </a:p>
          <a:p>
            <a:pPr marL="1371600" lvl="2" indent="-457200">
              <a:lnSpc>
                <a:spcPts val="4079"/>
              </a:lnSpc>
              <a:buFont typeface="Arial" panose="020B0604020202020204" pitchFamily="34" charset="0"/>
              <a:buChar char="•"/>
            </a:pPr>
            <a:r>
              <a:rPr lang="en-US" sz="3000" dirty="0">
                <a:latin typeface="Quicksand"/>
                <a:ea typeface="Quicksand"/>
                <a:cs typeface="Quicksand"/>
                <a:sym typeface="Quicksand"/>
              </a:rPr>
              <a:t>Agency is liable for any unallowed costs</a:t>
            </a:r>
          </a:p>
          <a:p>
            <a:pPr marL="914400" indent="-514350">
              <a:lnSpc>
                <a:spcPts val="4079"/>
              </a:lnSpc>
              <a:buFont typeface="+mj-lt"/>
              <a:buAutoNum type="arabicPeriod" startAt="3"/>
            </a:pPr>
            <a:r>
              <a:rPr lang="en-US" sz="3000" dirty="0">
                <a:highlight>
                  <a:srgbClr val="FFC000"/>
                </a:highlight>
                <a:latin typeface="Quicksand"/>
                <a:ea typeface="Quicksand"/>
                <a:cs typeface="Quicksand"/>
                <a:sym typeface="Quicksand"/>
              </a:rPr>
              <a:t>NEW: </a:t>
            </a:r>
            <a:r>
              <a:rPr lang="en-US" sz="3000" dirty="0">
                <a:latin typeface="Quicksand"/>
                <a:ea typeface="Quicksand"/>
                <a:cs typeface="Quicksand"/>
                <a:sym typeface="Quicksand"/>
              </a:rPr>
              <a:t>Provision of equipment previously purchased via federal and/or local funds for services similar to those outlined on Scope of Work</a:t>
            </a:r>
          </a:p>
          <a:p>
            <a:pPr lvl="1">
              <a:lnSpc>
                <a:spcPts val="4079"/>
              </a:lnSpc>
            </a:pPr>
            <a:endParaRPr lang="en-US" sz="3000" dirty="0">
              <a:latin typeface="Quicksand"/>
              <a:ea typeface="Quicksand"/>
              <a:cs typeface="Quicksand"/>
              <a:sym typeface="Quicksand"/>
            </a:endParaRPr>
          </a:p>
        </p:txBody>
      </p:sp>
      <p:sp>
        <p:nvSpPr>
          <p:cNvPr id="2" name="Slide Number Placeholder 1">
            <a:extLst>
              <a:ext uri="{FF2B5EF4-FFF2-40B4-BE49-F238E27FC236}">
                <a16:creationId xmlns:a16="http://schemas.microsoft.com/office/drawing/2014/main" id="{CA5D36BB-4675-46F8-8B82-45FB95E867A6}"/>
              </a:ext>
            </a:extLst>
          </p:cNvPr>
          <p:cNvSpPr>
            <a:spLocks noGrp="1"/>
          </p:cNvSpPr>
          <p:nvPr>
            <p:ph type="sldNum" sz="quarter" idx="12"/>
          </p:nvPr>
        </p:nvSpPr>
        <p:spPr/>
        <p:txBody>
          <a:bodyPr/>
          <a:lstStyle/>
          <a:p>
            <a:fld id="{B6F15528-21DE-4FAA-801E-634DDDAF4B2B}" type="slidenum">
              <a:rPr lang="en-US" smtClean="0"/>
              <a:pPr/>
              <a:t>15</a:t>
            </a:fld>
            <a:endParaRPr lang="en-US"/>
          </a:p>
        </p:txBody>
      </p:sp>
    </p:spTree>
    <p:extLst>
      <p:ext uri="{BB962C8B-B14F-4D97-AF65-F5344CB8AC3E}">
        <p14:creationId xmlns:p14="http://schemas.microsoft.com/office/powerpoint/2010/main" val="34342059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6"/>
          <p:cNvSpPr txBox="1"/>
          <p:nvPr/>
        </p:nvSpPr>
        <p:spPr>
          <a:xfrm>
            <a:off x="1024384" y="599709"/>
            <a:ext cx="14072064" cy="1062599"/>
          </a:xfrm>
          <a:prstGeom prst="rect">
            <a:avLst/>
          </a:prstGeom>
        </p:spPr>
        <p:txBody>
          <a:bodyPr lIns="0" tIns="0" rIns="0" bIns="0" rtlCol="0" anchor="t">
            <a:spAutoFit/>
          </a:bodyPr>
          <a:lstStyle/>
          <a:p>
            <a:pPr marL="0" lvl="0" indent="0" algn="l">
              <a:lnSpc>
                <a:spcPts val="8959"/>
              </a:lnSpc>
              <a:spcBef>
                <a:spcPct val="0"/>
              </a:spcBef>
            </a:pPr>
            <a:r>
              <a:rPr lang="en-US" sz="6399" b="1" dirty="0">
                <a:solidFill>
                  <a:srgbClr val="0F4662"/>
                </a:solidFill>
                <a:latin typeface="Quicksand Bold" panose="020B0604020202020204" charset="0"/>
                <a:ea typeface="Cormorant Garamond Bold Italics"/>
                <a:cs typeface="Cormorant Garamond Bold Italics"/>
                <a:sym typeface="Cormorant Garamond Bold Italics"/>
              </a:rPr>
              <a:t>Key CPP Contract Terms</a:t>
            </a:r>
          </a:p>
        </p:txBody>
      </p:sp>
      <p:sp>
        <p:nvSpPr>
          <p:cNvPr id="13" name="Freeform 13"/>
          <p:cNvSpPr/>
          <p:nvPr/>
        </p:nvSpPr>
        <p:spPr>
          <a:xfrm>
            <a:off x="15579303" y="714009"/>
            <a:ext cx="1679997" cy="249900"/>
          </a:xfrm>
          <a:custGeom>
            <a:avLst/>
            <a:gdLst/>
            <a:ahLst/>
            <a:cxnLst/>
            <a:rect l="l" t="t" r="r" b="b"/>
            <a:pathLst>
              <a:path w="1679997" h="249900">
                <a:moveTo>
                  <a:pt x="0" y="0"/>
                </a:moveTo>
                <a:lnTo>
                  <a:pt x="1679997" y="0"/>
                </a:lnTo>
                <a:lnTo>
                  <a:pt x="1679997" y="249900"/>
                </a:lnTo>
                <a:lnTo>
                  <a:pt x="0" y="249900"/>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14" name="Freeform 14"/>
          <p:cNvSpPr/>
          <p:nvPr/>
        </p:nvSpPr>
        <p:spPr>
          <a:xfrm>
            <a:off x="1024384" y="9529723"/>
            <a:ext cx="1679997" cy="249900"/>
          </a:xfrm>
          <a:custGeom>
            <a:avLst/>
            <a:gdLst/>
            <a:ahLst/>
            <a:cxnLst/>
            <a:rect l="l" t="t" r="r" b="b"/>
            <a:pathLst>
              <a:path w="1679997" h="249900">
                <a:moveTo>
                  <a:pt x="0" y="0"/>
                </a:moveTo>
                <a:lnTo>
                  <a:pt x="1679997" y="0"/>
                </a:lnTo>
                <a:lnTo>
                  <a:pt x="1679997" y="249900"/>
                </a:lnTo>
                <a:lnTo>
                  <a:pt x="0" y="249900"/>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7" name="TextBox 9">
            <a:extLst>
              <a:ext uri="{FF2B5EF4-FFF2-40B4-BE49-F238E27FC236}">
                <a16:creationId xmlns:a16="http://schemas.microsoft.com/office/drawing/2014/main" id="{8CA5A685-E36A-44B5-83E2-2FA05EF3A068}"/>
              </a:ext>
            </a:extLst>
          </p:cNvPr>
          <p:cNvSpPr txBox="1"/>
          <p:nvPr/>
        </p:nvSpPr>
        <p:spPr>
          <a:xfrm>
            <a:off x="1138684" y="2171700"/>
            <a:ext cx="16387316" cy="5218736"/>
          </a:xfrm>
          <a:prstGeom prst="rect">
            <a:avLst/>
          </a:prstGeom>
        </p:spPr>
        <p:txBody>
          <a:bodyPr wrap="square" lIns="0" tIns="0" rIns="0" bIns="0" rtlCol="0" anchor="t">
            <a:spAutoFit/>
          </a:bodyPr>
          <a:lstStyle/>
          <a:p>
            <a:pPr lvl="0" algn="l">
              <a:lnSpc>
                <a:spcPts val="4079"/>
              </a:lnSpc>
            </a:pPr>
            <a:r>
              <a:rPr lang="en-US" sz="3000" b="1">
                <a:latin typeface="Quicksand"/>
                <a:ea typeface="Quicksand"/>
                <a:cs typeface="Quicksand"/>
                <a:sym typeface="Quicksand"/>
              </a:rPr>
              <a:t>Section 3: Financial Management</a:t>
            </a:r>
          </a:p>
          <a:p>
            <a:pPr marL="914400" lvl="1" indent="-457200">
              <a:lnSpc>
                <a:spcPts val="4079"/>
              </a:lnSpc>
              <a:buFont typeface="+mj-lt"/>
              <a:buAutoNum type="arabicPeriod"/>
            </a:pPr>
            <a:r>
              <a:rPr lang="en-US" sz="3000">
                <a:latin typeface="Quicksand"/>
                <a:ea typeface="Quicksand"/>
                <a:cs typeface="Quicksand"/>
                <a:sym typeface="Quicksand"/>
              </a:rPr>
              <a:t>Agency must keep accurate records in accordance to generally acceptable accounting principles</a:t>
            </a:r>
          </a:p>
          <a:p>
            <a:pPr marL="914400" lvl="1" indent="-457200">
              <a:lnSpc>
                <a:spcPts val="4079"/>
              </a:lnSpc>
              <a:buFont typeface="+mj-lt"/>
              <a:buAutoNum type="arabicPeriod"/>
            </a:pPr>
            <a:r>
              <a:rPr lang="en-US" sz="3000">
                <a:latin typeface="Quicksand"/>
                <a:ea typeface="Quicksand"/>
                <a:cs typeface="Quicksand"/>
                <a:sym typeface="Quicksand"/>
              </a:rPr>
              <a:t>Agency must use funds only for authorized purposes, and maintain separate </a:t>
            </a:r>
            <a:r>
              <a:rPr lang="en-US" sz="3000" i="1">
                <a:latin typeface="Quicksand"/>
                <a:ea typeface="Quicksand"/>
                <a:cs typeface="Quicksand"/>
                <a:sym typeface="Quicksand"/>
              </a:rPr>
              <a:t>accounting</a:t>
            </a:r>
            <a:r>
              <a:rPr lang="en-US" sz="3000">
                <a:latin typeface="Quicksand"/>
                <a:ea typeface="Quicksand"/>
                <a:cs typeface="Quicksand"/>
                <a:sym typeface="Quicksand"/>
              </a:rPr>
              <a:t> for CPP funds (not necessary to have separate bank account)</a:t>
            </a:r>
          </a:p>
          <a:p>
            <a:pPr marL="914400" lvl="1" indent="-457200">
              <a:lnSpc>
                <a:spcPts val="4079"/>
              </a:lnSpc>
              <a:buFont typeface="+mj-lt"/>
              <a:buAutoNum type="arabicPeriod"/>
            </a:pPr>
            <a:r>
              <a:rPr lang="en-US" sz="3000">
                <a:latin typeface="Quicksand"/>
                <a:ea typeface="Quicksand"/>
                <a:cs typeface="Quicksand"/>
                <a:sym typeface="Quicksand"/>
              </a:rPr>
              <a:t>All budget modifications must be reviewed and approved by ACCGov</a:t>
            </a:r>
          </a:p>
          <a:p>
            <a:pPr marL="914400" lvl="1" indent="-457200">
              <a:lnSpc>
                <a:spcPts val="4079"/>
              </a:lnSpc>
              <a:buFont typeface="+mj-lt"/>
              <a:buAutoNum type="arabicPeriod"/>
            </a:pPr>
            <a:r>
              <a:rPr lang="en-US" sz="3000">
                <a:latin typeface="Quicksand"/>
                <a:ea typeface="Quicksand"/>
                <a:cs typeface="Quicksand"/>
                <a:sym typeface="Quicksand"/>
              </a:rPr>
              <a:t>All FY26 CPP funds must be expended no later than June 30, 2026</a:t>
            </a:r>
          </a:p>
          <a:p>
            <a:pPr marL="914400" lvl="1" indent="-457200">
              <a:lnSpc>
                <a:spcPts val="4079"/>
              </a:lnSpc>
              <a:buFont typeface="+mj-lt"/>
              <a:buAutoNum type="arabicPeriod"/>
            </a:pPr>
            <a:r>
              <a:rPr lang="en-US" sz="3000">
                <a:latin typeface="Quicksand"/>
                <a:ea typeface="Quicksand"/>
                <a:cs typeface="Quicksand"/>
                <a:sym typeface="Quicksand"/>
              </a:rPr>
              <a:t>Agency must provide copy of its annual audit report within 180 days of the end of Agency’s fiscal year</a:t>
            </a:r>
          </a:p>
          <a:p>
            <a:pPr lvl="1">
              <a:lnSpc>
                <a:spcPts val="4079"/>
              </a:lnSpc>
            </a:pPr>
            <a:endParaRPr lang="en-US" sz="3000">
              <a:latin typeface="Quicksand"/>
              <a:ea typeface="Quicksand"/>
              <a:cs typeface="Quicksand"/>
              <a:sym typeface="Quicksand"/>
            </a:endParaRPr>
          </a:p>
        </p:txBody>
      </p:sp>
      <p:sp>
        <p:nvSpPr>
          <p:cNvPr id="8" name="TextBox 7">
            <a:extLst>
              <a:ext uri="{FF2B5EF4-FFF2-40B4-BE49-F238E27FC236}">
                <a16:creationId xmlns:a16="http://schemas.microsoft.com/office/drawing/2014/main" id="{BF2D78BD-C7ED-4A8A-A800-2C200E8086C3}"/>
              </a:ext>
            </a:extLst>
          </p:cNvPr>
          <p:cNvSpPr txBox="1"/>
          <p:nvPr/>
        </p:nvSpPr>
        <p:spPr>
          <a:xfrm>
            <a:off x="1151654" y="7347433"/>
            <a:ext cx="16374346" cy="1104790"/>
          </a:xfrm>
          <a:prstGeom prst="rect">
            <a:avLst/>
          </a:prstGeom>
          <a:noFill/>
        </p:spPr>
        <p:txBody>
          <a:bodyPr wrap="square">
            <a:spAutoFit/>
          </a:bodyPr>
          <a:lstStyle/>
          <a:p>
            <a:pPr lvl="0" algn="l">
              <a:lnSpc>
                <a:spcPts val="4079"/>
              </a:lnSpc>
            </a:pPr>
            <a:r>
              <a:rPr lang="en-US" sz="3000" b="1">
                <a:latin typeface="Quicksand"/>
                <a:ea typeface="Quicksand"/>
                <a:cs typeface="Quicksand"/>
                <a:sym typeface="Quicksand"/>
              </a:rPr>
              <a:t>Section 4: Insurance and Bonding</a:t>
            </a:r>
          </a:p>
          <a:p>
            <a:pPr lvl="0" algn="l">
              <a:lnSpc>
                <a:spcPts val="4079"/>
              </a:lnSpc>
            </a:pPr>
            <a:r>
              <a:rPr lang="en-US" sz="3000">
                <a:latin typeface="Quicksand"/>
                <a:ea typeface="Quicksand"/>
                <a:cs typeface="Quicksand"/>
                <a:sym typeface="Quicksand"/>
              </a:rPr>
              <a:t>Detailed insurance requirements (see next section of this presentation)</a:t>
            </a:r>
          </a:p>
        </p:txBody>
      </p:sp>
      <p:sp>
        <p:nvSpPr>
          <p:cNvPr id="3" name="Slide Number Placeholder 2">
            <a:extLst>
              <a:ext uri="{FF2B5EF4-FFF2-40B4-BE49-F238E27FC236}">
                <a16:creationId xmlns:a16="http://schemas.microsoft.com/office/drawing/2014/main" id="{29A7DCAC-28B3-414B-907D-4B1FC9A44BB4}"/>
              </a:ext>
            </a:extLst>
          </p:cNvPr>
          <p:cNvSpPr>
            <a:spLocks noGrp="1"/>
          </p:cNvSpPr>
          <p:nvPr>
            <p:ph type="sldNum" sz="quarter" idx="12"/>
          </p:nvPr>
        </p:nvSpPr>
        <p:spPr/>
        <p:txBody>
          <a:bodyPr/>
          <a:lstStyle/>
          <a:p>
            <a:fld id="{B6F15528-21DE-4FAA-801E-634DDDAF4B2B}" type="slidenum">
              <a:rPr lang="en-US" smtClean="0"/>
              <a:pPr/>
              <a:t>16</a:t>
            </a:fld>
            <a:endParaRPr lang="en-US"/>
          </a:p>
        </p:txBody>
      </p:sp>
    </p:spTree>
    <p:extLst>
      <p:ext uri="{BB962C8B-B14F-4D97-AF65-F5344CB8AC3E}">
        <p14:creationId xmlns:p14="http://schemas.microsoft.com/office/powerpoint/2010/main" val="9148413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6"/>
          <p:cNvSpPr txBox="1"/>
          <p:nvPr/>
        </p:nvSpPr>
        <p:spPr>
          <a:xfrm>
            <a:off x="1024384" y="599709"/>
            <a:ext cx="14072064" cy="1062599"/>
          </a:xfrm>
          <a:prstGeom prst="rect">
            <a:avLst/>
          </a:prstGeom>
        </p:spPr>
        <p:txBody>
          <a:bodyPr lIns="0" tIns="0" rIns="0" bIns="0" rtlCol="0" anchor="t">
            <a:spAutoFit/>
          </a:bodyPr>
          <a:lstStyle/>
          <a:p>
            <a:pPr marL="0" lvl="0" indent="0" algn="l">
              <a:lnSpc>
                <a:spcPts val="8959"/>
              </a:lnSpc>
              <a:spcBef>
                <a:spcPct val="0"/>
              </a:spcBef>
            </a:pPr>
            <a:r>
              <a:rPr lang="en-US" sz="6399" b="1" dirty="0">
                <a:solidFill>
                  <a:srgbClr val="0F4662"/>
                </a:solidFill>
                <a:latin typeface="Quicksand Bold" panose="020B0604020202020204" charset="0"/>
                <a:ea typeface="Cormorant Garamond Bold Italics"/>
                <a:cs typeface="Cormorant Garamond Bold Italics"/>
                <a:sym typeface="Cormorant Garamond Bold Italics"/>
              </a:rPr>
              <a:t>Key CPP Contract Terms</a:t>
            </a:r>
          </a:p>
        </p:txBody>
      </p:sp>
      <p:sp>
        <p:nvSpPr>
          <p:cNvPr id="13" name="Freeform 13"/>
          <p:cNvSpPr/>
          <p:nvPr/>
        </p:nvSpPr>
        <p:spPr>
          <a:xfrm>
            <a:off x="15579303" y="714009"/>
            <a:ext cx="1679997" cy="249900"/>
          </a:xfrm>
          <a:custGeom>
            <a:avLst/>
            <a:gdLst/>
            <a:ahLst/>
            <a:cxnLst/>
            <a:rect l="l" t="t" r="r" b="b"/>
            <a:pathLst>
              <a:path w="1679997" h="249900">
                <a:moveTo>
                  <a:pt x="0" y="0"/>
                </a:moveTo>
                <a:lnTo>
                  <a:pt x="1679997" y="0"/>
                </a:lnTo>
                <a:lnTo>
                  <a:pt x="1679997" y="249900"/>
                </a:lnTo>
                <a:lnTo>
                  <a:pt x="0" y="249900"/>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14" name="Freeform 14"/>
          <p:cNvSpPr/>
          <p:nvPr/>
        </p:nvSpPr>
        <p:spPr>
          <a:xfrm>
            <a:off x="1024384" y="9529723"/>
            <a:ext cx="1679997" cy="249900"/>
          </a:xfrm>
          <a:custGeom>
            <a:avLst/>
            <a:gdLst/>
            <a:ahLst/>
            <a:cxnLst/>
            <a:rect l="l" t="t" r="r" b="b"/>
            <a:pathLst>
              <a:path w="1679997" h="249900">
                <a:moveTo>
                  <a:pt x="0" y="0"/>
                </a:moveTo>
                <a:lnTo>
                  <a:pt x="1679997" y="0"/>
                </a:lnTo>
                <a:lnTo>
                  <a:pt x="1679997" y="249900"/>
                </a:lnTo>
                <a:lnTo>
                  <a:pt x="0" y="249900"/>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7" name="TextBox 9">
            <a:extLst>
              <a:ext uri="{FF2B5EF4-FFF2-40B4-BE49-F238E27FC236}">
                <a16:creationId xmlns:a16="http://schemas.microsoft.com/office/drawing/2014/main" id="{8CA5A685-E36A-44B5-83E2-2FA05EF3A068}"/>
              </a:ext>
            </a:extLst>
          </p:cNvPr>
          <p:cNvSpPr txBox="1"/>
          <p:nvPr/>
        </p:nvSpPr>
        <p:spPr>
          <a:xfrm>
            <a:off x="1024384" y="1953106"/>
            <a:ext cx="16120616" cy="3115596"/>
          </a:xfrm>
          <a:prstGeom prst="rect">
            <a:avLst/>
          </a:prstGeom>
        </p:spPr>
        <p:txBody>
          <a:bodyPr wrap="square" lIns="0" tIns="0" rIns="0" bIns="0" rtlCol="0" anchor="t">
            <a:spAutoFit/>
          </a:bodyPr>
          <a:lstStyle/>
          <a:p>
            <a:pPr marL="0" lvl="1">
              <a:lnSpc>
                <a:spcPts val="4079"/>
              </a:lnSpc>
            </a:pPr>
            <a:r>
              <a:rPr lang="en-US" sz="3000" b="1">
                <a:latin typeface="Quicksand"/>
                <a:ea typeface="Quicksand"/>
                <a:cs typeface="Quicksand"/>
                <a:sym typeface="Quicksand"/>
              </a:rPr>
              <a:t>Section 5: Right to Examine Records</a:t>
            </a:r>
          </a:p>
          <a:p>
            <a:pPr marL="971550" lvl="1" indent="-514350">
              <a:lnSpc>
                <a:spcPts val="4079"/>
              </a:lnSpc>
              <a:buFont typeface="+mj-lt"/>
              <a:buAutoNum type="arabicPeriod"/>
            </a:pPr>
            <a:r>
              <a:rPr lang="en-US" sz="3000">
                <a:latin typeface="Quicksand"/>
                <a:ea typeface="Quicksand"/>
                <a:cs typeface="Quicksand"/>
                <a:sym typeface="Quicksand"/>
              </a:rPr>
              <a:t>Upon request from ACCGov, Agency must provide timely and appropriate access to review all accounting records and related documents to conduct audits.</a:t>
            </a:r>
          </a:p>
          <a:p>
            <a:pPr marL="971550" lvl="1" indent="-514350">
              <a:lnSpc>
                <a:spcPts val="4079"/>
              </a:lnSpc>
              <a:buFont typeface="+mj-lt"/>
              <a:buAutoNum type="arabicPeriod"/>
            </a:pPr>
            <a:r>
              <a:rPr lang="en-US" sz="3000">
                <a:latin typeface="Quicksand"/>
                <a:ea typeface="Quicksand"/>
                <a:cs typeface="Quicksand"/>
                <a:sym typeface="Quicksand"/>
              </a:rPr>
              <a:t>Agency must retain records of pertinent expenditures related to contract for 3 years after program closeout. Keep records for non-expendable property acquired for 5 years.</a:t>
            </a:r>
          </a:p>
        </p:txBody>
      </p:sp>
      <p:sp>
        <p:nvSpPr>
          <p:cNvPr id="8" name="TextBox 9">
            <a:extLst>
              <a:ext uri="{FF2B5EF4-FFF2-40B4-BE49-F238E27FC236}">
                <a16:creationId xmlns:a16="http://schemas.microsoft.com/office/drawing/2014/main" id="{0306C7E1-FC77-4DBB-BD3F-C220941B8B17}"/>
              </a:ext>
            </a:extLst>
          </p:cNvPr>
          <p:cNvSpPr txBox="1"/>
          <p:nvPr/>
        </p:nvSpPr>
        <p:spPr>
          <a:xfrm>
            <a:off x="1024384" y="5535527"/>
            <a:ext cx="16768316" cy="4692951"/>
          </a:xfrm>
          <a:prstGeom prst="rect">
            <a:avLst/>
          </a:prstGeom>
          <a:solidFill>
            <a:schemeClr val="bg1"/>
          </a:solidFill>
        </p:spPr>
        <p:txBody>
          <a:bodyPr wrap="square" lIns="0" tIns="0" rIns="0" bIns="0" rtlCol="0" anchor="t">
            <a:spAutoFit/>
          </a:bodyPr>
          <a:lstStyle/>
          <a:p>
            <a:pPr lvl="0" algn="l">
              <a:lnSpc>
                <a:spcPts val="4079"/>
              </a:lnSpc>
            </a:pPr>
            <a:r>
              <a:rPr lang="en-US" sz="3000" b="1">
                <a:latin typeface="Quicksand"/>
                <a:ea typeface="Quicksand"/>
                <a:cs typeface="Quicksand"/>
                <a:sym typeface="Quicksand"/>
              </a:rPr>
              <a:t>Section 6: Performance Measurement</a:t>
            </a:r>
          </a:p>
          <a:p>
            <a:pPr marL="914400" lvl="1" indent="-457200">
              <a:lnSpc>
                <a:spcPts val="4079"/>
              </a:lnSpc>
              <a:buFont typeface="+mj-lt"/>
              <a:buAutoNum type="arabicPeriod"/>
            </a:pPr>
            <a:r>
              <a:rPr lang="en-US" sz="3000">
                <a:latin typeface="Quicksand"/>
                <a:ea typeface="Quicksand"/>
                <a:cs typeface="Quicksand"/>
                <a:sym typeface="Quicksand"/>
              </a:rPr>
              <a:t>Agency must submit monthly performance reports.</a:t>
            </a:r>
          </a:p>
          <a:p>
            <a:pPr marL="914400" lvl="1" indent="-457200">
              <a:lnSpc>
                <a:spcPts val="4079"/>
              </a:lnSpc>
              <a:buFont typeface="+mj-lt"/>
              <a:buAutoNum type="arabicPeriod"/>
            </a:pPr>
            <a:r>
              <a:rPr lang="en-US" sz="3000">
                <a:latin typeface="Quicksand"/>
                <a:ea typeface="Quicksand"/>
                <a:cs typeface="Quicksand"/>
                <a:sym typeface="Quicksand"/>
              </a:rPr>
              <a:t>Agency will not discriminate against any employee, applicant, consumer or recipient of  services</a:t>
            </a:r>
          </a:p>
          <a:p>
            <a:pPr marL="914400" lvl="1" indent="-457200">
              <a:lnSpc>
                <a:spcPts val="4079"/>
              </a:lnSpc>
              <a:buFont typeface="+mj-lt"/>
              <a:buAutoNum type="arabicPeriod"/>
            </a:pPr>
            <a:r>
              <a:rPr lang="en-US" sz="3000">
                <a:latin typeface="Quicksand"/>
                <a:ea typeface="Quicksand"/>
                <a:cs typeface="Quicksand"/>
                <a:sym typeface="Quicksand"/>
              </a:rPr>
              <a:t>Agency is prohibited from directly engaging in, or using funds, for political, religious or lobbying activities. </a:t>
            </a:r>
          </a:p>
          <a:p>
            <a:pPr marL="914400" lvl="1" indent="-457200">
              <a:lnSpc>
                <a:spcPts val="4079"/>
              </a:lnSpc>
              <a:buFont typeface="+mj-lt"/>
              <a:buAutoNum type="arabicPeriod"/>
            </a:pPr>
            <a:r>
              <a:rPr lang="en-US" sz="3000">
                <a:latin typeface="Quicksand"/>
                <a:ea typeface="Quicksand"/>
                <a:cs typeface="Quicksand"/>
                <a:sym typeface="Quicksand"/>
              </a:rPr>
              <a:t>Agency must comply with all applicable laws, ordinances, and codes of local, state and federal governments. </a:t>
            </a:r>
          </a:p>
          <a:p>
            <a:pPr marL="914400" lvl="1" indent="-457200">
              <a:lnSpc>
                <a:spcPts val="4079"/>
              </a:lnSpc>
              <a:buFont typeface="+mj-lt"/>
              <a:buAutoNum type="arabicPeriod"/>
            </a:pPr>
            <a:endParaRPr lang="en-US" sz="3000">
              <a:latin typeface="Quicksand"/>
              <a:ea typeface="Quicksand"/>
              <a:cs typeface="Quicksand"/>
              <a:sym typeface="Quicksand"/>
            </a:endParaRPr>
          </a:p>
        </p:txBody>
      </p:sp>
      <p:sp>
        <p:nvSpPr>
          <p:cNvPr id="2" name="Slide Number Placeholder 1">
            <a:extLst>
              <a:ext uri="{FF2B5EF4-FFF2-40B4-BE49-F238E27FC236}">
                <a16:creationId xmlns:a16="http://schemas.microsoft.com/office/drawing/2014/main" id="{B5227936-27A6-4A70-9059-4335DFDBD654}"/>
              </a:ext>
            </a:extLst>
          </p:cNvPr>
          <p:cNvSpPr>
            <a:spLocks noGrp="1"/>
          </p:cNvSpPr>
          <p:nvPr>
            <p:ph type="sldNum" sz="quarter" idx="12"/>
          </p:nvPr>
        </p:nvSpPr>
        <p:spPr/>
        <p:txBody>
          <a:bodyPr/>
          <a:lstStyle/>
          <a:p>
            <a:fld id="{B6F15528-21DE-4FAA-801E-634DDDAF4B2B}" type="slidenum">
              <a:rPr lang="en-US" smtClean="0"/>
              <a:pPr/>
              <a:t>17</a:t>
            </a:fld>
            <a:endParaRPr lang="en-US"/>
          </a:p>
        </p:txBody>
      </p:sp>
    </p:spTree>
    <p:extLst>
      <p:ext uri="{BB962C8B-B14F-4D97-AF65-F5344CB8AC3E}">
        <p14:creationId xmlns:p14="http://schemas.microsoft.com/office/powerpoint/2010/main" val="24163699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6"/>
          <p:cNvSpPr txBox="1"/>
          <p:nvPr/>
        </p:nvSpPr>
        <p:spPr>
          <a:xfrm>
            <a:off x="1024384" y="599709"/>
            <a:ext cx="14072064" cy="1062599"/>
          </a:xfrm>
          <a:prstGeom prst="rect">
            <a:avLst/>
          </a:prstGeom>
        </p:spPr>
        <p:txBody>
          <a:bodyPr lIns="0" tIns="0" rIns="0" bIns="0" rtlCol="0" anchor="t">
            <a:spAutoFit/>
          </a:bodyPr>
          <a:lstStyle/>
          <a:p>
            <a:pPr marL="0" lvl="0" indent="0" algn="l">
              <a:lnSpc>
                <a:spcPts val="8959"/>
              </a:lnSpc>
              <a:spcBef>
                <a:spcPct val="0"/>
              </a:spcBef>
            </a:pPr>
            <a:r>
              <a:rPr lang="en-US" sz="6399" b="1" dirty="0">
                <a:solidFill>
                  <a:srgbClr val="0F4662"/>
                </a:solidFill>
                <a:latin typeface="Quicksand Bold" panose="020B0604020202020204" charset="0"/>
                <a:ea typeface="Cormorant Garamond Bold Italics"/>
                <a:cs typeface="Cormorant Garamond Bold Italics"/>
                <a:sym typeface="Cormorant Garamond Bold Italics"/>
              </a:rPr>
              <a:t>Key CPP Contract Terms</a:t>
            </a:r>
          </a:p>
        </p:txBody>
      </p:sp>
      <p:sp>
        <p:nvSpPr>
          <p:cNvPr id="13" name="Freeform 13"/>
          <p:cNvSpPr/>
          <p:nvPr/>
        </p:nvSpPr>
        <p:spPr>
          <a:xfrm>
            <a:off x="15579303" y="714009"/>
            <a:ext cx="1679997" cy="249900"/>
          </a:xfrm>
          <a:custGeom>
            <a:avLst/>
            <a:gdLst/>
            <a:ahLst/>
            <a:cxnLst/>
            <a:rect l="l" t="t" r="r" b="b"/>
            <a:pathLst>
              <a:path w="1679997" h="249900">
                <a:moveTo>
                  <a:pt x="0" y="0"/>
                </a:moveTo>
                <a:lnTo>
                  <a:pt x="1679997" y="0"/>
                </a:lnTo>
                <a:lnTo>
                  <a:pt x="1679997" y="249900"/>
                </a:lnTo>
                <a:lnTo>
                  <a:pt x="0" y="249900"/>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14" name="Freeform 14"/>
          <p:cNvSpPr/>
          <p:nvPr/>
        </p:nvSpPr>
        <p:spPr>
          <a:xfrm>
            <a:off x="1024384" y="9529723"/>
            <a:ext cx="1679997" cy="249900"/>
          </a:xfrm>
          <a:custGeom>
            <a:avLst/>
            <a:gdLst/>
            <a:ahLst/>
            <a:cxnLst/>
            <a:rect l="l" t="t" r="r" b="b"/>
            <a:pathLst>
              <a:path w="1679997" h="249900">
                <a:moveTo>
                  <a:pt x="0" y="0"/>
                </a:moveTo>
                <a:lnTo>
                  <a:pt x="1679997" y="0"/>
                </a:lnTo>
                <a:lnTo>
                  <a:pt x="1679997" y="249900"/>
                </a:lnTo>
                <a:lnTo>
                  <a:pt x="0" y="249900"/>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7" name="TextBox 9">
            <a:extLst>
              <a:ext uri="{FF2B5EF4-FFF2-40B4-BE49-F238E27FC236}">
                <a16:creationId xmlns:a16="http://schemas.microsoft.com/office/drawing/2014/main" id="{8CA5A685-E36A-44B5-83E2-2FA05EF3A068}"/>
              </a:ext>
            </a:extLst>
          </p:cNvPr>
          <p:cNvSpPr txBox="1"/>
          <p:nvPr/>
        </p:nvSpPr>
        <p:spPr>
          <a:xfrm>
            <a:off x="838200" y="2171700"/>
            <a:ext cx="16421100" cy="7847661"/>
          </a:xfrm>
          <a:prstGeom prst="rect">
            <a:avLst/>
          </a:prstGeom>
          <a:solidFill>
            <a:schemeClr val="bg1"/>
          </a:solidFill>
        </p:spPr>
        <p:txBody>
          <a:bodyPr wrap="square" lIns="0" tIns="0" rIns="0" bIns="0" rtlCol="0" anchor="t">
            <a:spAutoFit/>
          </a:bodyPr>
          <a:lstStyle/>
          <a:p>
            <a:pPr lvl="0" algn="l">
              <a:lnSpc>
                <a:spcPts val="4079"/>
              </a:lnSpc>
            </a:pPr>
            <a:r>
              <a:rPr lang="en-US" sz="3000" b="1">
                <a:latin typeface="Quicksand"/>
                <a:ea typeface="Quicksand"/>
                <a:cs typeface="Quicksand"/>
                <a:sym typeface="Quicksand"/>
              </a:rPr>
              <a:t>Section 7: Indemnification and Hold Harmless Provision</a:t>
            </a:r>
          </a:p>
          <a:p>
            <a:pPr lvl="0" algn="l">
              <a:lnSpc>
                <a:spcPts val="4079"/>
              </a:lnSpc>
            </a:pPr>
            <a:r>
              <a:rPr lang="en-US" sz="3000">
                <a:latin typeface="Quicksand"/>
                <a:ea typeface="Quicksand"/>
                <a:cs typeface="Quicksand"/>
                <a:sym typeface="Quicksand"/>
              </a:rPr>
              <a:t>Agency agrees to indemnify ACCGov, its assignees, officers, agents, and employees, and to hold each of them harmless against any and all claims, damages, losses, expenses, and liability resulting from, or relating to, any act or omission arising from the performance of this Agreement.</a:t>
            </a:r>
          </a:p>
          <a:p>
            <a:pPr marL="914400" lvl="1" indent="-457200">
              <a:lnSpc>
                <a:spcPts val="4079"/>
              </a:lnSpc>
              <a:buFont typeface="+mj-lt"/>
              <a:buAutoNum type="arabicPeriod"/>
            </a:pPr>
            <a:endParaRPr lang="en-US" sz="3000">
              <a:latin typeface="Quicksand"/>
              <a:ea typeface="Quicksand"/>
              <a:cs typeface="Quicksand"/>
              <a:sym typeface="Quicksand"/>
            </a:endParaRPr>
          </a:p>
          <a:p>
            <a:pPr marL="0" lvl="1">
              <a:lnSpc>
                <a:spcPts val="4079"/>
              </a:lnSpc>
            </a:pPr>
            <a:r>
              <a:rPr lang="en-US" sz="3000" b="1">
                <a:latin typeface="Quicksand"/>
                <a:ea typeface="Quicksand"/>
                <a:cs typeface="Quicksand"/>
                <a:sym typeface="Quicksand"/>
              </a:rPr>
              <a:t>Section 8: Suspension and Termination</a:t>
            </a:r>
          </a:p>
          <a:p>
            <a:pPr marL="922337" lvl="1" indent="-514350">
              <a:lnSpc>
                <a:spcPts val="4079"/>
              </a:lnSpc>
              <a:buFont typeface="+mj-lt"/>
              <a:buAutoNum type="arabicPeriod"/>
            </a:pPr>
            <a:r>
              <a:rPr lang="en-US" sz="3000">
                <a:latin typeface="Quicksand"/>
                <a:ea typeface="Quicksand"/>
                <a:cs typeface="Quicksand"/>
                <a:sym typeface="Quicksand"/>
              </a:rPr>
              <a:t>Either party may suspend or terminate this Agreement for fault upon 10 days' notice to the other party. It shall be the sole discretion of the HCD as to whether fault may be cured by Agency.</a:t>
            </a:r>
          </a:p>
          <a:p>
            <a:pPr marL="922337" lvl="1" indent="-514350">
              <a:lnSpc>
                <a:spcPts val="4079"/>
              </a:lnSpc>
              <a:buFont typeface="+mj-lt"/>
              <a:buAutoNum type="arabicPeriod"/>
            </a:pPr>
            <a:r>
              <a:rPr lang="en-US" sz="3000">
                <a:latin typeface="Quicksand"/>
                <a:ea typeface="Quicksand"/>
                <a:cs typeface="Quicksand"/>
                <a:sym typeface="Quicksand"/>
              </a:rPr>
              <a:t>Either party may terminate this Agreement for convenience upon 30 days’ written notice to the other party. </a:t>
            </a:r>
          </a:p>
          <a:p>
            <a:pPr marL="922337" lvl="1" indent="-514350">
              <a:lnSpc>
                <a:spcPts val="4079"/>
              </a:lnSpc>
              <a:buFont typeface="+mj-lt"/>
              <a:buAutoNum type="arabicPeriod"/>
            </a:pPr>
            <a:r>
              <a:rPr lang="en-US" sz="3000">
                <a:latin typeface="Quicksand"/>
                <a:ea typeface="Quicksand"/>
                <a:cs typeface="Quicksand"/>
                <a:sym typeface="Quicksand"/>
              </a:rPr>
              <a:t>Upon termination for any reason, Agency shall not be authorized to expend program funds past the date of termination and shall be responsible for returning all program funds that had not been expended as of the date of termination. </a:t>
            </a:r>
            <a:endParaRPr lang="en-US" sz="3000" b="1">
              <a:latin typeface="Quicksand"/>
              <a:ea typeface="Quicksand"/>
              <a:cs typeface="Quicksand"/>
              <a:sym typeface="Quicksand"/>
            </a:endParaRPr>
          </a:p>
        </p:txBody>
      </p:sp>
      <p:sp>
        <p:nvSpPr>
          <p:cNvPr id="2" name="Slide Number Placeholder 1">
            <a:extLst>
              <a:ext uri="{FF2B5EF4-FFF2-40B4-BE49-F238E27FC236}">
                <a16:creationId xmlns:a16="http://schemas.microsoft.com/office/drawing/2014/main" id="{C8E9D8E6-6613-413A-93AF-4C2E5DA931A4}"/>
              </a:ext>
            </a:extLst>
          </p:cNvPr>
          <p:cNvSpPr>
            <a:spLocks noGrp="1"/>
          </p:cNvSpPr>
          <p:nvPr>
            <p:ph type="sldNum" sz="quarter" idx="12"/>
          </p:nvPr>
        </p:nvSpPr>
        <p:spPr/>
        <p:txBody>
          <a:bodyPr/>
          <a:lstStyle/>
          <a:p>
            <a:fld id="{B6F15528-21DE-4FAA-801E-634DDDAF4B2B}" type="slidenum">
              <a:rPr lang="en-US" smtClean="0"/>
              <a:pPr/>
              <a:t>18</a:t>
            </a:fld>
            <a:endParaRPr lang="en-US"/>
          </a:p>
        </p:txBody>
      </p:sp>
    </p:spTree>
    <p:extLst>
      <p:ext uri="{BB962C8B-B14F-4D97-AF65-F5344CB8AC3E}">
        <p14:creationId xmlns:p14="http://schemas.microsoft.com/office/powerpoint/2010/main" val="30923866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6"/>
          <p:cNvSpPr txBox="1"/>
          <p:nvPr/>
        </p:nvSpPr>
        <p:spPr>
          <a:xfrm>
            <a:off x="1024384" y="599709"/>
            <a:ext cx="14072064" cy="1062599"/>
          </a:xfrm>
          <a:prstGeom prst="rect">
            <a:avLst/>
          </a:prstGeom>
        </p:spPr>
        <p:txBody>
          <a:bodyPr lIns="0" tIns="0" rIns="0" bIns="0" rtlCol="0" anchor="t">
            <a:spAutoFit/>
          </a:bodyPr>
          <a:lstStyle/>
          <a:p>
            <a:pPr marL="0" lvl="0" indent="0" algn="l">
              <a:lnSpc>
                <a:spcPts val="8959"/>
              </a:lnSpc>
              <a:spcBef>
                <a:spcPct val="0"/>
              </a:spcBef>
            </a:pPr>
            <a:r>
              <a:rPr lang="en-US" sz="6399" b="1" dirty="0">
                <a:solidFill>
                  <a:srgbClr val="0F4662"/>
                </a:solidFill>
                <a:latin typeface="Quicksand Bold" panose="020B0604020202020204" charset="0"/>
                <a:ea typeface="Cormorant Garamond Bold Italics"/>
                <a:cs typeface="Cormorant Garamond Bold Italics"/>
                <a:sym typeface="Cormorant Garamond Bold Italics"/>
              </a:rPr>
              <a:t>Key CPP Contract Terms</a:t>
            </a:r>
          </a:p>
        </p:txBody>
      </p:sp>
      <p:sp>
        <p:nvSpPr>
          <p:cNvPr id="13" name="Freeform 13"/>
          <p:cNvSpPr/>
          <p:nvPr/>
        </p:nvSpPr>
        <p:spPr>
          <a:xfrm>
            <a:off x="15579303" y="714009"/>
            <a:ext cx="1679997" cy="249900"/>
          </a:xfrm>
          <a:custGeom>
            <a:avLst/>
            <a:gdLst/>
            <a:ahLst/>
            <a:cxnLst/>
            <a:rect l="l" t="t" r="r" b="b"/>
            <a:pathLst>
              <a:path w="1679997" h="249900">
                <a:moveTo>
                  <a:pt x="0" y="0"/>
                </a:moveTo>
                <a:lnTo>
                  <a:pt x="1679997" y="0"/>
                </a:lnTo>
                <a:lnTo>
                  <a:pt x="1679997" y="249900"/>
                </a:lnTo>
                <a:lnTo>
                  <a:pt x="0" y="249900"/>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14" name="Freeform 14"/>
          <p:cNvSpPr/>
          <p:nvPr/>
        </p:nvSpPr>
        <p:spPr>
          <a:xfrm>
            <a:off x="1024384" y="9529723"/>
            <a:ext cx="1679997" cy="249900"/>
          </a:xfrm>
          <a:custGeom>
            <a:avLst/>
            <a:gdLst/>
            <a:ahLst/>
            <a:cxnLst/>
            <a:rect l="l" t="t" r="r" b="b"/>
            <a:pathLst>
              <a:path w="1679997" h="249900">
                <a:moveTo>
                  <a:pt x="0" y="0"/>
                </a:moveTo>
                <a:lnTo>
                  <a:pt x="1679997" y="0"/>
                </a:lnTo>
                <a:lnTo>
                  <a:pt x="1679997" y="249900"/>
                </a:lnTo>
                <a:lnTo>
                  <a:pt x="0" y="249900"/>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7" name="TextBox 9">
            <a:extLst>
              <a:ext uri="{FF2B5EF4-FFF2-40B4-BE49-F238E27FC236}">
                <a16:creationId xmlns:a16="http://schemas.microsoft.com/office/drawing/2014/main" id="{8CA5A685-E36A-44B5-83E2-2FA05EF3A068}"/>
              </a:ext>
            </a:extLst>
          </p:cNvPr>
          <p:cNvSpPr txBox="1"/>
          <p:nvPr/>
        </p:nvSpPr>
        <p:spPr>
          <a:xfrm>
            <a:off x="1024384" y="2171700"/>
            <a:ext cx="16234916" cy="7847661"/>
          </a:xfrm>
          <a:prstGeom prst="rect">
            <a:avLst/>
          </a:prstGeom>
          <a:solidFill>
            <a:schemeClr val="bg1"/>
          </a:solidFill>
        </p:spPr>
        <p:txBody>
          <a:bodyPr wrap="square" lIns="0" tIns="0" rIns="0" bIns="0" rtlCol="0" anchor="t">
            <a:spAutoFit/>
          </a:bodyPr>
          <a:lstStyle/>
          <a:p>
            <a:pPr lvl="0" algn="l">
              <a:lnSpc>
                <a:spcPts val="4079"/>
              </a:lnSpc>
            </a:pPr>
            <a:r>
              <a:rPr lang="en-US" sz="3000" b="1">
                <a:latin typeface="Quicksand"/>
                <a:ea typeface="Quicksand"/>
                <a:cs typeface="Quicksand"/>
                <a:sym typeface="Quicksand"/>
              </a:rPr>
              <a:t>Section 9: Conflict of Interest</a:t>
            </a:r>
          </a:p>
          <a:p>
            <a:pPr marL="914400" lvl="1" indent="-457200">
              <a:lnSpc>
                <a:spcPts val="4079"/>
              </a:lnSpc>
              <a:buFont typeface="+mj-lt"/>
              <a:buAutoNum type="arabicPeriod"/>
            </a:pPr>
            <a:r>
              <a:rPr lang="en-US" sz="3000">
                <a:latin typeface="Quicksand"/>
                <a:ea typeface="Quicksand"/>
                <a:cs typeface="Quicksand"/>
                <a:sym typeface="Quicksand"/>
              </a:rPr>
              <a:t>Agency must maintain written standards of conduct covering conflicts of interest and governing the actions of its employees engaged in the selection, award and administration of contracts. </a:t>
            </a:r>
          </a:p>
          <a:p>
            <a:pPr marL="914400" lvl="1" indent="-457200">
              <a:lnSpc>
                <a:spcPts val="4079"/>
              </a:lnSpc>
              <a:buFont typeface="+mj-lt"/>
              <a:buAutoNum type="arabicPeriod"/>
            </a:pPr>
            <a:r>
              <a:rPr lang="en-US" sz="3000">
                <a:latin typeface="Quicksand"/>
                <a:ea typeface="Quicksand"/>
                <a:cs typeface="Quicksand"/>
                <a:sym typeface="Quicksand"/>
              </a:rPr>
              <a:t>No employee, officer, or agent may participate in the selection, award, or administration of a contract supported by this funding award if he or she has a real or apparent conflict of interest. </a:t>
            </a:r>
          </a:p>
          <a:p>
            <a:pPr marL="914400" lvl="1" indent="-457200">
              <a:lnSpc>
                <a:spcPts val="4079"/>
              </a:lnSpc>
              <a:buFont typeface="+mj-lt"/>
              <a:buAutoNum type="arabicPeriod"/>
            </a:pPr>
            <a:r>
              <a:rPr lang="en-US" sz="3000">
                <a:latin typeface="Quicksand"/>
                <a:ea typeface="Quicksand"/>
                <a:cs typeface="Quicksand"/>
                <a:sym typeface="Quicksand"/>
              </a:rPr>
              <a:t>Requirement to submit updated Conflict of Interest form at time of contracting</a:t>
            </a:r>
          </a:p>
          <a:p>
            <a:pPr marL="914400" lvl="1" indent="-457200">
              <a:lnSpc>
                <a:spcPts val="4079"/>
              </a:lnSpc>
              <a:buFont typeface="+mj-lt"/>
              <a:buAutoNum type="arabicPeriod"/>
            </a:pPr>
            <a:endParaRPr lang="en-US" sz="3000">
              <a:latin typeface="Quicksand"/>
              <a:ea typeface="Quicksand"/>
              <a:cs typeface="Quicksand"/>
              <a:sym typeface="Quicksand"/>
            </a:endParaRPr>
          </a:p>
          <a:p>
            <a:pPr marL="0" lvl="1">
              <a:lnSpc>
                <a:spcPts val="4079"/>
              </a:lnSpc>
            </a:pPr>
            <a:r>
              <a:rPr lang="en-US" sz="3000" b="1">
                <a:latin typeface="Quicksand"/>
                <a:ea typeface="Quicksand"/>
                <a:cs typeface="Quicksand"/>
                <a:sym typeface="Quicksand"/>
              </a:rPr>
              <a:t>Section 10: Non Discrimination</a:t>
            </a:r>
          </a:p>
          <a:p>
            <a:pPr marL="0" lvl="1">
              <a:lnSpc>
                <a:spcPts val="4079"/>
              </a:lnSpc>
            </a:pPr>
            <a:r>
              <a:rPr lang="en-US" sz="3000">
                <a:latin typeface="Quicksand"/>
                <a:ea typeface="Quicksand"/>
                <a:cs typeface="Quicksand"/>
                <a:sym typeface="Quicksand"/>
              </a:rPr>
              <a:t>Agency agrees to abide by and be bound by Chapter 6-21 of the Code of Athens-Clarke County, Georgia, regarding Unlawful Discrimination and agrees to ensure that any and all subcontractors operating pursuant to this Agreement also agree to abide by and be bound by Chapter 6-21 of the Code of Athens-Clarke County, Georgia.</a:t>
            </a:r>
          </a:p>
          <a:p>
            <a:pPr lvl="1">
              <a:lnSpc>
                <a:spcPts val="4079"/>
              </a:lnSpc>
            </a:pPr>
            <a:endParaRPr lang="en-US" sz="3000" b="1">
              <a:latin typeface="Quicksand"/>
              <a:ea typeface="Quicksand"/>
              <a:cs typeface="Quicksand"/>
              <a:sym typeface="Quicksand"/>
            </a:endParaRPr>
          </a:p>
        </p:txBody>
      </p:sp>
      <p:sp>
        <p:nvSpPr>
          <p:cNvPr id="2" name="Slide Number Placeholder 1">
            <a:extLst>
              <a:ext uri="{FF2B5EF4-FFF2-40B4-BE49-F238E27FC236}">
                <a16:creationId xmlns:a16="http://schemas.microsoft.com/office/drawing/2014/main" id="{F66B0B54-2D7E-4F26-BF5C-DF946A84B4A6}"/>
              </a:ext>
            </a:extLst>
          </p:cNvPr>
          <p:cNvSpPr>
            <a:spLocks noGrp="1"/>
          </p:cNvSpPr>
          <p:nvPr>
            <p:ph type="sldNum" sz="quarter" idx="12"/>
          </p:nvPr>
        </p:nvSpPr>
        <p:spPr/>
        <p:txBody>
          <a:bodyPr/>
          <a:lstStyle/>
          <a:p>
            <a:fld id="{B6F15528-21DE-4FAA-801E-634DDDAF4B2B}" type="slidenum">
              <a:rPr lang="en-US" smtClean="0"/>
              <a:pPr/>
              <a:t>19</a:t>
            </a:fld>
            <a:endParaRPr lang="en-US"/>
          </a:p>
        </p:txBody>
      </p:sp>
    </p:spTree>
    <p:extLst>
      <p:ext uri="{BB962C8B-B14F-4D97-AF65-F5344CB8AC3E}">
        <p14:creationId xmlns:p14="http://schemas.microsoft.com/office/powerpoint/2010/main" val="18105591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8F8F8"/>
        </a:solidFill>
        <a:effectLst/>
      </p:bgPr>
    </p:bg>
    <p:spTree>
      <p:nvGrpSpPr>
        <p:cNvPr id="1" name=""/>
        <p:cNvGrpSpPr/>
        <p:nvPr/>
      </p:nvGrpSpPr>
      <p:grpSpPr>
        <a:xfrm>
          <a:off x="0" y="0"/>
          <a:ext cx="0" cy="0"/>
          <a:chOff x="0" y="0"/>
          <a:chExt cx="0" cy="0"/>
        </a:xfrm>
      </p:grpSpPr>
      <p:grpSp>
        <p:nvGrpSpPr>
          <p:cNvPr id="4" name="Group 4"/>
          <p:cNvGrpSpPr/>
          <p:nvPr/>
        </p:nvGrpSpPr>
        <p:grpSpPr>
          <a:xfrm>
            <a:off x="8449761" y="0"/>
            <a:ext cx="9838239" cy="10287000"/>
            <a:chOff x="0" y="0"/>
            <a:chExt cx="2591141" cy="2709333"/>
          </a:xfrm>
        </p:grpSpPr>
        <p:sp>
          <p:nvSpPr>
            <p:cNvPr id="5" name="Freeform 5"/>
            <p:cNvSpPr/>
            <p:nvPr/>
          </p:nvSpPr>
          <p:spPr>
            <a:xfrm>
              <a:off x="0" y="0"/>
              <a:ext cx="2591141" cy="2709333"/>
            </a:xfrm>
            <a:custGeom>
              <a:avLst/>
              <a:gdLst/>
              <a:ahLst/>
              <a:cxnLst/>
              <a:rect l="l" t="t" r="r" b="b"/>
              <a:pathLst>
                <a:path w="2591141" h="2709333">
                  <a:moveTo>
                    <a:pt x="0" y="0"/>
                  </a:moveTo>
                  <a:lnTo>
                    <a:pt x="2591141" y="0"/>
                  </a:lnTo>
                  <a:lnTo>
                    <a:pt x="2591141" y="2709333"/>
                  </a:lnTo>
                  <a:lnTo>
                    <a:pt x="0" y="2709333"/>
                  </a:lnTo>
                  <a:close/>
                </a:path>
              </a:pathLst>
            </a:custGeom>
            <a:solidFill>
              <a:srgbClr val="DBE5EA"/>
            </a:solidFill>
          </p:spPr>
        </p:sp>
        <p:sp>
          <p:nvSpPr>
            <p:cNvPr id="6" name="TextBox 6"/>
            <p:cNvSpPr txBox="1"/>
            <p:nvPr/>
          </p:nvSpPr>
          <p:spPr>
            <a:xfrm>
              <a:off x="0" y="-123825"/>
              <a:ext cx="2591141" cy="2833158"/>
            </a:xfrm>
            <a:prstGeom prst="rect">
              <a:avLst/>
            </a:prstGeom>
          </p:spPr>
          <p:txBody>
            <a:bodyPr lIns="50800" tIns="50800" rIns="50800" bIns="50800" rtlCol="0" anchor="ctr"/>
            <a:lstStyle/>
            <a:p>
              <a:pPr algn="ctr">
                <a:lnSpc>
                  <a:spcPts val="4079"/>
                </a:lnSpc>
              </a:pPr>
              <a:endParaRPr/>
            </a:p>
          </p:txBody>
        </p:sp>
      </p:grpSp>
      <p:sp>
        <p:nvSpPr>
          <p:cNvPr id="11" name="TextBox 11"/>
          <p:cNvSpPr txBox="1"/>
          <p:nvPr/>
        </p:nvSpPr>
        <p:spPr>
          <a:xfrm>
            <a:off x="10204320" y="1725482"/>
            <a:ext cx="7188642" cy="8033353"/>
          </a:xfrm>
          <a:prstGeom prst="rect">
            <a:avLst/>
          </a:prstGeom>
        </p:spPr>
        <p:txBody>
          <a:bodyPr wrap="square" lIns="0" tIns="0" rIns="0" bIns="0" rtlCol="0" anchor="t">
            <a:spAutoFit/>
          </a:bodyPr>
          <a:lstStyle/>
          <a:p>
            <a:pPr marL="514350" lvl="0" indent="-514350" algn="l">
              <a:lnSpc>
                <a:spcPts val="4485"/>
              </a:lnSpc>
              <a:buFont typeface="+mj-lt"/>
              <a:buAutoNum type="arabicPeriod"/>
            </a:pPr>
            <a:r>
              <a:rPr lang="en-US" sz="3200">
                <a:solidFill>
                  <a:srgbClr val="0F4662"/>
                </a:solidFill>
                <a:latin typeface="Quicksand" panose="020B0604020202020204" charset="0"/>
                <a:ea typeface="Quicksand Bold"/>
                <a:cs typeface="Quicksand Bold"/>
                <a:sym typeface="Quicksand Bold"/>
              </a:rPr>
              <a:t>Staff Introductions</a:t>
            </a:r>
          </a:p>
          <a:p>
            <a:pPr marL="514350" lvl="0" indent="-514350" algn="l">
              <a:lnSpc>
                <a:spcPts val="4485"/>
              </a:lnSpc>
              <a:buFont typeface="+mj-lt"/>
              <a:buAutoNum type="arabicPeriod"/>
            </a:pPr>
            <a:r>
              <a:rPr lang="en-US" sz="3200">
                <a:solidFill>
                  <a:srgbClr val="0F4662"/>
                </a:solidFill>
                <a:latin typeface="Quicksand" panose="020B0604020202020204" charset="0"/>
                <a:ea typeface="Quicksand Bold"/>
                <a:cs typeface="Quicksand Bold"/>
                <a:sym typeface="Quicksand Bold"/>
              </a:rPr>
              <a:t>Overview of FY26 CPP Awards</a:t>
            </a:r>
          </a:p>
          <a:p>
            <a:pPr marL="514350" lvl="0" indent="-514350" algn="l">
              <a:lnSpc>
                <a:spcPts val="4485"/>
              </a:lnSpc>
              <a:buFont typeface="+mj-lt"/>
              <a:buAutoNum type="arabicPeriod"/>
            </a:pPr>
            <a:r>
              <a:rPr lang="en-US" sz="3200">
                <a:solidFill>
                  <a:srgbClr val="0F4662"/>
                </a:solidFill>
                <a:latin typeface="Quicksand" panose="020B0604020202020204" charset="0"/>
                <a:ea typeface="Quicksand Bold"/>
                <a:cs typeface="Quicksand Bold"/>
                <a:sym typeface="Quicksand Bold"/>
              </a:rPr>
              <a:t>Overview of contracting timeline</a:t>
            </a:r>
          </a:p>
          <a:p>
            <a:pPr marL="514350" lvl="0" indent="-514350" algn="l">
              <a:lnSpc>
                <a:spcPts val="4485"/>
              </a:lnSpc>
              <a:buFont typeface="+mj-lt"/>
              <a:buAutoNum type="arabicPeriod"/>
            </a:pPr>
            <a:r>
              <a:rPr lang="en-US" sz="3200">
                <a:solidFill>
                  <a:srgbClr val="0F4662"/>
                </a:solidFill>
                <a:latin typeface="Quicksand" panose="020B0604020202020204" charset="0"/>
                <a:ea typeface="Quicksand Bold"/>
                <a:cs typeface="Quicksand Bold"/>
                <a:sym typeface="Quicksand Bold"/>
              </a:rPr>
              <a:t>Steps in contracting process</a:t>
            </a:r>
          </a:p>
          <a:p>
            <a:pPr marL="971550" lvl="1" indent="-514350">
              <a:lnSpc>
                <a:spcPts val="4485"/>
              </a:lnSpc>
              <a:buFont typeface="Arial" panose="020B0604020202020204" pitchFamily="34" charset="0"/>
              <a:buChar char="•"/>
            </a:pPr>
            <a:r>
              <a:rPr lang="en-US" sz="3200">
                <a:solidFill>
                  <a:srgbClr val="0F4662"/>
                </a:solidFill>
                <a:latin typeface="Quicksand" panose="020B0604020202020204" charset="0"/>
                <a:ea typeface="Quicksand Bold"/>
                <a:cs typeface="Quicksand Bold"/>
                <a:sym typeface="Quicksand Bold"/>
              </a:rPr>
              <a:t>Finalize budgets, scopes of work and performance metrics</a:t>
            </a:r>
          </a:p>
          <a:p>
            <a:pPr marL="971550" lvl="1" indent="-514350">
              <a:lnSpc>
                <a:spcPts val="4485"/>
              </a:lnSpc>
              <a:buFont typeface="Arial" panose="020B0604020202020204" pitchFamily="34" charset="0"/>
              <a:buChar char="•"/>
            </a:pPr>
            <a:r>
              <a:rPr lang="en-US" sz="3200">
                <a:solidFill>
                  <a:srgbClr val="0F4662"/>
                </a:solidFill>
                <a:latin typeface="Quicksand" panose="020B0604020202020204" charset="0"/>
                <a:ea typeface="Quicksand Bold"/>
                <a:cs typeface="Quicksand Bold"/>
                <a:sym typeface="Quicksand Bold"/>
              </a:rPr>
              <a:t>Confirm Payment Methods</a:t>
            </a:r>
          </a:p>
          <a:p>
            <a:pPr marL="971550" lvl="1" indent="-514350">
              <a:lnSpc>
                <a:spcPts val="4485"/>
              </a:lnSpc>
              <a:buFont typeface="Arial" panose="020B0604020202020204" pitchFamily="34" charset="0"/>
              <a:buChar char="•"/>
            </a:pPr>
            <a:r>
              <a:rPr lang="en-US" sz="3200">
                <a:solidFill>
                  <a:srgbClr val="0F4662"/>
                </a:solidFill>
                <a:latin typeface="Quicksand" panose="020B0604020202020204" charset="0"/>
                <a:ea typeface="Quicksand Bold"/>
                <a:cs typeface="Quicksand Bold"/>
                <a:sym typeface="Quicksand Bold"/>
              </a:rPr>
              <a:t>Finalize Contract Terms</a:t>
            </a:r>
          </a:p>
          <a:p>
            <a:pPr marL="971550" lvl="1" indent="-514350">
              <a:lnSpc>
                <a:spcPts val="4485"/>
              </a:lnSpc>
              <a:buFont typeface="Arial" panose="020B0604020202020204" pitchFamily="34" charset="0"/>
              <a:buChar char="•"/>
            </a:pPr>
            <a:r>
              <a:rPr lang="en-US" sz="3200">
                <a:solidFill>
                  <a:srgbClr val="0F4662"/>
                </a:solidFill>
                <a:latin typeface="Quicksand" panose="020B0604020202020204" charset="0"/>
                <a:ea typeface="Quicksand Bold"/>
                <a:cs typeface="Quicksand Bold"/>
                <a:sym typeface="Quicksand Bold"/>
              </a:rPr>
              <a:t>Secure Insurance Approval</a:t>
            </a:r>
          </a:p>
          <a:p>
            <a:pPr marL="971550" lvl="1" indent="-514350">
              <a:lnSpc>
                <a:spcPts val="4485"/>
              </a:lnSpc>
              <a:buFont typeface="Arial" panose="020B0604020202020204" pitchFamily="34" charset="0"/>
              <a:buChar char="•"/>
            </a:pPr>
            <a:r>
              <a:rPr lang="en-US" sz="3200">
                <a:solidFill>
                  <a:srgbClr val="0F4662"/>
                </a:solidFill>
                <a:latin typeface="Quicksand" panose="020B0604020202020204" charset="0"/>
                <a:ea typeface="Quicksand Bold"/>
                <a:cs typeface="Quicksand Bold"/>
                <a:sym typeface="Quicksand Bold"/>
              </a:rPr>
              <a:t>Signatures and Execution</a:t>
            </a:r>
          </a:p>
          <a:p>
            <a:pPr marL="514350" indent="-514350">
              <a:lnSpc>
                <a:spcPts val="4485"/>
              </a:lnSpc>
              <a:buFont typeface="+mj-lt"/>
              <a:buAutoNum type="arabicPeriod"/>
            </a:pPr>
            <a:r>
              <a:rPr lang="en-US" sz="3200">
                <a:solidFill>
                  <a:srgbClr val="0F4662"/>
                </a:solidFill>
                <a:latin typeface="Quicksand" panose="020B0604020202020204" charset="0"/>
                <a:ea typeface="Quicksand Bold"/>
                <a:cs typeface="Quicksand Bold"/>
                <a:sym typeface="Quicksand Bold"/>
              </a:rPr>
              <a:t>Next Steps</a:t>
            </a:r>
          </a:p>
          <a:p>
            <a:pPr marL="971550" lvl="1" indent="-514350">
              <a:lnSpc>
                <a:spcPts val="4485"/>
              </a:lnSpc>
              <a:buFont typeface="+mj-lt"/>
              <a:buAutoNum type="arabicPeriod"/>
            </a:pPr>
            <a:endParaRPr lang="en-US" sz="3200">
              <a:solidFill>
                <a:srgbClr val="0F4662"/>
              </a:solidFill>
              <a:latin typeface="Quicksand" panose="020B0604020202020204" charset="0"/>
              <a:ea typeface="Quicksand Bold"/>
              <a:cs typeface="Quicksand Bold"/>
              <a:sym typeface="Quicksand Bold"/>
            </a:endParaRPr>
          </a:p>
          <a:p>
            <a:pPr marL="971550" lvl="1" indent="-514350">
              <a:lnSpc>
                <a:spcPts val="4485"/>
              </a:lnSpc>
              <a:buFont typeface="+mj-lt"/>
              <a:buAutoNum type="arabicPeriod"/>
            </a:pPr>
            <a:endParaRPr lang="en-US" sz="3200">
              <a:solidFill>
                <a:srgbClr val="0F4662"/>
              </a:solidFill>
              <a:latin typeface="Quicksand" panose="020B0604020202020204" charset="0"/>
              <a:ea typeface="Quicksand Bold"/>
              <a:cs typeface="Quicksand Bold"/>
              <a:sym typeface="Quicksand Bold"/>
            </a:endParaRPr>
          </a:p>
          <a:p>
            <a:pPr marL="514350" lvl="0" indent="-514350" algn="l">
              <a:lnSpc>
                <a:spcPts val="4485"/>
              </a:lnSpc>
              <a:buFont typeface="+mj-lt"/>
              <a:buAutoNum type="arabicPeriod"/>
            </a:pPr>
            <a:endParaRPr lang="en-US" sz="3200">
              <a:solidFill>
                <a:srgbClr val="0F4662"/>
              </a:solidFill>
              <a:latin typeface="Quicksand" panose="020B0604020202020204" charset="0"/>
              <a:ea typeface="Quicksand Bold"/>
              <a:cs typeface="Quicksand Bold"/>
              <a:sym typeface="Quicksand Bold"/>
            </a:endParaRPr>
          </a:p>
        </p:txBody>
      </p:sp>
      <p:sp>
        <p:nvSpPr>
          <p:cNvPr id="14" name="AutoShape 14"/>
          <p:cNvSpPr/>
          <p:nvPr/>
        </p:nvSpPr>
        <p:spPr>
          <a:xfrm>
            <a:off x="1028700" y="9741523"/>
            <a:ext cx="6492240" cy="0"/>
          </a:xfrm>
          <a:prstGeom prst="line">
            <a:avLst/>
          </a:prstGeom>
          <a:ln w="76200" cap="flat">
            <a:solidFill>
              <a:srgbClr val="0F4662"/>
            </a:solidFill>
            <a:prstDash val="solid"/>
            <a:headEnd type="none" w="sm" len="sm"/>
            <a:tailEnd type="none" w="sm" len="sm"/>
          </a:ln>
        </p:spPr>
      </p:sp>
      <p:sp>
        <p:nvSpPr>
          <p:cNvPr id="15" name="AutoShape 15"/>
          <p:cNvSpPr/>
          <p:nvPr/>
        </p:nvSpPr>
        <p:spPr>
          <a:xfrm>
            <a:off x="10767060" y="1028700"/>
            <a:ext cx="6492240" cy="0"/>
          </a:xfrm>
          <a:prstGeom prst="line">
            <a:avLst/>
          </a:prstGeom>
          <a:ln w="76200" cap="flat">
            <a:solidFill>
              <a:srgbClr val="0F4662"/>
            </a:solidFill>
            <a:prstDash val="solid"/>
            <a:headEnd type="none" w="sm" len="sm"/>
            <a:tailEnd type="none" w="sm" len="sm"/>
          </a:ln>
        </p:spPr>
      </p:sp>
      <p:sp>
        <p:nvSpPr>
          <p:cNvPr id="17" name="TextBox 6">
            <a:extLst>
              <a:ext uri="{FF2B5EF4-FFF2-40B4-BE49-F238E27FC236}">
                <a16:creationId xmlns:a16="http://schemas.microsoft.com/office/drawing/2014/main" id="{AF55A5D0-1955-4D62-9888-82E5157557D3}"/>
              </a:ext>
            </a:extLst>
          </p:cNvPr>
          <p:cNvSpPr txBox="1"/>
          <p:nvPr/>
        </p:nvSpPr>
        <p:spPr>
          <a:xfrm>
            <a:off x="1028700" y="599709"/>
            <a:ext cx="8048163" cy="1099019"/>
          </a:xfrm>
          <a:prstGeom prst="rect">
            <a:avLst/>
          </a:prstGeom>
        </p:spPr>
        <p:txBody>
          <a:bodyPr lIns="0" tIns="0" rIns="0" bIns="0" rtlCol="0" anchor="t">
            <a:spAutoFit/>
          </a:bodyPr>
          <a:lstStyle/>
          <a:p>
            <a:pPr marL="0" lvl="0" indent="0" algn="l">
              <a:lnSpc>
                <a:spcPts val="8959"/>
              </a:lnSpc>
              <a:spcBef>
                <a:spcPct val="0"/>
              </a:spcBef>
            </a:pPr>
            <a:r>
              <a:rPr lang="en-US" sz="6399" b="1" dirty="0">
                <a:solidFill>
                  <a:srgbClr val="415D6B"/>
                </a:solidFill>
                <a:latin typeface="Quicksand Bold" panose="020B0604020202020204" charset="0"/>
                <a:ea typeface="Cormorant Garamond Bold Italics"/>
                <a:cs typeface="Cormorant Garamond Bold Italics"/>
                <a:sym typeface="Cormorant Garamond Bold Italics"/>
              </a:rPr>
              <a:t>Purpose</a:t>
            </a:r>
          </a:p>
        </p:txBody>
      </p:sp>
      <p:sp>
        <p:nvSpPr>
          <p:cNvPr id="18" name="TextBox 2">
            <a:extLst>
              <a:ext uri="{FF2B5EF4-FFF2-40B4-BE49-F238E27FC236}">
                <a16:creationId xmlns:a16="http://schemas.microsoft.com/office/drawing/2014/main" id="{792FB6DB-F9F1-47E4-B237-B7A92A3CF743}"/>
              </a:ext>
            </a:extLst>
          </p:cNvPr>
          <p:cNvSpPr txBox="1"/>
          <p:nvPr/>
        </p:nvSpPr>
        <p:spPr>
          <a:xfrm>
            <a:off x="1045029" y="2101339"/>
            <a:ext cx="6041571" cy="5847755"/>
          </a:xfrm>
          <a:prstGeom prst="rect">
            <a:avLst/>
          </a:prstGeom>
        </p:spPr>
        <p:txBody>
          <a:bodyPr wrap="square" lIns="0" tIns="0" rIns="0" bIns="0" rtlCol="0" anchor="t">
            <a:spAutoFit/>
          </a:bodyPr>
          <a:lstStyle/>
          <a:p>
            <a:pPr marL="0" indent="0">
              <a:lnSpc>
                <a:spcPct val="120000"/>
              </a:lnSpc>
              <a:spcBef>
                <a:spcPts val="0"/>
              </a:spcBef>
              <a:buNone/>
            </a:pPr>
            <a:r>
              <a:rPr lang="en-US" sz="4000">
                <a:latin typeface="Quicksand" panose="020B0604020202020204" charset="0"/>
                <a:cs typeface="Calibri"/>
              </a:rPr>
              <a:t>To explain the contracting process for FY26 Community Partnerships Program (CPP) awards, managed by ACCGov’s Housing &amp; Community Development Department. </a:t>
            </a:r>
            <a:endParaRPr lang="en-US" sz="4000">
              <a:latin typeface="Quicksand" panose="020B0604020202020204" charset="0"/>
              <a:ea typeface="+mn-lt"/>
              <a:cs typeface="+mn-lt"/>
            </a:endParaRPr>
          </a:p>
        </p:txBody>
      </p:sp>
      <p:sp>
        <p:nvSpPr>
          <p:cNvPr id="19" name="TextBox 6">
            <a:extLst>
              <a:ext uri="{FF2B5EF4-FFF2-40B4-BE49-F238E27FC236}">
                <a16:creationId xmlns:a16="http://schemas.microsoft.com/office/drawing/2014/main" id="{157EE549-3C3C-411F-9262-74EE1F901FF0}"/>
              </a:ext>
            </a:extLst>
          </p:cNvPr>
          <p:cNvSpPr txBox="1"/>
          <p:nvPr/>
        </p:nvSpPr>
        <p:spPr>
          <a:xfrm>
            <a:off x="9344798" y="8642504"/>
            <a:ext cx="8048163" cy="1099019"/>
          </a:xfrm>
          <a:prstGeom prst="rect">
            <a:avLst/>
          </a:prstGeom>
        </p:spPr>
        <p:txBody>
          <a:bodyPr lIns="0" tIns="0" rIns="0" bIns="0" rtlCol="0" anchor="t">
            <a:spAutoFit/>
          </a:bodyPr>
          <a:lstStyle/>
          <a:p>
            <a:pPr marL="0" lvl="0" indent="0" algn="r">
              <a:lnSpc>
                <a:spcPts val="8959"/>
              </a:lnSpc>
              <a:spcBef>
                <a:spcPct val="0"/>
              </a:spcBef>
            </a:pPr>
            <a:r>
              <a:rPr lang="en-US" sz="6399" b="1" dirty="0">
                <a:solidFill>
                  <a:srgbClr val="415D6B"/>
                </a:solidFill>
                <a:latin typeface="Quicksand Bold" panose="020B0604020202020204" charset="0"/>
                <a:ea typeface="Cormorant Garamond Bold Italics"/>
                <a:cs typeface="Cormorant Garamond Bold Italics"/>
                <a:sym typeface="Cormorant Garamond Bold Italics"/>
              </a:rPr>
              <a:t>Agenda</a:t>
            </a:r>
          </a:p>
        </p:txBody>
      </p:sp>
      <p:sp>
        <p:nvSpPr>
          <p:cNvPr id="2" name="Slide Number Placeholder 1">
            <a:extLst>
              <a:ext uri="{FF2B5EF4-FFF2-40B4-BE49-F238E27FC236}">
                <a16:creationId xmlns:a16="http://schemas.microsoft.com/office/drawing/2014/main" id="{C951E02D-0F0F-4718-830B-5501497ECE0E}"/>
              </a:ext>
            </a:extLst>
          </p:cNvPr>
          <p:cNvSpPr>
            <a:spLocks noGrp="1"/>
          </p:cNvSpPr>
          <p:nvPr>
            <p:ph type="sldNum" sz="quarter" idx="12"/>
          </p:nvPr>
        </p:nvSpPr>
        <p:spPr/>
        <p:txBody>
          <a:bodyPr/>
          <a:lstStyle/>
          <a:p>
            <a:fld id="{B6F15528-21DE-4FAA-801E-634DDDAF4B2B}" type="slidenum">
              <a:rPr lang="en-US" smtClean="0"/>
              <a:pPr/>
              <a:t>2</a:t>
            </a:fld>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6"/>
          <p:cNvSpPr txBox="1"/>
          <p:nvPr/>
        </p:nvSpPr>
        <p:spPr>
          <a:xfrm>
            <a:off x="1024384" y="599709"/>
            <a:ext cx="14072064" cy="1062599"/>
          </a:xfrm>
          <a:prstGeom prst="rect">
            <a:avLst/>
          </a:prstGeom>
        </p:spPr>
        <p:txBody>
          <a:bodyPr lIns="0" tIns="0" rIns="0" bIns="0" rtlCol="0" anchor="t">
            <a:spAutoFit/>
          </a:bodyPr>
          <a:lstStyle/>
          <a:p>
            <a:pPr marL="0" lvl="0" indent="0" algn="l">
              <a:lnSpc>
                <a:spcPts val="8959"/>
              </a:lnSpc>
              <a:spcBef>
                <a:spcPct val="0"/>
              </a:spcBef>
            </a:pPr>
            <a:r>
              <a:rPr lang="en-US" sz="6399" b="1" dirty="0">
                <a:solidFill>
                  <a:srgbClr val="0F4662"/>
                </a:solidFill>
                <a:latin typeface="Quicksand Bold" panose="020B0604020202020204" charset="0"/>
                <a:ea typeface="Cormorant Garamond Bold Italics"/>
                <a:cs typeface="Cormorant Garamond Bold Italics"/>
                <a:sym typeface="Cormorant Garamond Bold Italics"/>
              </a:rPr>
              <a:t>Key CPP Contract Terms</a:t>
            </a:r>
          </a:p>
        </p:txBody>
      </p:sp>
      <p:sp>
        <p:nvSpPr>
          <p:cNvPr id="13" name="Freeform 13"/>
          <p:cNvSpPr/>
          <p:nvPr/>
        </p:nvSpPr>
        <p:spPr>
          <a:xfrm>
            <a:off x="15579303" y="714009"/>
            <a:ext cx="1679997" cy="249900"/>
          </a:xfrm>
          <a:custGeom>
            <a:avLst/>
            <a:gdLst/>
            <a:ahLst/>
            <a:cxnLst/>
            <a:rect l="l" t="t" r="r" b="b"/>
            <a:pathLst>
              <a:path w="1679997" h="249900">
                <a:moveTo>
                  <a:pt x="0" y="0"/>
                </a:moveTo>
                <a:lnTo>
                  <a:pt x="1679997" y="0"/>
                </a:lnTo>
                <a:lnTo>
                  <a:pt x="1679997" y="249900"/>
                </a:lnTo>
                <a:lnTo>
                  <a:pt x="0" y="249900"/>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14" name="Freeform 14"/>
          <p:cNvSpPr/>
          <p:nvPr/>
        </p:nvSpPr>
        <p:spPr>
          <a:xfrm>
            <a:off x="1024384" y="9529723"/>
            <a:ext cx="1679997" cy="249900"/>
          </a:xfrm>
          <a:custGeom>
            <a:avLst/>
            <a:gdLst/>
            <a:ahLst/>
            <a:cxnLst/>
            <a:rect l="l" t="t" r="r" b="b"/>
            <a:pathLst>
              <a:path w="1679997" h="249900">
                <a:moveTo>
                  <a:pt x="0" y="0"/>
                </a:moveTo>
                <a:lnTo>
                  <a:pt x="1679997" y="0"/>
                </a:lnTo>
                <a:lnTo>
                  <a:pt x="1679997" y="249900"/>
                </a:lnTo>
                <a:lnTo>
                  <a:pt x="0" y="249900"/>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7" name="TextBox 9">
            <a:extLst>
              <a:ext uri="{FF2B5EF4-FFF2-40B4-BE49-F238E27FC236}">
                <a16:creationId xmlns:a16="http://schemas.microsoft.com/office/drawing/2014/main" id="{8CA5A685-E36A-44B5-83E2-2FA05EF3A068}"/>
              </a:ext>
            </a:extLst>
          </p:cNvPr>
          <p:cNvSpPr txBox="1"/>
          <p:nvPr/>
        </p:nvSpPr>
        <p:spPr>
          <a:xfrm>
            <a:off x="1024384" y="1961956"/>
            <a:ext cx="16234916" cy="6270306"/>
          </a:xfrm>
          <a:prstGeom prst="rect">
            <a:avLst/>
          </a:prstGeom>
          <a:solidFill>
            <a:schemeClr val="bg1"/>
          </a:solidFill>
        </p:spPr>
        <p:txBody>
          <a:bodyPr wrap="square" lIns="0" tIns="0" rIns="0" bIns="0" rtlCol="0" anchor="t">
            <a:spAutoFit/>
          </a:bodyPr>
          <a:lstStyle/>
          <a:p>
            <a:pPr lvl="0" algn="l">
              <a:lnSpc>
                <a:spcPts val="4079"/>
              </a:lnSpc>
            </a:pPr>
            <a:r>
              <a:rPr lang="en-US" sz="3000" b="1">
                <a:latin typeface="Quicksand"/>
                <a:ea typeface="Quicksand"/>
                <a:cs typeface="Quicksand"/>
                <a:sym typeface="Quicksand"/>
              </a:rPr>
              <a:t>Section 11: Reports</a:t>
            </a:r>
          </a:p>
          <a:p>
            <a:pPr marL="914400" lvl="1" indent="-457200">
              <a:lnSpc>
                <a:spcPts val="4079"/>
              </a:lnSpc>
              <a:buFont typeface="+mj-lt"/>
              <a:buAutoNum type="arabicPeriod"/>
            </a:pPr>
            <a:r>
              <a:rPr lang="en-US" sz="3000">
                <a:latin typeface="Quicksand"/>
                <a:ea typeface="Quicksand"/>
                <a:cs typeface="Quicksand"/>
                <a:sym typeface="Quicksand"/>
              </a:rPr>
              <a:t>Monthly performance reports are due no later than the 5</a:t>
            </a:r>
            <a:r>
              <a:rPr lang="en-US" sz="3000" baseline="30000">
                <a:latin typeface="Quicksand"/>
                <a:ea typeface="Quicksand"/>
                <a:cs typeface="Quicksand"/>
                <a:sym typeface="Quicksand"/>
              </a:rPr>
              <a:t>th</a:t>
            </a:r>
            <a:r>
              <a:rPr lang="en-US" sz="3000">
                <a:latin typeface="Quicksand"/>
                <a:ea typeface="Quicksand"/>
                <a:cs typeface="Quicksand"/>
                <a:sym typeface="Quicksand"/>
              </a:rPr>
              <a:t> day of each month</a:t>
            </a:r>
          </a:p>
          <a:p>
            <a:pPr marL="914400" lvl="1" indent="-457200">
              <a:lnSpc>
                <a:spcPts val="4079"/>
              </a:lnSpc>
              <a:buFont typeface="+mj-lt"/>
              <a:buAutoNum type="arabicPeriod"/>
            </a:pPr>
            <a:r>
              <a:rPr lang="en-US" sz="3000">
                <a:latin typeface="Quicksand"/>
                <a:ea typeface="Quicksand"/>
                <a:cs typeface="Quicksand"/>
                <a:sym typeface="Quicksand"/>
              </a:rPr>
              <a:t>HCD will provide schedule of due dates</a:t>
            </a:r>
          </a:p>
          <a:p>
            <a:pPr lvl="1">
              <a:lnSpc>
                <a:spcPts val="4079"/>
              </a:lnSpc>
            </a:pPr>
            <a:endParaRPr lang="en-US" sz="3000">
              <a:latin typeface="Quicksand"/>
              <a:ea typeface="Quicksand"/>
              <a:cs typeface="Quicksand"/>
              <a:sym typeface="Quicksand"/>
            </a:endParaRPr>
          </a:p>
          <a:p>
            <a:pPr marL="0" lvl="1">
              <a:lnSpc>
                <a:spcPts val="4079"/>
              </a:lnSpc>
            </a:pPr>
            <a:r>
              <a:rPr lang="en-US" sz="3000" b="1">
                <a:latin typeface="Quicksand"/>
                <a:ea typeface="Quicksand"/>
                <a:cs typeface="Quicksand"/>
                <a:sym typeface="Quicksand"/>
              </a:rPr>
              <a:t>Section 12: Equal Employment Opportunity</a:t>
            </a:r>
          </a:p>
          <a:p>
            <a:pPr marL="0" lvl="1">
              <a:lnSpc>
                <a:spcPts val="4079"/>
              </a:lnSpc>
            </a:pPr>
            <a:r>
              <a:rPr lang="en-US" sz="3000">
                <a:latin typeface="Quicksand"/>
                <a:ea typeface="Quicksand"/>
                <a:cs typeface="Quicksand"/>
                <a:sym typeface="Quicksand"/>
              </a:rPr>
              <a:t>All persons employed by Agency shall be treated equally</a:t>
            </a:r>
          </a:p>
          <a:p>
            <a:pPr marL="0" lvl="1">
              <a:lnSpc>
                <a:spcPts val="4079"/>
              </a:lnSpc>
            </a:pPr>
            <a:endParaRPr lang="en-US" sz="3000" b="1">
              <a:latin typeface="Quicksand"/>
              <a:ea typeface="Quicksand"/>
              <a:cs typeface="Quicksand"/>
              <a:sym typeface="Quicksand"/>
            </a:endParaRPr>
          </a:p>
          <a:p>
            <a:pPr marL="0" lvl="1">
              <a:lnSpc>
                <a:spcPts val="4079"/>
              </a:lnSpc>
            </a:pPr>
            <a:r>
              <a:rPr lang="en-US" sz="3000" b="1">
                <a:latin typeface="Quicksand"/>
                <a:ea typeface="Quicksand"/>
                <a:cs typeface="Quicksand"/>
                <a:sym typeface="Quicksand"/>
              </a:rPr>
              <a:t>Section 13: Method of Amendment</a:t>
            </a:r>
          </a:p>
          <a:p>
            <a:pPr marL="0" lvl="1">
              <a:lnSpc>
                <a:spcPts val="4079"/>
              </a:lnSpc>
            </a:pPr>
            <a:r>
              <a:rPr lang="en-US" sz="3000">
                <a:latin typeface="Quicksand"/>
                <a:ea typeface="Quicksand"/>
                <a:cs typeface="Quicksand"/>
                <a:sym typeface="Quicksand"/>
              </a:rPr>
              <a:t>This Agreement may be amended/modified at any time prior to expiration of the original contract period by mutual consent of the governing bodies of the Parties hereto.  Any modification hereto shall require 30 days' written notification and be signed by duly designated representatives of both Parties.</a:t>
            </a:r>
          </a:p>
        </p:txBody>
      </p:sp>
      <p:sp>
        <p:nvSpPr>
          <p:cNvPr id="2" name="Slide Number Placeholder 1">
            <a:extLst>
              <a:ext uri="{FF2B5EF4-FFF2-40B4-BE49-F238E27FC236}">
                <a16:creationId xmlns:a16="http://schemas.microsoft.com/office/drawing/2014/main" id="{EDAF97A8-43D9-4CD8-99C8-521732258CCF}"/>
              </a:ext>
            </a:extLst>
          </p:cNvPr>
          <p:cNvSpPr>
            <a:spLocks noGrp="1"/>
          </p:cNvSpPr>
          <p:nvPr>
            <p:ph type="sldNum" sz="quarter" idx="12"/>
          </p:nvPr>
        </p:nvSpPr>
        <p:spPr/>
        <p:txBody>
          <a:bodyPr/>
          <a:lstStyle/>
          <a:p>
            <a:fld id="{B6F15528-21DE-4FAA-801E-634DDDAF4B2B}" type="slidenum">
              <a:rPr lang="en-US" smtClean="0"/>
              <a:pPr/>
              <a:t>20</a:t>
            </a:fld>
            <a:endParaRPr lang="en-US"/>
          </a:p>
        </p:txBody>
      </p:sp>
    </p:spTree>
    <p:extLst>
      <p:ext uri="{BB962C8B-B14F-4D97-AF65-F5344CB8AC3E}">
        <p14:creationId xmlns:p14="http://schemas.microsoft.com/office/powerpoint/2010/main" val="37896435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6"/>
          <p:cNvSpPr txBox="1"/>
          <p:nvPr/>
        </p:nvSpPr>
        <p:spPr>
          <a:xfrm>
            <a:off x="1024384" y="599709"/>
            <a:ext cx="14072064" cy="1062599"/>
          </a:xfrm>
          <a:prstGeom prst="rect">
            <a:avLst/>
          </a:prstGeom>
        </p:spPr>
        <p:txBody>
          <a:bodyPr lIns="0" tIns="0" rIns="0" bIns="0" rtlCol="0" anchor="t">
            <a:spAutoFit/>
          </a:bodyPr>
          <a:lstStyle/>
          <a:p>
            <a:pPr marL="0" lvl="0" indent="0" algn="l">
              <a:lnSpc>
                <a:spcPts val="8959"/>
              </a:lnSpc>
              <a:spcBef>
                <a:spcPct val="0"/>
              </a:spcBef>
            </a:pPr>
            <a:r>
              <a:rPr lang="en-US" sz="6399" b="1" dirty="0">
                <a:solidFill>
                  <a:srgbClr val="0F4662"/>
                </a:solidFill>
                <a:latin typeface="Quicksand Bold" panose="020B0604020202020204" charset="0"/>
                <a:ea typeface="Cormorant Garamond Bold Italics"/>
                <a:cs typeface="Cormorant Garamond Bold Italics"/>
                <a:sym typeface="Cormorant Garamond Bold Italics"/>
              </a:rPr>
              <a:t>Key CPP Contract Terms</a:t>
            </a:r>
          </a:p>
        </p:txBody>
      </p:sp>
      <p:sp>
        <p:nvSpPr>
          <p:cNvPr id="13" name="Freeform 13"/>
          <p:cNvSpPr/>
          <p:nvPr/>
        </p:nvSpPr>
        <p:spPr>
          <a:xfrm>
            <a:off x="15579303" y="714009"/>
            <a:ext cx="1679997" cy="249900"/>
          </a:xfrm>
          <a:custGeom>
            <a:avLst/>
            <a:gdLst/>
            <a:ahLst/>
            <a:cxnLst/>
            <a:rect l="l" t="t" r="r" b="b"/>
            <a:pathLst>
              <a:path w="1679997" h="249900">
                <a:moveTo>
                  <a:pt x="0" y="0"/>
                </a:moveTo>
                <a:lnTo>
                  <a:pt x="1679997" y="0"/>
                </a:lnTo>
                <a:lnTo>
                  <a:pt x="1679997" y="249900"/>
                </a:lnTo>
                <a:lnTo>
                  <a:pt x="0" y="249900"/>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14" name="Freeform 14"/>
          <p:cNvSpPr/>
          <p:nvPr/>
        </p:nvSpPr>
        <p:spPr>
          <a:xfrm>
            <a:off x="1024384" y="9529723"/>
            <a:ext cx="1679997" cy="249900"/>
          </a:xfrm>
          <a:custGeom>
            <a:avLst/>
            <a:gdLst/>
            <a:ahLst/>
            <a:cxnLst/>
            <a:rect l="l" t="t" r="r" b="b"/>
            <a:pathLst>
              <a:path w="1679997" h="249900">
                <a:moveTo>
                  <a:pt x="0" y="0"/>
                </a:moveTo>
                <a:lnTo>
                  <a:pt x="1679997" y="0"/>
                </a:lnTo>
                <a:lnTo>
                  <a:pt x="1679997" y="249900"/>
                </a:lnTo>
                <a:lnTo>
                  <a:pt x="0" y="249900"/>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7" name="TextBox 9">
            <a:extLst>
              <a:ext uri="{FF2B5EF4-FFF2-40B4-BE49-F238E27FC236}">
                <a16:creationId xmlns:a16="http://schemas.microsoft.com/office/drawing/2014/main" id="{8CA5A685-E36A-44B5-83E2-2FA05EF3A068}"/>
              </a:ext>
            </a:extLst>
          </p:cNvPr>
          <p:cNvSpPr txBox="1"/>
          <p:nvPr/>
        </p:nvSpPr>
        <p:spPr>
          <a:xfrm>
            <a:off x="1024384" y="1866900"/>
            <a:ext cx="16882616" cy="7321876"/>
          </a:xfrm>
          <a:prstGeom prst="rect">
            <a:avLst/>
          </a:prstGeom>
          <a:solidFill>
            <a:schemeClr val="bg1"/>
          </a:solidFill>
        </p:spPr>
        <p:txBody>
          <a:bodyPr wrap="square" lIns="0" tIns="0" rIns="0" bIns="0" rtlCol="0" anchor="t">
            <a:spAutoFit/>
          </a:bodyPr>
          <a:lstStyle/>
          <a:p>
            <a:pPr lvl="0" algn="l">
              <a:lnSpc>
                <a:spcPts val="4079"/>
              </a:lnSpc>
            </a:pPr>
            <a:r>
              <a:rPr lang="en-US" sz="3000" b="1" dirty="0">
                <a:latin typeface="Quicksand"/>
                <a:ea typeface="Quicksand"/>
                <a:cs typeface="Quicksand"/>
                <a:sym typeface="Quicksand"/>
              </a:rPr>
              <a:t>Section 14: Open Meetings and Public Records</a:t>
            </a:r>
          </a:p>
          <a:p>
            <a:pPr lvl="0" algn="l">
              <a:lnSpc>
                <a:spcPts val="4079"/>
              </a:lnSpc>
            </a:pPr>
            <a:r>
              <a:rPr lang="en-US" sz="3000" dirty="0">
                <a:latin typeface="Quicksand"/>
                <a:ea typeface="Quicksand"/>
                <a:cs typeface="Quicksand"/>
                <a:sym typeface="Quicksand"/>
              </a:rPr>
              <a:t>If Agency receives 33 1/3% of its total funding from a direct allocation of tax funds from a government entity that it is subject to requirements of the Georgia Open Records Act (O.C.G.A. §§ 50-18-70-77) and the Georgia Open Meetings Act (O.C.G.A. §§ 50-14-1-6).</a:t>
            </a:r>
          </a:p>
          <a:p>
            <a:pPr lvl="0" algn="l">
              <a:lnSpc>
                <a:spcPts val="4079"/>
              </a:lnSpc>
            </a:pPr>
            <a:endParaRPr lang="en-US" sz="3000" dirty="0">
              <a:latin typeface="Quicksand"/>
              <a:ea typeface="Quicksand"/>
              <a:cs typeface="Quicksand"/>
              <a:sym typeface="Quicksand"/>
            </a:endParaRPr>
          </a:p>
          <a:p>
            <a:pPr marL="0" lvl="1">
              <a:lnSpc>
                <a:spcPts val="4079"/>
              </a:lnSpc>
            </a:pPr>
            <a:r>
              <a:rPr lang="en-US" sz="3000" b="1" dirty="0">
                <a:latin typeface="Quicksand"/>
                <a:ea typeface="Quicksand"/>
                <a:cs typeface="Quicksand"/>
                <a:sym typeface="Quicksand"/>
              </a:rPr>
              <a:t>Section 15: Agreement Term and Renewal</a:t>
            </a:r>
          </a:p>
          <a:p>
            <a:pPr marL="914400" lvl="1" indent="-514350">
              <a:lnSpc>
                <a:spcPts val="4079"/>
              </a:lnSpc>
              <a:buFont typeface="+mj-lt"/>
              <a:buAutoNum type="arabicPeriod"/>
            </a:pPr>
            <a:r>
              <a:rPr lang="en-US" sz="3000" dirty="0">
                <a:latin typeface="Quicksand"/>
                <a:ea typeface="Quicksand"/>
                <a:cs typeface="Quicksand"/>
                <a:sym typeface="Quicksand"/>
              </a:rPr>
              <a:t>The term of this Agreement shall be from July 1, 2025 through June 30, 2026.</a:t>
            </a:r>
          </a:p>
          <a:p>
            <a:pPr marL="914400" lvl="1" indent="-514350">
              <a:lnSpc>
                <a:spcPts val="4079"/>
              </a:lnSpc>
              <a:buFont typeface="+mj-lt"/>
              <a:buAutoNum type="arabicPeriod"/>
            </a:pPr>
            <a:r>
              <a:rPr lang="en-US" sz="3000" dirty="0">
                <a:latin typeface="Quicksand"/>
                <a:ea typeface="Quicksand"/>
                <a:cs typeface="Quicksand"/>
                <a:sym typeface="Quicksand"/>
              </a:rPr>
              <a:t>This Agreement may not be renewed. </a:t>
            </a:r>
          </a:p>
          <a:p>
            <a:pPr marL="0" lvl="1">
              <a:lnSpc>
                <a:spcPts val="4079"/>
              </a:lnSpc>
            </a:pPr>
            <a:endParaRPr lang="en-US" sz="3000" b="1" dirty="0">
              <a:latin typeface="Quicksand"/>
              <a:ea typeface="Quicksand"/>
              <a:cs typeface="Quicksand"/>
              <a:sym typeface="Quicksand"/>
            </a:endParaRPr>
          </a:p>
          <a:p>
            <a:pPr marL="0" lvl="1">
              <a:lnSpc>
                <a:spcPts val="4079"/>
              </a:lnSpc>
            </a:pPr>
            <a:r>
              <a:rPr lang="en-US" sz="3000" b="1" dirty="0">
                <a:latin typeface="Quicksand"/>
                <a:ea typeface="Quicksand"/>
                <a:cs typeface="Quicksand"/>
                <a:sym typeface="Quicksand"/>
              </a:rPr>
              <a:t>Section 16: Miscellaneous</a:t>
            </a:r>
          </a:p>
          <a:p>
            <a:pPr marL="979488" lvl="1" indent="-514350">
              <a:lnSpc>
                <a:spcPts val="4079"/>
              </a:lnSpc>
              <a:buFont typeface="+mj-lt"/>
              <a:buAutoNum type="arabicPeriod"/>
            </a:pPr>
            <a:r>
              <a:rPr lang="en-US" sz="3000" dirty="0">
                <a:latin typeface="Quicksand"/>
                <a:ea typeface="Quicksand"/>
                <a:cs typeface="Quicksand"/>
                <a:sym typeface="Quicksand"/>
              </a:rPr>
              <a:t>Relationship between ACCGov and Agency is that of independent contractors</a:t>
            </a:r>
          </a:p>
          <a:p>
            <a:pPr marL="979488" lvl="1" indent="-514350">
              <a:lnSpc>
                <a:spcPts val="4079"/>
              </a:lnSpc>
              <a:buFont typeface="+mj-lt"/>
              <a:buAutoNum type="arabicPeriod"/>
            </a:pPr>
            <a:r>
              <a:rPr lang="en-US" sz="3000" dirty="0">
                <a:latin typeface="Quicksand"/>
                <a:ea typeface="Quicksand"/>
                <a:cs typeface="Quicksand"/>
                <a:sym typeface="Quicksand"/>
              </a:rPr>
              <a:t>Agency shall not assign/transfer any interest in the Agreement to another party without prior ACCGov consent</a:t>
            </a:r>
          </a:p>
          <a:p>
            <a:pPr marL="979488" lvl="1" indent="-514350">
              <a:lnSpc>
                <a:spcPts val="4079"/>
              </a:lnSpc>
              <a:buFont typeface="+mj-lt"/>
              <a:buAutoNum type="arabicPeriod"/>
            </a:pPr>
            <a:r>
              <a:rPr lang="en-US" sz="3000" dirty="0">
                <a:latin typeface="Quicksand"/>
                <a:ea typeface="Quicksand"/>
                <a:cs typeface="Quicksand"/>
                <a:sym typeface="Quicksand"/>
              </a:rPr>
              <a:t>Etc.</a:t>
            </a:r>
            <a:endParaRPr lang="en-US" sz="3000" b="1" dirty="0">
              <a:latin typeface="Quicksand"/>
              <a:ea typeface="Quicksand"/>
              <a:cs typeface="Quicksand"/>
              <a:sym typeface="Quicksand"/>
            </a:endParaRPr>
          </a:p>
        </p:txBody>
      </p:sp>
      <p:sp>
        <p:nvSpPr>
          <p:cNvPr id="2" name="Slide Number Placeholder 1">
            <a:extLst>
              <a:ext uri="{FF2B5EF4-FFF2-40B4-BE49-F238E27FC236}">
                <a16:creationId xmlns:a16="http://schemas.microsoft.com/office/drawing/2014/main" id="{EE1A6745-5BF4-4C72-A10D-CC66814C6355}"/>
              </a:ext>
            </a:extLst>
          </p:cNvPr>
          <p:cNvSpPr>
            <a:spLocks noGrp="1"/>
          </p:cNvSpPr>
          <p:nvPr>
            <p:ph type="sldNum" sz="quarter" idx="12"/>
          </p:nvPr>
        </p:nvSpPr>
        <p:spPr/>
        <p:txBody>
          <a:bodyPr/>
          <a:lstStyle/>
          <a:p>
            <a:fld id="{B6F15528-21DE-4FAA-801E-634DDDAF4B2B}" type="slidenum">
              <a:rPr lang="en-US" smtClean="0"/>
              <a:pPr/>
              <a:t>21</a:t>
            </a:fld>
            <a:endParaRPr lang="en-US"/>
          </a:p>
        </p:txBody>
      </p:sp>
    </p:spTree>
    <p:extLst>
      <p:ext uri="{BB962C8B-B14F-4D97-AF65-F5344CB8AC3E}">
        <p14:creationId xmlns:p14="http://schemas.microsoft.com/office/powerpoint/2010/main" val="319496619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0" y="0"/>
            <a:ext cx="18288000" cy="4099486"/>
            <a:chOff x="0" y="0"/>
            <a:chExt cx="4816593" cy="1079700"/>
          </a:xfrm>
        </p:grpSpPr>
        <p:sp>
          <p:nvSpPr>
            <p:cNvPr id="3" name="Freeform 3"/>
            <p:cNvSpPr/>
            <p:nvPr/>
          </p:nvSpPr>
          <p:spPr>
            <a:xfrm>
              <a:off x="0" y="0"/>
              <a:ext cx="4816592" cy="1079700"/>
            </a:xfrm>
            <a:custGeom>
              <a:avLst/>
              <a:gdLst/>
              <a:ahLst/>
              <a:cxnLst/>
              <a:rect l="l" t="t" r="r" b="b"/>
              <a:pathLst>
                <a:path w="4816592" h="1079700">
                  <a:moveTo>
                    <a:pt x="0" y="0"/>
                  </a:moveTo>
                  <a:lnTo>
                    <a:pt x="4816592" y="0"/>
                  </a:lnTo>
                  <a:lnTo>
                    <a:pt x="4816592" y="1079700"/>
                  </a:lnTo>
                  <a:lnTo>
                    <a:pt x="0" y="1079700"/>
                  </a:lnTo>
                  <a:close/>
                </a:path>
              </a:pathLst>
            </a:custGeom>
            <a:solidFill>
              <a:srgbClr val="DBE5EA"/>
            </a:solidFill>
          </p:spPr>
        </p:sp>
        <p:sp>
          <p:nvSpPr>
            <p:cNvPr id="4" name="TextBox 4"/>
            <p:cNvSpPr txBox="1"/>
            <p:nvPr/>
          </p:nvSpPr>
          <p:spPr>
            <a:xfrm>
              <a:off x="0" y="-47625"/>
              <a:ext cx="4816593" cy="1127325"/>
            </a:xfrm>
            <a:prstGeom prst="rect">
              <a:avLst/>
            </a:prstGeom>
          </p:spPr>
          <p:txBody>
            <a:bodyPr lIns="50800" tIns="50800" rIns="50800" bIns="50800" rtlCol="0" anchor="ctr"/>
            <a:lstStyle/>
            <a:p>
              <a:pPr algn="ctr">
                <a:lnSpc>
                  <a:spcPts val="3693"/>
                </a:lnSpc>
              </a:pPr>
              <a:endParaRPr/>
            </a:p>
          </p:txBody>
        </p:sp>
      </p:grpSp>
      <p:sp>
        <p:nvSpPr>
          <p:cNvPr id="11" name="TextBox 11"/>
          <p:cNvSpPr txBox="1"/>
          <p:nvPr/>
        </p:nvSpPr>
        <p:spPr>
          <a:xfrm>
            <a:off x="1028700" y="599709"/>
            <a:ext cx="16230600" cy="2216761"/>
          </a:xfrm>
          <a:prstGeom prst="rect">
            <a:avLst/>
          </a:prstGeom>
        </p:spPr>
        <p:txBody>
          <a:bodyPr wrap="square" lIns="0" tIns="0" rIns="0" bIns="0" rtlCol="0" anchor="t">
            <a:spAutoFit/>
          </a:bodyPr>
          <a:lstStyle/>
          <a:p>
            <a:pPr>
              <a:lnSpc>
                <a:spcPts val="8959"/>
              </a:lnSpc>
              <a:spcBef>
                <a:spcPct val="0"/>
              </a:spcBef>
            </a:pPr>
            <a:r>
              <a:rPr lang="en-US" sz="6399" b="1" u="sng" dirty="0">
                <a:solidFill>
                  <a:srgbClr val="0F4662"/>
                </a:solidFill>
                <a:latin typeface="Quicksand Bold" panose="020B0604020202020204" charset="0"/>
                <a:ea typeface="Cormorant Garamond Bold Italics"/>
                <a:cs typeface="Cormorant Garamond Bold Italics"/>
                <a:sym typeface="Cormorant Garamond Bold Italics"/>
              </a:rPr>
              <a:t>Step 4</a:t>
            </a:r>
            <a:r>
              <a:rPr lang="en-US" sz="6399" b="1" dirty="0">
                <a:solidFill>
                  <a:srgbClr val="0F4662"/>
                </a:solidFill>
                <a:latin typeface="Quicksand Bold" panose="020B0604020202020204" charset="0"/>
                <a:ea typeface="Cormorant Garamond Bold Italics"/>
                <a:cs typeface="Cormorant Garamond Bold Italics"/>
                <a:sym typeface="Cormorant Garamond Bold Italics"/>
              </a:rPr>
              <a:t>: Secure Insurance Approval</a:t>
            </a:r>
          </a:p>
          <a:p>
            <a:pPr marL="0" lvl="0" indent="0" algn="l">
              <a:lnSpc>
                <a:spcPts val="8959"/>
              </a:lnSpc>
              <a:spcBef>
                <a:spcPct val="0"/>
              </a:spcBef>
            </a:pPr>
            <a:endParaRPr lang="en-US" sz="6399" b="1" dirty="0">
              <a:solidFill>
                <a:srgbClr val="0F4662"/>
              </a:solidFill>
              <a:latin typeface="Quicksand" panose="020B0604020202020204" charset="0"/>
              <a:ea typeface="Cormorant Garamond Bold Italics"/>
              <a:cs typeface="Cormorant Garamond Bold Italics"/>
              <a:sym typeface="Cormorant Garamond Bold Italics"/>
            </a:endParaRPr>
          </a:p>
        </p:txBody>
      </p:sp>
      <p:sp>
        <p:nvSpPr>
          <p:cNvPr id="19" name="Freeform 19"/>
          <p:cNvSpPr/>
          <p:nvPr/>
        </p:nvSpPr>
        <p:spPr>
          <a:xfrm>
            <a:off x="8304001" y="9529723"/>
            <a:ext cx="1679997" cy="249900"/>
          </a:xfrm>
          <a:custGeom>
            <a:avLst/>
            <a:gdLst/>
            <a:ahLst/>
            <a:cxnLst/>
            <a:rect l="l" t="t" r="r" b="b"/>
            <a:pathLst>
              <a:path w="1679997" h="249900">
                <a:moveTo>
                  <a:pt x="0" y="0"/>
                </a:moveTo>
                <a:lnTo>
                  <a:pt x="1679998" y="0"/>
                </a:lnTo>
                <a:lnTo>
                  <a:pt x="1679998" y="249900"/>
                </a:lnTo>
                <a:lnTo>
                  <a:pt x="0" y="249900"/>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graphicFrame>
        <p:nvGraphicFramePr>
          <p:cNvPr id="12" name="Diagram 11">
            <a:extLst>
              <a:ext uri="{FF2B5EF4-FFF2-40B4-BE49-F238E27FC236}">
                <a16:creationId xmlns:a16="http://schemas.microsoft.com/office/drawing/2014/main" id="{E5951463-099C-4AFB-A107-A8567C15EDDD}"/>
              </a:ext>
            </a:extLst>
          </p:cNvPr>
          <p:cNvGraphicFramePr/>
          <p:nvPr>
            <p:extLst>
              <p:ext uri="{D42A27DB-BD31-4B8C-83A1-F6EECF244321}">
                <p14:modId xmlns:p14="http://schemas.microsoft.com/office/powerpoint/2010/main" val="330520845"/>
              </p:ext>
            </p:extLst>
          </p:nvPr>
        </p:nvGraphicFramePr>
        <p:xfrm>
          <a:off x="1028700" y="3093757"/>
          <a:ext cx="16401648" cy="4099485"/>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5" name="Slide Number Placeholder 4">
            <a:extLst>
              <a:ext uri="{FF2B5EF4-FFF2-40B4-BE49-F238E27FC236}">
                <a16:creationId xmlns:a16="http://schemas.microsoft.com/office/drawing/2014/main" id="{E8EF4749-370D-4C57-BF99-1B9101AF5726}"/>
              </a:ext>
            </a:extLst>
          </p:cNvPr>
          <p:cNvSpPr>
            <a:spLocks noGrp="1"/>
          </p:cNvSpPr>
          <p:nvPr>
            <p:ph type="sldNum" sz="quarter" idx="12"/>
          </p:nvPr>
        </p:nvSpPr>
        <p:spPr/>
        <p:txBody>
          <a:bodyPr/>
          <a:lstStyle/>
          <a:p>
            <a:fld id="{B6F15528-21DE-4FAA-801E-634DDDAF4B2B}" type="slidenum">
              <a:rPr lang="en-US" smtClean="0"/>
              <a:pPr/>
              <a:t>22</a:t>
            </a:fld>
            <a:endParaRPr lang="en-US"/>
          </a:p>
        </p:txBody>
      </p:sp>
      <p:sp>
        <p:nvSpPr>
          <p:cNvPr id="9" name="Rectangle 8">
            <a:extLst>
              <a:ext uri="{FF2B5EF4-FFF2-40B4-BE49-F238E27FC236}">
                <a16:creationId xmlns:a16="http://schemas.microsoft.com/office/drawing/2014/main" id="{C830821D-58E6-40C9-A525-4EF48A46B622}"/>
              </a:ext>
            </a:extLst>
          </p:cNvPr>
          <p:cNvSpPr/>
          <p:nvPr/>
        </p:nvSpPr>
        <p:spPr>
          <a:xfrm>
            <a:off x="1028700" y="7193241"/>
            <a:ext cx="16401648" cy="233648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2600" b="1" dirty="0">
                <a:solidFill>
                  <a:schemeClr val="tx1"/>
                </a:solidFill>
                <a:latin typeface="Quicksand Bold" panose="020B0604020202020204" charset="0"/>
              </a:rPr>
              <a:t>PRO TIPS:</a:t>
            </a:r>
          </a:p>
          <a:p>
            <a:pPr marL="342900" indent="-342900">
              <a:buFont typeface="Arial" panose="020B0604020202020204" pitchFamily="34" charset="0"/>
              <a:buChar char="•"/>
            </a:pPr>
            <a:r>
              <a:rPr lang="en-US" sz="2600" dirty="0">
                <a:solidFill>
                  <a:schemeClr val="tx1"/>
                </a:solidFill>
                <a:latin typeface="Quicksand" panose="020B0604020202020204" charset="0"/>
              </a:rPr>
              <a:t>HCD will share a PDF document with insurance requirements with Agencies at the conclusion of this presentation. Forward the document directly to your Carrier, so they understand what you/we need.</a:t>
            </a:r>
          </a:p>
          <a:p>
            <a:pPr marL="342900" indent="-342900">
              <a:buFont typeface="Arial" panose="020B0604020202020204" pitchFamily="34" charset="0"/>
              <a:buChar char="•"/>
            </a:pPr>
            <a:r>
              <a:rPr lang="en-US" sz="2600" dirty="0">
                <a:solidFill>
                  <a:schemeClr val="tx1"/>
                </a:solidFill>
                <a:latin typeface="Quicksand" panose="020B0604020202020204" charset="0"/>
              </a:rPr>
              <a:t>HCD and Finance Department staff can also speak directly to your Carrier to provide more clarity.</a:t>
            </a:r>
          </a:p>
          <a:p>
            <a:pPr marL="342900" indent="-342900">
              <a:buFont typeface="Arial" panose="020B0604020202020204" pitchFamily="34" charset="0"/>
              <a:buChar char="•"/>
            </a:pPr>
            <a:r>
              <a:rPr lang="en-US" sz="2600" dirty="0">
                <a:solidFill>
                  <a:schemeClr val="tx1"/>
                </a:solidFill>
                <a:latin typeface="Quicksand" panose="020B0604020202020204" charset="0"/>
              </a:rPr>
              <a:t>Most common cause for delay is missing endorsements, and ACCGov not listed as Certificate Holder in COI.</a:t>
            </a:r>
          </a:p>
        </p:txBody>
      </p:sp>
    </p:spTree>
    <p:extLst>
      <p:ext uri="{BB962C8B-B14F-4D97-AF65-F5344CB8AC3E}">
        <p14:creationId xmlns:p14="http://schemas.microsoft.com/office/powerpoint/2010/main" val="296006172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6"/>
          <p:cNvSpPr txBox="1"/>
          <p:nvPr/>
        </p:nvSpPr>
        <p:spPr>
          <a:xfrm>
            <a:off x="1024384" y="599709"/>
            <a:ext cx="14072064" cy="1062599"/>
          </a:xfrm>
          <a:prstGeom prst="rect">
            <a:avLst/>
          </a:prstGeom>
        </p:spPr>
        <p:txBody>
          <a:bodyPr lIns="0" tIns="0" rIns="0" bIns="0" rtlCol="0" anchor="t">
            <a:spAutoFit/>
          </a:bodyPr>
          <a:lstStyle/>
          <a:p>
            <a:pPr marL="0" lvl="0" indent="0" algn="l">
              <a:lnSpc>
                <a:spcPts val="8959"/>
              </a:lnSpc>
              <a:spcBef>
                <a:spcPct val="0"/>
              </a:spcBef>
            </a:pPr>
            <a:r>
              <a:rPr lang="en-US" sz="6399" b="1" dirty="0">
                <a:solidFill>
                  <a:srgbClr val="0F4662"/>
                </a:solidFill>
                <a:latin typeface="Quicksand Bold" panose="020B0604020202020204" charset="0"/>
                <a:ea typeface="Cormorant Garamond Bold Italics"/>
                <a:cs typeface="Cormorant Garamond Bold Italics"/>
                <a:sym typeface="Cormorant Garamond Bold Italics"/>
              </a:rPr>
              <a:t>Insurance Requirements</a:t>
            </a:r>
          </a:p>
        </p:txBody>
      </p:sp>
      <p:sp>
        <p:nvSpPr>
          <p:cNvPr id="13" name="Freeform 13"/>
          <p:cNvSpPr/>
          <p:nvPr/>
        </p:nvSpPr>
        <p:spPr>
          <a:xfrm>
            <a:off x="15579303" y="714009"/>
            <a:ext cx="1679997" cy="249900"/>
          </a:xfrm>
          <a:custGeom>
            <a:avLst/>
            <a:gdLst/>
            <a:ahLst/>
            <a:cxnLst/>
            <a:rect l="l" t="t" r="r" b="b"/>
            <a:pathLst>
              <a:path w="1679997" h="249900">
                <a:moveTo>
                  <a:pt x="0" y="0"/>
                </a:moveTo>
                <a:lnTo>
                  <a:pt x="1679997" y="0"/>
                </a:lnTo>
                <a:lnTo>
                  <a:pt x="1679997" y="249900"/>
                </a:lnTo>
                <a:lnTo>
                  <a:pt x="0" y="249900"/>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14" name="Freeform 14"/>
          <p:cNvSpPr/>
          <p:nvPr/>
        </p:nvSpPr>
        <p:spPr>
          <a:xfrm>
            <a:off x="1024384" y="9529723"/>
            <a:ext cx="1679997" cy="249900"/>
          </a:xfrm>
          <a:custGeom>
            <a:avLst/>
            <a:gdLst/>
            <a:ahLst/>
            <a:cxnLst/>
            <a:rect l="l" t="t" r="r" b="b"/>
            <a:pathLst>
              <a:path w="1679997" h="249900">
                <a:moveTo>
                  <a:pt x="0" y="0"/>
                </a:moveTo>
                <a:lnTo>
                  <a:pt x="1679997" y="0"/>
                </a:lnTo>
                <a:lnTo>
                  <a:pt x="1679997" y="249900"/>
                </a:lnTo>
                <a:lnTo>
                  <a:pt x="0" y="249900"/>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7" name="TextBox 9">
            <a:extLst>
              <a:ext uri="{FF2B5EF4-FFF2-40B4-BE49-F238E27FC236}">
                <a16:creationId xmlns:a16="http://schemas.microsoft.com/office/drawing/2014/main" id="{8CA5A685-E36A-44B5-83E2-2FA05EF3A068}"/>
              </a:ext>
            </a:extLst>
          </p:cNvPr>
          <p:cNvSpPr txBox="1"/>
          <p:nvPr/>
        </p:nvSpPr>
        <p:spPr>
          <a:xfrm>
            <a:off x="1024384" y="1925767"/>
            <a:ext cx="16654016" cy="7844583"/>
          </a:xfrm>
          <a:prstGeom prst="rect">
            <a:avLst/>
          </a:prstGeom>
          <a:solidFill>
            <a:schemeClr val="bg1"/>
          </a:solidFill>
        </p:spPr>
        <p:txBody>
          <a:bodyPr wrap="square" lIns="0" tIns="0" rIns="0" bIns="0" rtlCol="0" anchor="t">
            <a:spAutoFit/>
          </a:bodyPr>
          <a:lstStyle/>
          <a:p>
            <a:pPr marL="457200" lvl="0" indent="-457200" algn="l">
              <a:lnSpc>
                <a:spcPts val="4079"/>
              </a:lnSpc>
              <a:buFont typeface="+mj-lt"/>
              <a:buAutoNum type="arabicPeriod"/>
            </a:pPr>
            <a:r>
              <a:rPr lang="en-US" sz="2900" dirty="0">
                <a:latin typeface="Quicksand Bold" panose="020B0604020202020204" charset="0"/>
                <a:ea typeface="Quicksand"/>
                <a:cs typeface="Quicksand"/>
                <a:sym typeface="Quicksand"/>
              </a:rPr>
              <a:t>Agency MUST </a:t>
            </a:r>
            <a:r>
              <a:rPr lang="en-US" sz="2900" b="1" dirty="0">
                <a:latin typeface="Quicksand Bold" panose="020B0604020202020204" charset="0"/>
                <a:ea typeface="Quicksand"/>
                <a:cs typeface="Quicksand"/>
                <a:sym typeface="Quicksand"/>
              </a:rPr>
              <a:t>procure and </a:t>
            </a:r>
            <a:r>
              <a:rPr lang="en-US" sz="2900" b="1" u="sng" dirty="0">
                <a:latin typeface="Quicksand Bold" panose="020B0604020202020204" charset="0"/>
                <a:ea typeface="Quicksand"/>
                <a:cs typeface="Quicksand"/>
                <a:sym typeface="Quicksand"/>
              </a:rPr>
              <a:t>maintain</a:t>
            </a:r>
            <a:r>
              <a:rPr lang="en-US" sz="2900" b="1" dirty="0">
                <a:latin typeface="Quicksand Bold" panose="020B0604020202020204" charset="0"/>
                <a:ea typeface="Quicksand"/>
                <a:cs typeface="Quicksand"/>
                <a:sym typeface="Quicksand"/>
              </a:rPr>
              <a:t> insurance </a:t>
            </a:r>
            <a:r>
              <a:rPr lang="en-US" sz="2900" dirty="0">
                <a:latin typeface="Quicksand Bold" panose="020B0604020202020204" charset="0"/>
                <a:ea typeface="Quicksand"/>
                <a:cs typeface="Quicksand"/>
                <a:sym typeface="Quicksand"/>
              </a:rPr>
              <a:t>at the levels required by ACCGov throughout the contract period.</a:t>
            </a:r>
            <a:r>
              <a:rPr lang="en-US" sz="2900" dirty="0">
                <a:latin typeface="Quicksand"/>
                <a:ea typeface="Quicksand"/>
                <a:cs typeface="Quicksand"/>
                <a:sym typeface="Quicksand"/>
              </a:rPr>
              <a:t> This helps protect Agency and ACCGov from any claims for bodily injury, property damager, or personal injury which may arise out of operations under the agreement.</a:t>
            </a:r>
          </a:p>
          <a:p>
            <a:pPr marL="457200" lvl="0" indent="-457200" algn="l">
              <a:lnSpc>
                <a:spcPts val="4079"/>
              </a:lnSpc>
              <a:buFont typeface="+mj-lt"/>
              <a:buAutoNum type="arabicPeriod"/>
            </a:pPr>
            <a:endParaRPr lang="en-US" sz="2900" dirty="0">
              <a:latin typeface="Quicksand"/>
              <a:ea typeface="Quicksand"/>
              <a:cs typeface="Quicksand"/>
              <a:sym typeface="Quicksand"/>
            </a:endParaRPr>
          </a:p>
          <a:p>
            <a:pPr marL="457200" lvl="0" indent="-457200" algn="l">
              <a:lnSpc>
                <a:spcPts val="4079"/>
              </a:lnSpc>
              <a:buFont typeface="+mj-lt"/>
              <a:buAutoNum type="arabicPeriod"/>
            </a:pPr>
            <a:r>
              <a:rPr lang="en-US" sz="2900" dirty="0">
                <a:latin typeface="Quicksand"/>
                <a:ea typeface="Quicksand"/>
                <a:cs typeface="Quicksand"/>
                <a:sym typeface="Quicksand"/>
              </a:rPr>
              <a:t>All policies must be issued by an insurance company licensed to do business in the State of GA, with a minimum </a:t>
            </a:r>
            <a:r>
              <a:rPr lang="en-US" sz="2900" dirty="0">
                <a:latin typeface="Quicksand Bold" panose="020B0604020202020204" charset="0"/>
                <a:ea typeface="Quicksand"/>
                <a:cs typeface="Quicksand"/>
                <a:sym typeface="Quicksand"/>
              </a:rPr>
              <a:t>AM Best Rating of A- </a:t>
            </a:r>
            <a:r>
              <a:rPr lang="en-US" sz="2900" dirty="0">
                <a:latin typeface="Quicksand"/>
                <a:ea typeface="Quicksand"/>
                <a:cs typeface="Quicksand"/>
                <a:sym typeface="Quicksand"/>
              </a:rPr>
              <a:t>and signed by an authorized agent.</a:t>
            </a:r>
          </a:p>
          <a:p>
            <a:pPr marL="457200" lvl="0" indent="-457200" algn="l">
              <a:lnSpc>
                <a:spcPts val="4079"/>
              </a:lnSpc>
              <a:buFont typeface="+mj-lt"/>
              <a:buAutoNum type="arabicPeriod"/>
            </a:pPr>
            <a:endParaRPr lang="en-US" sz="2900" dirty="0">
              <a:latin typeface="Quicksand"/>
              <a:ea typeface="Quicksand"/>
              <a:cs typeface="Quicksand"/>
              <a:sym typeface="Quicksand"/>
            </a:endParaRPr>
          </a:p>
          <a:p>
            <a:pPr marL="457200" indent="-457200">
              <a:lnSpc>
                <a:spcPts val="4079"/>
              </a:lnSpc>
              <a:buFont typeface="+mj-lt"/>
              <a:buAutoNum type="arabicPeriod"/>
            </a:pPr>
            <a:r>
              <a:rPr lang="en-US" sz="2900" dirty="0">
                <a:latin typeface="Quicksand"/>
                <a:ea typeface="Quicksand"/>
                <a:cs typeface="Quicksand"/>
                <a:sym typeface="Quicksand"/>
              </a:rPr>
              <a:t>Each policy shall contain a provision that coverage afforded under the policies will </a:t>
            </a:r>
            <a:r>
              <a:rPr lang="en-US" sz="2900" dirty="0">
                <a:latin typeface="Quicksand Bold" panose="020B0604020202020204" charset="0"/>
                <a:ea typeface="Quicksand"/>
                <a:cs typeface="Quicksand"/>
                <a:sym typeface="Quicksand"/>
              </a:rPr>
              <a:t>not be canceled (or not renewed or allowed to lapse for any reason) until at least thirty (30) days </a:t>
            </a:r>
            <a:r>
              <a:rPr lang="en-US" sz="2900" dirty="0">
                <a:latin typeface="Quicksand"/>
                <a:ea typeface="Quicksand"/>
                <a:cs typeface="Quicksand"/>
                <a:sym typeface="Quicksand"/>
              </a:rPr>
              <a:t>after Owner has received notice thereof as evidenced by return receipt of registered letter. </a:t>
            </a:r>
          </a:p>
          <a:p>
            <a:pPr marL="457200" lvl="0" indent="-457200" algn="l">
              <a:lnSpc>
                <a:spcPts val="4079"/>
              </a:lnSpc>
              <a:buFont typeface="+mj-lt"/>
              <a:buAutoNum type="arabicPeriod"/>
            </a:pPr>
            <a:endParaRPr lang="en-US" sz="2900" dirty="0">
              <a:latin typeface="Quicksand"/>
              <a:ea typeface="Quicksand"/>
              <a:cs typeface="Quicksand"/>
              <a:sym typeface="Quicksand"/>
            </a:endParaRPr>
          </a:p>
          <a:p>
            <a:pPr marL="457200" lvl="0" indent="-457200" algn="l">
              <a:lnSpc>
                <a:spcPts val="4079"/>
              </a:lnSpc>
              <a:buFont typeface="+mj-lt"/>
              <a:buAutoNum type="arabicPeriod"/>
            </a:pPr>
            <a:r>
              <a:rPr lang="en-US" sz="2900" dirty="0">
                <a:latin typeface="Quicksand Bold" panose="020B0604020202020204" charset="0"/>
                <a:ea typeface="Quicksand"/>
                <a:cs typeface="Quicksand"/>
                <a:sym typeface="Quicksand"/>
              </a:rPr>
              <a:t>You may only use CPP funding to pay for an appropriate % of your required insurance, </a:t>
            </a:r>
            <a:r>
              <a:rPr lang="en-US" sz="2900" u="sng" dirty="0">
                <a:latin typeface="Quicksand Bold" panose="020B0604020202020204" charset="0"/>
                <a:ea typeface="Quicksand"/>
                <a:cs typeface="Quicksand"/>
                <a:sym typeface="Quicksand"/>
              </a:rPr>
              <a:t>as long as it was included in your original budget proposal.</a:t>
            </a:r>
            <a:r>
              <a:rPr lang="en-US" sz="2900" dirty="0">
                <a:latin typeface="Quicksand Bold" panose="020B0604020202020204" charset="0"/>
                <a:ea typeface="Quicksand"/>
                <a:cs typeface="Quicksand"/>
                <a:sym typeface="Quicksand"/>
              </a:rPr>
              <a:t> </a:t>
            </a:r>
            <a:r>
              <a:rPr lang="en-US" sz="2900" dirty="0">
                <a:latin typeface="Quicksand"/>
                <a:ea typeface="Quicksand"/>
                <a:cs typeface="Quicksand"/>
                <a:sym typeface="Quicksand"/>
              </a:rPr>
              <a:t>Otherwise, you must procure at your own expense. </a:t>
            </a:r>
          </a:p>
        </p:txBody>
      </p:sp>
      <p:sp>
        <p:nvSpPr>
          <p:cNvPr id="2" name="Slide Number Placeholder 1">
            <a:extLst>
              <a:ext uri="{FF2B5EF4-FFF2-40B4-BE49-F238E27FC236}">
                <a16:creationId xmlns:a16="http://schemas.microsoft.com/office/drawing/2014/main" id="{F1F2E353-1D8E-45B1-8A92-843DB0FBF686}"/>
              </a:ext>
            </a:extLst>
          </p:cNvPr>
          <p:cNvSpPr>
            <a:spLocks noGrp="1"/>
          </p:cNvSpPr>
          <p:nvPr>
            <p:ph type="sldNum" sz="quarter" idx="12"/>
          </p:nvPr>
        </p:nvSpPr>
        <p:spPr/>
        <p:txBody>
          <a:bodyPr/>
          <a:lstStyle/>
          <a:p>
            <a:fld id="{B6F15528-21DE-4FAA-801E-634DDDAF4B2B}" type="slidenum">
              <a:rPr lang="en-US" smtClean="0"/>
              <a:pPr/>
              <a:t>23</a:t>
            </a:fld>
            <a:endParaRPr lang="en-US"/>
          </a:p>
        </p:txBody>
      </p:sp>
    </p:spTree>
    <p:extLst>
      <p:ext uri="{BB962C8B-B14F-4D97-AF65-F5344CB8AC3E}">
        <p14:creationId xmlns:p14="http://schemas.microsoft.com/office/powerpoint/2010/main" val="335398920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6"/>
          <p:cNvSpPr txBox="1"/>
          <p:nvPr/>
        </p:nvSpPr>
        <p:spPr>
          <a:xfrm>
            <a:off x="1024384" y="599709"/>
            <a:ext cx="14072064" cy="1062599"/>
          </a:xfrm>
          <a:prstGeom prst="rect">
            <a:avLst/>
          </a:prstGeom>
        </p:spPr>
        <p:txBody>
          <a:bodyPr lIns="0" tIns="0" rIns="0" bIns="0" rtlCol="0" anchor="t">
            <a:spAutoFit/>
          </a:bodyPr>
          <a:lstStyle/>
          <a:p>
            <a:pPr marL="0" lvl="0" indent="0" algn="l">
              <a:lnSpc>
                <a:spcPts val="8959"/>
              </a:lnSpc>
              <a:spcBef>
                <a:spcPct val="0"/>
              </a:spcBef>
            </a:pPr>
            <a:r>
              <a:rPr lang="en-US" sz="6399" b="1" dirty="0">
                <a:solidFill>
                  <a:srgbClr val="0F4662"/>
                </a:solidFill>
                <a:latin typeface="Quicksand Bold" panose="020B0604020202020204" charset="0"/>
                <a:ea typeface="Cormorant Garamond Bold Italics"/>
                <a:cs typeface="Cormorant Garamond Bold Italics"/>
                <a:sym typeface="Cormorant Garamond Bold Italics"/>
              </a:rPr>
              <a:t>Insurance Documentation Required</a:t>
            </a:r>
          </a:p>
        </p:txBody>
      </p:sp>
      <p:sp>
        <p:nvSpPr>
          <p:cNvPr id="13" name="Freeform 13"/>
          <p:cNvSpPr/>
          <p:nvPr/>
        </p:nvSpPr>
        <p:spPr>
          <a:xfrm>
            <a:off x="15579303" y="714009"/>
            <a:ext cx="1679997" cy="249900"/>
          </a:xfrm>
          <a:custGeom>
            <a:avLst/>
            <a:gdLst/>
            <a:ahLst/>
            <a:cxnLst/>
            <a:rect l="l" t="t" r="r" b="b"/>
            <a:pathLst>
              <a:path w="1679997" h="249900">
                <a:moveTo>
                  <a:pt x="0" y="0"/>
                </a:moveTo>
                <a:lnTo>
                  <a:pt x="1679997" y="0"/>
                </a:lnTo>
                <a:lnTo>
                  <a:pt x="1679997" y="249900"/>
                </a:lnTo>
                <a:lnTo>
                  <a:pt x="0" y="249900"/>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14" name="Freeform 14"/>
          <p:cNvSpPr/>
          <p:nvPr/>
        </p:nvSpPr>
        <p:spPr>
          <a:xfrm>
            <a:off x="1024384" y="9529723"/>
            <a:ext cx="1679997" cy="249900"/>
          </a:xfrm>
          <a:custGeom>
            <a:avLst/>
            <a:gdLst/>
            <a:ahLst/>
            <a:cxnLst/>
            <a:rect l="l" t="t" r="r" b="b"/>
            <a:pathLst>
              <a:path w="1679997" h="249900">
                <a:moveTo>
                  <a:pt x="0" y="0"/>
                </a:moveTo>
                <a:lnTo>
                  <a:pt x="1679997" y="0"/>
                </a:lnTo>
                <a:lnTo>
                  <a:pt x="1679997" y="249900"/>
                </a:lnTo>
                <a:lnTo>
                  <a:pt x="0" y="249900"/>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10" name="TextBox 9">
            <a:extLst>
              <a:ext uri="{FF2B5EF4-FFF2-40B4-BE49-F238E27FC236}">
                <a16:creationId xmlns:a16="http://schemas.microsoft.com/office/drawing/2014/main" id="{D8128894-034C-4520-B176-895FB990F4AA}"/>
              </a:ext>
            </a:extLst>
          </p:cNvPr>
          <p:cNvSpPr txBox="1"/>
          <p:nvPr/>
        </p:nvSpPr>
        <p:spPr>
          <a:xfrm>
            <a:off x="1024384" y="2724907"/>
            <a:ext cx="9262616" cy="7422545"/>
          </a:xfrm>
          <a:prstGeom prst="rect">
            <a:avLst/>
          </a:prstGeom>
          <a:solidFill>
            <a:schemeClr val="bg1"/>
          </a:solidFill>
        </p:spPr>
        <p:txBody>
          <a:bodyPr wrap="square">
            <a:spAutoFit/>
          </a:bodyPr>
          <a:lstStyle/>
          <a:p>
            <a:pPr marL="457200" lvl="0" indent="-457200" algn="l">
              <a:lnSpc>
                <a:spcPts val="4079"/>
              </a:lnSpc>
              <a:buFont typeface="+mj-lt"/>
              <a:buAutoNum type="arabicPeriod"/>
            </a:pPr>
            <a:r>
              <a:rPr lang="en-US" sz="2800" b="1" dirty="0">
                <a:latin typeface="Quicksand Bold" panose="020B0604020202020204" charset="0"/>
                <a:ea typeface="Quicksand"/>
                <a:cs typeface="Quicksand"/>
                <a:sym typeface="Quicksand"/>
              </a:rPr>
              <a:t>Certificate of Insurance (COI), </a:t>
            </a:r>
            <a:r>
              <a:rPr lang="en-US" sz="2800" dirty="0">
                <a:latin typeface="Quicksand"/>
                <a:ea typeface="Quicksand"/>
                <a:cs typeface="Quicksand"/>
                <a:sym typeface="Quicksand"/>
              </a:rPr>
              <a:t>which should include: </a:t>
            </a:r>
          </a:p>
          <a:p>
            <a:pPr marL="855663" lvl="0" indent="-457200" algn="l">
              <a:buFont typeface="Arial" panose="020B0604020202020204" pitchFamily="34" charset="0"/>
              <a:buChar char="•"/>
            </a:pPr>
            <a:r>
              <a:rPr lang="en-US" sz="2400" dirty="0">
                <a:latin typeface="Quicksand"/>
                <a:ea typeface="Quicksand"/>
                <a:cs typeface="Quicksand"/>
                <a:sym typeface="Quicksand"/>
              </a:rPr>
              <a:t>Name and address of authorized agent</a:t>
            </a:r>
          </a:p>
          <a:p>
            <a:pPr marL="855663" lvl="0" indent="-457200" algn="l">
              <a:buFont typeface="Arial" panose="020B0604020202020204" pitchFamily="34" charset="0"/>
              <a:buChar char="•"/>
            </a:pPr>
            <a:r>
              <a:rPr lang="en-US" sz="2400" dirty="0">
                <a:latin typeface="Quicksand"/>
                <a:ea typeface="Quicksand"/>
                <a:cs typeface="Quicksand"/>
                <a:sym typeface="Quicksand"/>
              </a:rPr>
              <a:t>Name and address of insured</a:t>
            </a:r>
          </a:p>
          <a:p>
            <a:pPr marL="855663" lvl="0" indent="-457200" algn="l">
              <a:buFont typeface="Arial" panose="020B0604020202020204" pitchFamily="34" charset="0"/>
              <a:buChar char="•"/>
            </a:pPr>
            <a:r>
              <a:rPr lang="en-US" sz="2400" dirty="0">
                <a:latin typeface="Quicksand"/>
                <a:ea typeface="Quicksand"/>
                <a:cs typeface="Quicksand"/>
                <a:sym typeface="Quicksand"/>
              </a:rPr>
              <a:t>Name of insurance company (licensed to operate in Georgia)</a:t>
            </a:r>
          </a:p>
          <a:p>
            <a:pPr marL="855663" lvl="0" indent="-457200" algn="l">
              <a:buFont typeface="Arial" panose="020B0604020202020204" pitchFamily="34" charset="0"/>
              <a:buChar char="•"/>
            </a:pPr>
            <a:r>
              <a:rPr lang="en-US" sz="2400" dirty="0">
                <a:latin typeface="Quicksand"/>
                <a:ea typeface="Quicksand"/>
                <a:cs typeface="Quicksand"/>
                <a:sym typeface="Quicksand"/>
              </a:rPr>
              <a:t>Description of coverage in standard terminology</a:t>
            </a:r>
          </a:p>
          <a:p>
            <a:pPr marL="855663" lvl="0" indent="-457200" algn="l">
              <a:buFont typeface="Arial" panose="020B0604020202020204" pitchFamily="34" charset="0"/>
              <a:buChar char="•"/>
            </a:pPr>
            <a:r>
              <a:rPr lang="en-US" sz="2400" dirty="0">
                <a:latin typeface="Quicksand"/>
                <a:ea typeface="Quicksand"/>
                <a:cs typeface="Quicksand"/>
                <a:sym typeface="Quicksand"/>
              </a:rPr>
              <a:t>Policy period</a:t>
            </a:r>
          </a:p>
          <a:p>
            <a:pPr marL="855663" lvl="0" indent="-457200" algn="l">
              <a:buFont typeface="Arial" panose="020B0604020202020204" pitchFamily="34" charset="0"/>
              <a:buChar char="•"/>
            </a:pPr>
            <a:r>
              <a:rPr lang="en-US" sz="2400" dirty="0">
                <a:latin typeface="Quicksand"/>
                <a:ea typeface="Quicksand"/>
                <a:cs typeface="Quicksand"/>
                <a:sym typeface="Quicksand"/>
              </a:rPr>
              <a:t>Limits of liability</a:t>
            </a:r>
          </a:p>
          <a:p>
            <a:pPr marL="855663" lvl="0" indent="-457200" algn="l">
              <a:buFont typeface="Arial" panose="020B0604020202020204" pitchFamily="34" charset="0"/>
              <a:buChar char="•"/>
            </a:pPr>
            <a:r>
              <a:rPr lang="en-US" sz="2400" dirty="0">
                <a:latin typeface="Quicksand"/>
                <a:ea typeface="Quicksand"/>
                <a:cs typeface="Quicksand"/>
                <a:sym typeface="Quicksand"/>
              </a:rPr>
              <a:t>Name and address of certificate holder (Unified Government of Athens-Clarke County, 375 </a:t>
            </a:r>
            <a:r>
              <a:rPr lang="en-US" sz="2400" dirty="0" err="1">
                <a:latin typeface="Quicksand"/>
                <a:ea typeface="Quicksand"/>
                <a:cs typeface="Quicksand"/>
                <a:sym typeface="Quicksand"/>
              </a:rPr>
              <a:t>Satula</a:t>
            </a:r>
            <a:r>
              <a:rPr lang="en-US" sz="2400" dirty="0">
                <a:latin typeface="Quicksand"/>
                <a:ea typeface="Quicksand"/>
                <a:cs typeface="Quicksand"/>
                <a:sym typeface="Quicksand"/>
              </a:rPr>
              <a:t> Avenue, Athens, GA 30601)</a:t>
            </a:r>
          </a:p>
          <a:p>
            <a:pPr marL="855663" lvl="0" indent="-457200" algn="l">
              <a:buFont typeface="Arial" panose="020B0604020202020204" pitchFamily="34" charset="0"/>
              <a:buChar char="•"/>
            </a:pPr>
            <a:r>
              <a:rPr lang="en-US" sz="2400" dirty="0">
                <a:latin typeface="Quicksand"/>
                <a:ea typeface="Quicksand"/>
                <a:cs typeface="Quicksand"/>
                <a:sym typeface="Quicksand"/>
              </a:rPr>
              <a:t>Acknowledgement of notice of cancellation to ACCGov</a:t>
            </a:r>
          </a:p>
          <a:p>
            <a:pPr marL="855663" lvl="0" indent="-457200" algn="l">
              <a:buFont typeface="Arial" panose="020B0604020202020204" pitchFamily="34" charset="0"/>
              <a:buChar char="•"/>
            </a:pPr>
            <a:r>
              <a:rPr lang="en-US" sz="2400" dirty="0">
                <a:latin typeface="Quicksand"/>
                <a:ea typeface="Quicksand"/>
                <a:cs typeface="Quicksand"/>
                <a:sym typeface="Quicksand"/>
              </a:rPr>
              <a:t>Signature of authorized agent</a:t>
            </a:r>
          </a:p>
          <a:p>
            <a:pPr marL="855663" lvl="0" indent="-457200" algn="l">
              <a:buFont typeface="Arial" panose="020B0604020202020204" pitchFamily="34" charset="0"/>
              <a:buChar char="•"/>
            </a:pPr>
            <a:r>
              <a:rPr lang="en-US" sz="2400" dirty="0">
                <a:latin typeface="Quicksand"/>
                <a:ea typeface="Quicksand"/>
                <a:cs typeface="Quicksand"/>
                <a:sym typeface="Quicksand"/>
              </a:rPr>
              <a:t>Telephone number of authorized agent</a:t>
            </a:r>
          </a:p>
          <a:p>
            <a:pPr marL="855663" lvl="0" indent="-457200" algn="l">
              <a:buFont typeface="Arial" panose="020B0604020202020204" pitchFamily="34" charset="0"/>
              <a:buChar char="•"/>
            </a:pPr>
            <a:r>
              <a:rPr lang="en-US" sz="2400" dirty="0">
                <a:latin typeface="Quicksand"/>
                <a:ea typeface="Quicksand"/>
                <a:cs typeface="Quicksand"/>
                <a:sym typeface="Quicksand"/>
              </a:rPr>
              <a:t>Details of policy exclusions in comments section of insurance certificate</a:t>
            </a:r>
          </a:p>
          <a:p>
            <a:pPr marL="855663" lvl="0" indent="-457200" algn="l">
              <a:buFont typeface="Arial" panose="020B0604020202020204" pitchFamily="34" charset="0"/>
              <a:buChar char="•"/>
            </a:pPr>
            <a:r>
              <a:rPr lang="en-US" sz="2400" dirty="0">
                <a:latin typeface="Quicksand"/>
                <a:ea typeface="Quicksand"/>
                <a:cs typeface="Quicksand"/>
                <a:sym typeface="Quicksand"/>
              </a:rPr>
              <a:t>Additional Insured Endorsement</a:t>
            </a:r>
          </a:p>
          <a:p>
            <a:pPr marL="398463" lvl="0" algn="l"/>
            <a:endParaRPr lang="en-US" sz="2400" dirty="0">
              <a:latin typeface="Quicksand"/>
              <a:ea typeface="Quicksand"/>
              <a:cs typeface="Quicksand"/>
              <a:sym typeface="Quicksand"/>
            </a:endParaRPr>
          </a:p>
        </p:txBody>
      </p:sp>
      <p:sp>
        <p:nvSpPr>
          <p:cNvPr id="11" name="TextBox 10">
            <a:extLst>
              <a:ext uri="{FF2B5EF4-FFF2-40B4-BE49-F238E27FC236}">
                <a16:creationId xmlns:a16="http://schemas.microsoft.com/office/drawing/2014/main" id="{B15B5892-5B75-4EB4-8E4B-9F1450E93257}"/>
              </a:ext>
            </a:extLst>
          </p:cNvPr>
          <p:cNvSpPr txBox="1"/>
          <p:nvPr/>
        </p:nvSpPr>
        <p:spPr>
          <a:xfrm>
            <a:off x="1024384" y="1662308"/>
            <a:ext cx="16234916" cy="954107"/>
          </a:xfrm>
          <a:prstGeom prst="rect">
            <a:avLst/>
          </a:prstGeom>
          <a:noFill/>
        </p:spPr>
        <p:txBody>
          <a:bodyPr wrap="square">
            <a:spAutoFit/>
          </a:bodyPr>
          <a:lstStyle/>
          <a:p>
            <a:r>
              <a:rPr lang="en-US" sz="2800">
                <a:latin typeface="Quicksand" panose="020B0604020202020204" charset="0"/>
              </a:rPr>
              <a:t>After purchasing insurance for at least the minimum amounts required, submit the following documentation to HCD as soon as possible: </a:t>
            </a:r>
          </a:p>
        </p:txBody>
      </p:sp>
      <p:sp>
        <p:nvSpPr>
          <p:cNvPr id="12" name="TextBox 11">
            <a:extLst>
              <a:ext uri="{FF2B5EF4-FFF2-40B4-BE49-F238E27FC236}">
                <a16:creationId xmlns:a16="http://schemas.microsoft.com/office/drawing/2014/main" id="{5DC79B15-2BCC-455A-AA60-46F46BE0F631}"/>
              </a:ext>
            </a:extLst>
          </p:cNvPr>
          <p:cNvSpPr txBox="1"/>
          <p:nvPr/>
        </p:nvSpPr>
        <p:spPr>
          <a:xfrm>
            <a:off x="10896600" y="2764485"/>
            <a:ext cx="6705600" cy="5830699"/>
          </a:xfrm>
          <a:prstGeom prst="rect">
            <a:avLst/>
          </a:prstGeom>
          <a:noFill/>
        </p:spPr>
        <p:txBody>
          <a:bodyPr wrap="square">
            <a:spAutoFit/>
          </a:bodyPr>
          <a:lstStyle/>
          <a:p>
            <a:pPr marL="466725" indent="-457200">
              <a:lnSpc>
                <a:spcPts val="4079"/>
              </a:lnSpc>
              <a:buFont typeface="+mj-lt"/>
              <a:buAutoNum type="arabicPeriod" startAt="2"/>
            </a:pPr>
            <a:r>
              <a:rPr lang="en-US" sz="2800" b="1" dirty="0">
                <a:latin typeface="Quicksand Bold" panose="020B0604020202020204" charset="0"/>
                <a:sym typeface="Quicksand"/>
              </a:rPr>
              <a:t>“Additional Insured Endorsement” </a:t>
            </a:r>
            <a:r>
              <a:rPr lang="en-US" sz="2800" dirty="0">
                <a:latin typeface="Quicksand"/>
                <a:sym typeface="Quicksand"/>
              </a:rPr>
              <a:t>for Commercial Liability, Automobile and Umbrella Liability policies, showing “the Unified Government of Athens-Clarke County, its officers, employees, and agents” as an additional insured </a:t>
            </a:r>
          </a:p>
          <a:p>
            <a:pPr marL="466725" indent="-457200">
              <a:lnSpc>
                <a:spcPts val="4079"/>
              </a:lnSpc>
              <a:buFont typeface="+mj-lt"/>
              <a:buAutoNum type="arabicPeriod" startAt="2"/>
            </a:pPr>
            <a:endParaRPr lang="en-US" sz="2800" b="1" dirty="0">
              <a:latin typeface="Quicksand"/>
              <a:sym typeface="Quicksand"/>
            </a:endParaRPr>
          </a:p>
          <a:p>
            <a:pPr marL="466725" indent="-457200">
              <a:lnSpc>
                <a:spcPts val="4079"/>
              </a:lnSpc>
              <a:buFont typeface="+mj-lt"/>
              <a:buAutoNum type="arabicPeriod" startAt="2"/>
            </a:pPr>
            <a:r>
              <a:rPr lang="en-US" sz="2800" b="1" dirty="0">
                <a:latin typeface="Quicksand Bold" panose="020B0604020202020204" charset="0"/>
                <a:sym typeface="Quicksand"/>
              </a:rPr>
              <a:t>“Cancellation Endorsement” </a:t>
            </a:r>
            <a:r>
              <a:rPr lang="en-US" sz="2800" dirty="0">
                <a:latin typeface="Quicksand"/>
                <a:sym typeface="Quicksand"/>
              </a:rPr>
              <a:t>stating ACCGov will be informed should the policy be cancelled </a:t>
            </a:r>
          </a:p>
        </p:txBody>
      </p:sp>
      <p:sp>
        <p:nvSpPr>
          <p:cNvPr id="2" name="Slide Number Placeholder 1">
            <a:extLst>
              <a:ext uri="{FF2B5EF4-FFF2-40B4-BE49-F238E27FC236}">
                <a16:creationId xmlns:a16="http://schemas.microsoft.com/office/drawing/2014/main" id="{CBA2C6E0-122F-4463-BAB5-51DC62D59D66}"/>
              </a:ext>
            </a:extLst>
          </p:cNvPr>
          <p:cNvSpPr>
            <a:spLocks noGrp="1"/>
          </p:cNvSpPr>
          <p:nvPr>
            <p:ph type="sldNum" sz="quarter" idx="12"/>
          </p:nvPr>
        </p:nvSpPr>
        <p:spPr/>
        <p:txBody>
          <a:bodyPr/>
          <a:lstStyle/>
          <a:p>
            <a:fld id="{B6F15528-21DE-4FAA-801E-634DDDAF4B2B}" type="slidenum">
              <a:rPr lang="en-US" smtClean="0"/>
              <a:pPr/>
              <a:t>24</a:t>
            </a:fld>
            <a:endParaRPr lang="en-US"/>
          </a:p>
        </p:txBody>
      </p:sp>
    </p:spTree>
    <p:extLst>
      <p:ext uri="{BB962C8B-B14F-4D97-AF65-F5344CB8AC3E}">
        <p14:creationId xmlns:p14="http://schemas.microsoft.com/office/powerpoint/2010/main" val="153240779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6"/>
          <p:cNvSpPr txBox="1"/>
          <p:nvPr/>
        </p:nvSpPr>
        <p:spPr>
          <a:xfrm>
            <a:off x="1024384" y="599709"/>
            <a:ext cx="14072064" cy="1062599"/>
          </a:xfrm>
          <a:prstGeom prst="rect">
            <a:avLst/>
          </a:prstGeom>
        </p:spPr>
        <p:txBody>
          <a:bodyPr lIns="0" tIns="0" rIns="0" bIns="0" rtlCol="0" anchor="t">
            <a:spAutoFit/>
          </a:bodyPr>
          <a:lstStyle/>
          <a:p>
            <a:pPr marL="0" lvl="0" indent="0" algn="l">
              <a:lnSpc>
                <a:spcPts val="8959"/>
              </a:lnSpc>
              <a:spcBef>
                <a:spcPct val="0"/>
              </a:spcBef>
            </a:pPr>
            <a:r>
              <a:rPr lang="en-US" sz="6399" b="1" dirty="0">
                <a:solidFill>
                  <a:srgbClr val="0F4662"/>
                </a:solidFill>
                <a:latin typeface="Quicksand Bold" panose="020B0604020202020204" charset="0"/>
                <a:ea typeface="Cormorant Garamond Bold Italics"/>
                <a:cs typeface="Cormorant Garamond Bold Italics"/>
                <a:sym typeface="Cormorant Garamond Bold Italics"/>
              </a:rPr>
              <a:t>Minimum Insurance Requirements</a:t>
            </a:r>
          </a:p>
        </p:txBody>
      </p:sp>
      <p:sp>
        <p:nvSpPr>
          <p:cNvPr id="13" name="Freeform 13"/>
          <p:cNvSpPr/>
          <p:nvPr/>
        </p:nvSpPr>
        <p:spPr>
          <a:xfrm>
            <a:off x="15579303" y="714009"/>
            <a:ext cx="1679997" cy="249900"/>
          </a:xfrm>
          <a:custGeom>
            <a:avLst/>
            <a:gdLst/>
            <a:ahLst/>
            <a:cxnLst/>
            <a:rect l="l" t="t" r="r" b="b"/>
            <a:pathLst>
              <a:path w="1679997" h="249900">
                <a:moveTo>
                  <a:pt x="0" y="0"/>
                </a:moveTo>
                <a:lnTo>
                  <a:pt x="1679997" y="0"/>
                </a:lnTo>
                <a:lnTo>
                  <a:pt x="1679997" y="249900"/>
                </a:lnTo>
                <a:lnTo>
                  <a:pt x="0" y="249900"/>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14" name="Freeform 14"/>
          <p:cNvSpPr/>
          <p:nvPr/>
        </p:nvSpPr>
        <p:spPr>
          <a:xfrm>
            <a:off x="1024384" y="9529723"/>
            <a:ext cx="1679997" cy="249900"/>
          </a:xfrm>
          <a:custGeom>
            <a:avLst/>
            <a:gdLst/>
            <a:ahLst/>
            <a:cxnLst/>
            <a:rect l="l" t="t" r="r" b="b"/>
            <a:pathLst>
              <a:path w="1679997" h="249900">
                <a:moveTo>
                  <a:pt x="0" y="0"/>
                </a:moveTo>
                <a:lnTo>
                  <a:pt x="1679997" y="0"/>
                </a:lnTo>
                <a:lnTo>
                  <a:pt x="1679997" y="249900"/>
                </a:lnTo>
                <a:lnTo>
                  <a:pt x="0" y="249900"/>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10" name="TextBox 9">
            <a:extLst>
              <a:ext uri="{FF2B5EF4-FFF2-40B4-BE49-F238E27FC236}">
                <a16:creationId xmlns:a16="http://schemas.microsoft.com/office/drawing/2014/main" id="{D8128894-034C-4520-B176-895FB990F4AA}"/>
              </a:ext>
            </a:extLst>
          </p:cNvPr>
          <p:cNvSpPr txBox="1"/>
          <p:nvPr/>
        </p:nvSpPr>
        <p:spPr>
          <a:xfrm>
            <a:off x="1024384" y="2171700"/>
            <a:ext cx="16234916" cy="6986528"/>
          </a:xfrm>
          <a:prstGeom prst="rect">
            <a:avLst/>
          </a:prstGeom>
          <a:noFill/>
        </p:spPr>
        <p:txBody>
          <a:bodyPr wrap="square">
            <a:spAutoFit/>
          </a:bodyPr>
          <a:lstStyle/>
          <a:p>
            <a:r>
              <a:rPr lang="en-US" sz="2800" b="1" dirty="0">
                <a:latin typeface="Quicksand Bold" panose="020B0604020202020204" charset="0"/>
              </a:rPr>
              <a:t>Workers Compensation (WC):  </a:t>
            </a:r>
          </a:p>
          <a:p>
            <a:r>
              <a:rPr lang="en-US" sz="2800" dirty="0">
                <a:latin typeface="Quicksand" panose="020B0604020202020204" charset="0"/>
              </a:rPr>
              <a:t>Workers Compensation Insurance (per Occurrence) in the amounts of the statutory limits established by the General Assembly of the State of Georgia (a self-insurer must submit a certificate from the Georgia Board of Works Compensation stating that the supplier qualifies to pay its own workers compensation claims).  In addition, the supplier shall require all subcontractors occupying the premises or performing work under the contract to obtain an insurance certificate showing proof of Workers Compensation Coverage with the following minimum coverage:</a:t>
            </a:r>
          </a:p>
          <a:p>
            <a:endParaRPr lang="en-US" sz="2800" dirty="0">
              <a:latin typeface="Quicksand" panose="020B0604020202020204" charset="0"/>
            </a:endParaRPr>
          </a:p>
          <a:p>
            <a:pPr marL="457200" indent="-457200">
              <a:buFont typeface="Arial" panose="020B0604020202020204" pitchFamily="34" charset="0"/>
              <a:buChar char="•"/>
            </a:pPr>
            <a:r>
              <a:rPr lang="en-US" sz="2800" dirty="0">
                <a:latin typeface="Quicksand" panose="020B0604020202020204" charset="0"/>
              </a:rPr>
              <a:t>Bodily injury by accident – per employee	 		$100,000</a:t>
            </a:r>
          </a:p>
          <a:p>
            <a:pPr marL="457200" indent="-457200">
              <a:buFont typeface="Arial" panose="020B0604020202020204" pitchFamily="34" charset="0"/>
              <a:buChar char="•"/>
            </a:pPr>
            <a:r>
              <a:rPr lang="en-US" sz="2800" dirty="0">
                <a:latin typeface="Quicksand" panose="020B0604020202020204" charset="0"/>
              </a:rPr>
              <a:t>Bodily injury by disease – per employee			$100,000</a:t>
            </a:r>
          </a:p>
          <a:p>
            <a:pPr marL="457200" indent="-457200">
              <a:buFont typeface="Arial" panose="020B0604020202020204" pitchFamily="34" charset="0"/>
              <a:buChar char="•"/>
            </a:pPr>
            <a:r>
              <a:rPr lang="en-US" sz="2800" dirty="0">
                <a:latin typeface="Quicksand" panose="020B0604020202020204" charset="0"/>
              </a:rPr>
              <a:t>Bodily injury by disease – policy limit			$500,000</a:t>
            </a:r>
          </a:p>
          <a:p>
            <a:endParaRPr lang="en-US" sz="2800" dirty="0">
              <a:latin typeface="Quicksand" panose="020B0604020202020204" charset="0"/>
            </a:endParaRPr>
          </a:p>
          <a:p>
            <a:r>
              <a:rPr lang="en-US" sz="2800" b="1" dirty="0">
                <a:latin typeface="Quicksand Bold" panose="020B0604020202020204" charset="0"/>
              </a:rPr>
              <a:t>If Subrecipient is exempt by law from providing Workers Compensation Insurance</a:t>
            </a:r>
            <a:r>
              <a:rPr lang="en-US" sz="2800" dirty="0">
                <a:latin typeface="Quicksand Bold" panose="020B0604020202020204" charset="0"/>
              </a:rPr>
              <a:t> </a:t>
            </a:r>
            <a:r>
              <a:rPr lang="en-US" sz="2800" dirty="0">
                <a:latin typeface="Quicksand" panose="020B0604020202020204" charset="0"/>
              </a:rPr>
              <a:t>then in lieu of providing WC coverage, Subrecipient must provide a statement on the organization’s letterhead attesting to the reason that they are exempt. </a:t>
            </a:r>
          </a:p>
        </p:txBody>
      </p:sp>
      <p:sp>
        <p:nvSpPr>
          <p:cNvPr id="2" name="Slide Number Placeholder 1">
            <a:extLst>
              <a:ext uri="{FF2B5EF4-FFF2-40B4-BE49-F238E27FC236}">
                <a16:creationId xmlns:a16="http://schemas.microsoft.com/office/drawing/2014/main" id="{3DC97292-827A-43E1-BC9B-CD0261079CE0}"/>
              </a:ext>
            </a:extLst>
          </p:cNvPr>
          <p:cNvSpPr>
            <a:spLocks noGrp="1"/>
          </p:cNvSpPr>
          <p:nvPr>
            <p:ph type="sldNum" sz="quarter" idx="12"/>
          </p:nvPr>
        </p:nvSpPr>
        <p:spPr/>
        <p:txBody>
          <a:bodyPr/>
          <a:lstStyle/>
          <a:p>
            <a:fld id="{B6F15528-21DE-4FAA-801E-634DDDAF4B2B}" type="slidenum">
              <a:rPr lang="en-US" smtClean="0"/>
              <a:pPr/>
              <a:t>25</a:t>
            </a:fld>
            <a:endParaRPr lang="en-US"/>
          </a:p>
        </p:txBody>
      </p:sp>
    </p:spTree>
    <p:extLst>
      <p:ext uri="{BB962C8B-B14F-4D97-AF65-F5344CB8AC3E}">
        <p14:creationId xmlns:p14="http://schemas.microsoft.com/office/powerpoint/2010/main" val="97449370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6"/>
          <p:cNvSpPr txBox="1"/>
          <p:nvPr/>
        </p:nvSpPr>
        <p:spPr>
          <a:xfrm>
            <a:off x="1024384" y="599709"/>
            <a:ext cx="14072064" cy="1062599"/>
          </a:xfrm>
          <a:prstGeom prst="rect">
            <a:avLst/>
          </a:prstGeom>
        </p:spPr>
        <p:txBody>
          <a:bodyPr lIns="0" tIns="0" rIns="0" bIns="0" rtlCol="0" anchor="t">
            <a:spAutoFit/>
          </a:bodyPr>
          <a:lstStyle/>
          <a:p>
            <a:pPr marL="0" lvl="0" indent="0" algn="l">
              <a:lnSpc>
                <a:spcPts val="8959"/>
              </a:lnSpc>
              <a:spcBef>
                <a:spcPct val="0"/>
              </a:spcBef>
            </a:pPr>
            <a:r>
              <a:rPr lang="en-US" sz="6399" b="1" dirty="0">
                <a:solidFill>
                  <a:srgbClr val="0F4662"/>
                </a:solidFill>
                <a:latin typeface="Quicksand Bold" panose="020B0604020202020204" charset="0"/>
                <a:ea typeface="Cormorant Garamond Bold Italics"/>
                <a:cs typeface="Cormorant Garamond Bold Italics"/>
                <a:sym typeface="Cormorant Garamond Bold Italics"/>
              </a:rPr>
              <a:t>Minimum Insurance Requirements</a:t>
            </a:r>
          </a:p>
        </p:txBody>
      </p:sp>
      <p:sp>
        <p:nvSpPr>
          <p:cNvPr id="13" name="Freeform 13"/>
          <p:cNvSpPr/>
          <p:nvPr/>
        </p:nvSpPr>
        <p:spPr>
          <a:xfrm>
            <a:off x="15579303" y="714009"/>
            <a:ext cx="1679997" cy="249900"/>
          </a:xfrm>
          <a:custGeom>
            <a:avLst/>
            <a:gdLst/>
            <a:ahLst/>
            <a:cxnLst/>
            <a:rect l="l" t="t" r="r" b="b"/>
            <a:pathLst>
              <a:path w="1679997" h="249900">
                <a:moveTo>
                  <a:pt x="0" y="0"/>
                </a:moveTo>
                <a:lnTo>
                  <a:pt x="1679997" y="0"/>
                </a:lnTo>
                <a:lnTo>
                  <a:pt x="1679997" y="249900"/>
                </a:lnTo>
                <a:lnTo>
                  <a:pt x="0" y="249900"/>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14" name="Freeform 14"/>
          <p:cNvSpPr/>
          <p:nvPr/>
        </p:nvSpPr>
        <p:spPr>
          <a:xfrm>
            <a:off x="1024384" y="9529723"/>
            <a:ext cx="1679997" cy="249900"/>
          </a:xfrm>
          <a:custGeom>
            <a:avLst/>
            <a:gdLst/>
            <a:ahLst/>
            <a:cxnLst/>
            <a:rect l="l" t="t" r="r" b="b"/>
            <a:pathLst>
              <a:path w="1679997" h="249900">
                <a:moveTo>
                  <a:pt x="0" y="0"/>
                </a:moveTo>
                <a:lnTo>
                  <a:pt x="1679997" y="0"/>
                </a:lnTo>
                <a:lnTo>
                  <a:pt x="1679997" y="249900"/>
                </a:lnTo>
                <a:lnTo>
                  <a:pt x="0" y="249900"/>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10" name="TextBox 9">
            <a:extLst>
              <a:ext uri="{FF2B5EF4-FFF2-40B4-BE49-F238E27FC236}">
                <a16:creationId xmlns:a16="http://schemas.microsoft.com/office/drawing/2014/main" id="{D8128894-034C-4520-B176-895FB990F4AA}"/>
              </a:ext>
            </a:extLst>
          </p:cNvPr>
          <p:cNvSpPr txBox="1"/>
          <p:nvPr/>
        </p:nvSpPr>
        <p:spPr>
          <a:xfrm>
            <a:off x="1024384" y="1757925"/>
            <a:ext cx="17035016" cy="7848302"/>
          </a:xfrm>
          <a:prstGeom prst="rect">
            <a:avLst/>
          </a:prstGeom>
          <a:noFill/>
        </p:spPr>
        <p:txBody>
          <a:bodyPr wrap="square">
            <a:spAutoFit/>
          </a:bodyPr>
          <a:lstStyle/>
          <a:p>
            <a:r>
              <a:rPr lang="en-US" sz="2800" b="1" dirty="0">
                <a:latin typeface="Quicksand Bold" panose="020B0604020202020204" charset="0"/>
              </a:rPr>
              <a:t>Commercial General Liability (CGL):  </a:t>
            </a:r>
          </a:p>
          <a:p>
            <a:pPr marL="457200" indent="-457200">
              <a:buFont typeface="Arial" panose="020B0604020202020204" pitchFamily="34" charset="0"/>
              <a:buChar char="•"/>
            </a:pPr>
            <a:r>
              <a:rPr lang="en-US" sz="2800" dirty="0">
                <a:latin typeface="Quicksand" panose="020B0604020202020204" charset="0"/>
              </a:rPr>
              <a:t>Each Occurrence Limit  					$1,000,000</a:t>
            </a:r>
          </a:p>
          <a:p>
            <a:pPr marL="457200" indent="-457200">
              <a:buFont typeface="Arial" panose="020B0604020202020204" pitchFamily="34" charset="0"/>
              <a:buChar char="•"/>
            </a:pPr>
            <a:r>
              <a:rPr lang="en-US" sz="2800" dirty="0">
                <a:latin typeface="Quicksand" panose="020B0604020202020204" charset="0"/>
              </a:rPr>
              <a:t>General Aggregate Limit  				$1,000,000</a:t>
            </a:r>
          </a:p>
          <a:p>
            <a:endParaRPr lang="en-US" sz="2800" dirty="0">
              <a:latin typeface="Quicksand" panose="020B0604020202020204" charset="0"/>
            </a:endParaRPr>
          </a:p>
          <a:p>
            <a:r>
              <a:rPr lang="en-US" sz="2800" b="1" dirty="0">
                <a:latin typeface="Quicksand Bold" panose="020B0604020202020204" charset="0"/>
              </a:rPr>
              <a:t>Automobile Liability:</a:t>
            </a:r>
          </a:p>
          <a:p>
            <a:pPr marL="457200" indent="-457200">
              <a:buFont typeface="Arial" panose="020B0604020202020204" pitchFamily="34" charset="0"/>
              <a:buChar char="•"/>
            </a:pPr>
            <a:r>
              <a:rPr lang="en-US" sz="2800" dirty="0">
                <a:latin typeface="Quicksand" panose="020B0604020202020204" charset="0"/>
              </a:rPr>
              <a:t>Combined Single Limit  					$1,000,000</a:t>
            </a:r>
          </a:p>
          <a:p>
            <a:endParaRPr lang="en-US" sz="2800" dirty="0">
              <a:latin typeface="Quicksand" panose="020B0604020202020204" charset="0"/>
            </a:endParaRPr>
          </a:p>
          <a:p>
            <a:r>
              <a:rPr lang="en-US" sz="2800" dirty="0">
                <a:latin typeface="Quicksand" panose="020B0604020202020204" charset="0"/>
              </a:rPr>
              <a:t>If Agency will not be using automobiles in the performance of this contract then in lieu of Automobile Liability coverage, Agency must provide a statement on the organization’s letterhead attesting that no autos will be used in the performance of this contract.</a:t>
            </a:r>
          </a:p>
          <a:p>
            <a:endParaRPr lang="en-US" sz="2800" dirty="0">
              <a:latin typeface="Quicksand" panose="020B0604020202020204" charset="0"/>
            </a:endParaRPr>
          </a:p>
          <a:p>
            <a:r>
              <a:rPr lang="en-US" sz="2800" b="1" dirty="0">
                <a:latin typeface="Quicksand Bold" panose="020B0604020202020204" charset="0"/>
              </a:rPr>
              <a:t>Umbrella Liability:  </a:t>
            </a:r>
            <a:r>
              <a:rPr lang="en-US" sz="2800" b="1" dirty="0">
                <a:latin typeface="Quicksand" panose="020B0604020202020204" charset="0"/>
              </a:rPr>
              <a:t>	</a:t>
            </a:r>
            <a:r>
              <a:rPr lang="en-US" sz="2800" dirty="0">
                <a:latin typeface="Quicksand" panose="020B0604020202020204" charset="0"/>
              </a:rPr>
              <a:t>					$1,000,000</a:t>
            </a:r>
          </a:p>
          <a:p>
            <a:endParaRPr lang="en-US" sz="2800" dirty="0">
              <a:latin typeface="Quicksand" panose="020B0604020202020204" charset="0"/>
            </a:endParaRPr>
          </a:p>
          <a:p>
            <a:r>
              <a:rPr lang="en-US" sz="2800" b="1" dirty="0">
                <a:latin typeface="Quicksand Bold" panose="020B0604020202020204" charset="0"/>
              </a:rPr>
              <a:t>Fidelity Insurance:</a:t>
            </a:r>
            <a:r>
              <a:rPr lang="en-US" sz="2800" b="1" dirty="0">
                <a:latin typeface="Quicksand" panose="020B0604020202020204" charset="0"/>
              </a:rPr>
              <a:t>			</a:t>
            </a:r>
            <a:r>
              <a:rPr lang="en-US" sz="2800" dirty="0">
                <a:latin typeface="Quicksand" panose="020B0604020202020204" charset="0"/>
              </a:rPr>
              <a:t>AMOUNT EQUALTO OR GREATER THAN THE CONTRACT AMOUNT  </a:t>
            </a:r>
          </a:p>
          <a:p>
            <a:pPr marL="457200" indent="-457200">
              <a:buFont typeface="Arial" panose="020B0604020202020204" pitchFamily="34" charset="0"/>
              <a:buChar char="•"/>
            </a:pPr>
            <a:endParaRPr lang="en-US" sz="1400" dirty="0">
              <a:latin typeface="Quicksand" panose="020B0604020202020204" charset="0"/>
            </a:endParaRPr>
          </a:p>
          <a:p>
            <a:pPr marL="457200" indent="-457200">
              <a:buFont typeface="Arial" panose="020B0604020202020204" pitchFamily="34" charset="0"/>
              <a:buChar char="•"/>
            </a:pPr>
            <a:r>
              <a:rPr lang="en-US" sz="2800" dirty="0">
                <a:latin typeface="Quicksand" panose="020B0604020202020204" charset="0"/>
              </a:rPr>
              <a:t>Agency must submit letter from CEO of Board of Directors or Insurer confirming that all persons handling funds received or disbursed under this Agreement are Covered by Fidelity Insurance in an amount equal to or greater than this contract award. </a:t>
            </a:r>
          </a:p>
        </p:txBody>
      </p:sp>
      <p:sp>
        <p:nvSpPr>
          <p:cNvPr id="2" name="Rectangle 1">
            <a:extLst>
              <a:ext uri="{FF2B5EF4-FFF2-40B4-BE49-F238E27FC236}">
                <a16:creationId xmlns:a16="http://schemas.microsoft.com/office/drawing/2014/main" id="{60698851-DCC9-4D19-B2A4-B4D30E114573}"/>
              </a:ext>
            </a:extLst>
          </p:cNvPr>
          <p:cNvSpPr/>
          <p:nvPr/>
        </p:nvSpPr>
        <p:spPr>
          <a:xfrm>
            <a:off x="11734800" y="2171700"/>
            <a:ext cx="6104848" cy="2013975"/>
          </a:xfrm>
          <a:prstGeom prst="rect">
            <a:avLst/>
          </a:prstGeom>
          <a:solidFill>
            <a:schemeClr val="accent6">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100" b="1" dirty="0">
                <a:solidFill>
                  <a:schemeClr val="tx1"/>
                </a:solidFill>
                <a:latin typeface="Quicksand Bold" panose="020B0604020202020204" charset="0"/>
              </a:rPr>
              <a:t>No minimum requirements for: </a:t>
            </a:r>
          </a:p>
          <a:p>
            <a:pPr marL="285750" indent="-285750">
              <a:buFont typeface="Arial" panose="020B0604020202020204" pitchFamily="34" charset="0"/>
              <a:buChar char="•"/>
            </a:pPr>
            <a:r>
              <a:rPr lang="en-US" sz="2100" dirty="0">
                <a:solidFill>
                  <a:schemeClr val="tx1"/>
                </a:solidFill>
                <a:latin typeface="Quicksand" panose="020B0604020202020204" charset="0"/>
              </a:rPr>
              <a:t>Personal &amp; Advertising Injury Limit</a:t>
            </a:r>
          </a:p>
          <a:p>
            <a:pPr marL="285750" indent="-285750">
              <a:buFont typeface="Arial" panose="020B0604020202020204" pitchFamily="34" charset="0"/>
              <a:buChar char="•"/>
            </a:pPr>
            <a:r>
              <a:rPr lang="en-US" sz="2100" dirty="0">
                <a:solidFill>
                  <a:schemeClr val="tx1"/>
                </a:solidFill>
                <a:latin typeface="Quicksand" panose="020B0604020202020204" charset="0"/>
              </a:rPr>
              <a:t>Products/Completed Ops. Aggregate Limit</a:t>
            </a:r>
          </a:p>
          <a:p>
            <a:pPr marL="285750" indent="-285750">
              <a:buFont typeface="Arial" panose="020B0604020202020204" pitchFamily="34" charset="0"/>
              <a:buChar char="•"/>
            </a:pPr>
            <a:r>
              <a:rPr lang="en-US" sz="2100" dirty="0">
                <a:solidFill>
                  <a:schemeClr val="tx1"/>
                </a:solidFill>
                <a:latin typeface="Quicksand" panose="020B0604020202020204" charset="0"/>
              </a:rPr>
              <a:t>Sexual Abuse and Molestation (SAM) if Agency is a 501c3</a:t>
            </a:r>
          </a:p>
        </p:txBody>
      </p:sp>
      <p:sp>
        <p:nvSpPr>
          <p:cNvPr id="3" name="Slide Number Placeholder 2">
            <a:extLst>
              <a:ext uri="{FF2B5EF4-FFF2-40B4-BE49-F238E27FC236}">
                <a16:creationId xmlns:a16="http://schemas.microsoft.com/office/drawing/2014/main" id="{9A51F1E5-2C79-4532-90C7-F830C8FB0659}"/>
              </a:ext>
            </a:extLst>
          </p:cNvPr>
          <p:cNvSpPr>
            <a:spLocks noGrp="1"/>
          </p:cNvSpPr>
          <p:nvPr>
            <p:ph type="sldNum" sz="quarter" idx="12"/>
          </p:nvPr>
        </p:nvSpPr>
        <p:spPr/>
        <p:txBody>
          <a:bodyPr/>
          <a:lstStyle/>
          <a:p>
            <a:fld id="{B6F15528-21DE-4FAA-801E-634DDDAF4B2B}" type="slidenum">
              <a:rPr lang="en-US" smtClean="0"/>
              <a:pPr/>
              <a:t>26</a:t>
            </a:fld>
            <a:endParaRPr lang="en-US"/>
          </a:p>
        </p:txBody>
      </p:sp>
    </p:spTree>
    <p:extLst>
      <p:ext uri="{BB962C8B-B14F-4D97-AF65-F5344CB8AC3E}">
        <p14:creationId xmlns:p14="http://schemas.microsoft.com/office/powerpoint/2010/main" val="193359484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0" y="0"/>
            <a:ext cx="18288000" cy="4099486"/>
            <a:chOff x="0" y="0"/>
            <a:chExt cx="4816593" cy="1079700"/>
          </a:xfrm>
        </p:grpSpPr>
        <p:sp>
          <p:nvSpPr>
            <p:cNvPr id="3" name="Freeform 3"/>
            <p:cNvSpPr/>
            <p:nvPr/>
          </p:nvSpPr>
          <p:spPr>
            <a:xfrm>
              <a:off x="0" y="0"/>
              <a:ext cx="4816592" cy="1079700"/>
            </a:xfrm>
            <a:custGeom>
              <a:avLst/>
              <a:gdLst/>
              <a:ahLst/>
              <a:cxnLst/>
              <a:rect l="l" t="t" r="r" b="b"/>
              <a:pathLst>
                <a:path w="4816592" h="1079700">
                  <a:moveTo>
                    <a:pt x="0" y="0"/>
                  </a:moveTo>
                  <a:lnTo>
                    <a:pt x="4816592" y="0"/>
                  </a:lnTo>
                  <a:lnTo>
                    <a:pt x="4816592" y="1079700"/>
                  </a:lnTo>
                  <a:lnTo>
                    <a:pt x="0" y="1079700"/>
                  </a:lnTo>
                  <a:close/>
                </a:path>
              </a:pathLst>
            </a:custGeom>
            <a:solidFill>
              <a:srgbClr val="DBE5EA"/>
            </a:solidFill>
          </p:spPr>
        </p:sp>
        <p:sp>
          <p:nvSpPr>
            <p:cNvPr id="4" name="TextBox 4"/>
            <p:cNvSpPr txBox="1"/>
            <p:nvPr/>
          </p:nvSpPr>
          <p:spPr>
            <a:xfrm>
              <a:off x="0" y="-47625"/>
              <a:ext cx="4816593" cy="1127325"/>
            </a:xfrm>
            <a:prstGeom prst="rect">
              <a:avLst/>
            </a:prstGeom>
          </p:spPr>
          <p:txBody>
            <a:bodyPr lIns="50800" tIns="50800" rIns="50800" bIns="50800" rtlCol="0" anchor="ctr"/>
            <a:lstStyle/>
            <a:p>
              <a:pPr algn="ctr">
                <a:lnSpc>
                  <a:spcPts val="3693"/>
                </a:lnSpc>
              </a:pPr>
              <a:endParaRPr/>
            </a:p>
          </p:txBody>
        </p:sp>
      </p:grpSp>
      <p:sp>
        <p:nvSpPr>
          <p:cNvPr id="11" name="TextBox 11"/>
          <p:cNvSpPr txBox="1"/>
          <p:nvPr/>
        </p:nvSpPr>
        <p:spPr>
          <a:xfrm>
            <a:off x="1028700" y="599709"/>
            <a:ext cx="16230600" cy="2216761"/>
          </a:xfrm>
          <a:prstGeom prst="rect">
            <a:avLst/>
          </a:prstGeom>
        </p:spPr>
        <p:txBody>
          <a:bodyPr wrap="square" lIns="0" tIns="0" rIns="0" bIns="0" rtlCol="0" anchor="t">
            <a:spAutoFit/>
          </a:bodyPr>
          <a:lstStyle/>
          <a:p>
            <a:pPr>
              <a:lnSpc>
                <a:spcPts val="8959"/>
              </a:lnSpc>
              <a:spcBef>
                <a:spcPct val="0"/>
              </a:spcBef>
            </a:pPr>
            <a:r>
              <a:rPr lang="en-US" sz="6399" b="1" u="sng" dirty="0">
                <a:solidFill>
                  <a:srgbClr val="0F4662"/>
                </a:solidFill>
                <a:latin typeface="Quicksand Bold" panose="020B0604020202020204" charset="0"/>
                <a:ea typeface="Cormorant Garamond Bold Italics"/>
                <a:cs typeface="Cormorant Garamond Bold Italics"/>
                <a:sym typeface="Cormorant Garamond Bold Italics"/>
              </a:rPr>
              <a:t>Step 5</a:t>
            </a:r>
            <a:r>
              <a:rPr lang="en-US" sz="6399" b="1" dirty="0">
                <a:solidFill>
                  <a:srgbClr val="0F4662"/>
                </a:solidFill>
                <a:latin typeface="Quicksand Bold" panose="020B0604020202020204" charset="0"/>
                <a:ea typeface="Cormorant Garamond Bold Italics"/>
                <a:cs typeface="Cormorant Garamond Bold Italics"/>
                <a:sym typeface="Cormorant Garamond Bold Italics"/>
              </a:rPr>
              <a:t>: Sign &amp; Execute</a:t>
            </a:r>
          </a:p>
          <a:p>
            <a:pPr marL="0" lvl="0" indent="0" algn="l">
              <a:lnSpc>
                <a:spcPts val="8959"/>
              </a:lnSpc>
              <a:spcBef>
                <a:spcPct val="0"/>
              </a:spcBef>
            </a:pPr>
            <a:endParaRPr lang="en-US" sz="6399" b="1" dirty="0">
              <a:solidFill>
                <a:srgbClr val="0F4662"/>
              </a:solidFill>
              <a:latin typeface="Quicksand" panose="020B0604020202020204" charset="0"/>
              <a:ea typeface="Cormorant Garamond Bold Italics"/>
              <a:cs typeface="Cormorant Garamond Bold Italics"/>
              <a:sym typeface="Cormorant Garamond Bold Italics"/>
            </a:endParaRPr>
          </a:p>
        </p:txBody>
      </p:sp>
      <p:sp>
        <p:nvSpPr>
          <p:cNvPr id="19" name="Freeform 19"/>
          <p:cNvSpPr/>
          <p:nvPr/>
        </p:nvSpPr>
        <p:spPr>
          <a:xfrm>
            <a:off x="8304001" y="9529723"/>
            <a:ext cx="1679997" cy="249900"/>
          </a:xfrm>
          <a:custGeom>
            <a:avLst/>
            <a:gdLst/>
            <a:ahLst/>
            <a:cxnLst/>
            <a:rect l="l" t="t" r="r" b="b"/>
            <a:pathLst>
              <a:path w="1679997" h="249900">
                <a:moveTo>
                  <a:pt x="0" y="0"/>
                </a:moveTo>
                <a:lnTo>
                  <a:pt x="1679998" y="0"/>
                </a:lnTo>
                <a:lnTo>
                  <a:pt x="1679998" y="249900"/>
                </a:lnTo>
                <a:lnTo>
                  <a:pt x="0" y="249900"/>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graphicFrame>
        <p:nvGraphicFramePr>
          <p:cNvPr id="8" name="Diagram 7">
            <a:extLst>
              <a:ext uri="{FF2B5EF4-FFF2-40B4-BE49-F238E27FC236}">
                <a16:creationId xmlns:a16="http://schemas.microsoft.com/office/drawing/2014/main" id="{AE5D2734-546D-494A-B6B4-8210BDEDED89}"/>
              </a:ext>
            </a:extLst>
          </p:cNvPr>
          <p:cNvGraphicFramePr/>
          <p:nvPr>
            <p:extLst>
              <p:ext uri="{D42A27DB-BD31-4B8C-83A1-F6EECF244321}">
                <p14:modId xmlns:p14="http://schemas.microsoft.com/office/powerpoint/2010/main" val="2074555072"/>
              </p:ext>
            </p:extLst>
          </p:nvPr>
        </p:nvGraphicFramePr>
        <p:xfrm>
          <a:off x="1087066" y="2312592"/>
          <a:ext cx="16658206" cy="5661816"/>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9" name="TextBox 8">
            <a:extLst>
              <a:ext uri="{FF2B5EF4-FFF2-40B4-BE49-F238E27FC236}">
                <a16:creationId xmlns:a16="http://schemas.microsoft.com/office/drawing/2014/main" id="{C5EFBAE8-97FA-49F5-A25F-29AA3B7CC70F}"/>
              </a:ext>
            </a:extLst>
          </p:cNvPr>
          <p:cNvSpPr txBox="1"/>
          <p:nvPr/>
        </p:nvSpPr>
        <p:spPr>
          <a:xfrm>
            <a:off x="1028700" y="7581900"/>
            <a:ext cx="16658206" cy="1692771"/>
          </a:xfrm>
          <a:prstGeom prst="rect">
            <a:avLst/>
          </a:prstGeom>
          <a:noFill/>
        </p:spPr>
        <p:txBody>
          <a:bodyPr wrap="square">
            <a:spAutoFit/>
          </a:bodyPr>
          <a:lstStyle/>
          <a:p>
            <a:pPr marL="0" lvl="1"/>
            <a:r>
              <a:rPr lang="en-US" sz="2600" dirty="0">
                <a:latin typeface="Quicksand Bold" panose="020B0604020202020204" charset="0"/>
                <a:ea typeface="Quicksand"/>
                <a:cs typeface="Quicksand"/>
                <a:sym typeface="Quicksand"/>
              </a:rPr>
              <a:t>PRO TIPS:</a:t>
            </a:r>
          </a:p>
          <a:p>
            <a:pPr lvl="1" indent="-457200">
              <a:buFont typeface="Arial" panose="020B0604020202020204" pitchFamily="34" charset="0"/>
              <a:buChar char="•"/>
            </a:pPr>
            <a:r>
              <a:rPr lang="en-US" sz="2600" dirty="0">
                <a:latin typeface="Quicksand"/>
                <a:ea typeface="Quicksand"/>
                <a:cs typeface="Quicksand"/>
                <a:sym typeface="Quicksand"/>
              </a:rPr>
              <a:t>Contract MUST be signed by Agency’s CEO and Corporate Secretary listed on Agency’s registration with GA Secretary of State.</a:t>
            </a:r>
          </a:p>
          <a:p>
            <a:pPr lvl="1" indent="-457200">
              <a:buFont typeface="Arial" panose="020B0604020202020204" pitchFamily="34" charset="0"/>
              <a:buChar char="•"/>
            </a:pPr>
            <a:r>
              <a:rPr lang="en-US" sz="2600" dirty="0">
                <a:latin typeface="Quicksand"/>
                <a:ea typeface="Quicksand"/>
                <a:cs typeface="Quicksand"/>
                <a:sym typeface="Quicksand"/>
              </a:rPr>
              <a:t>Follow exact instructions on the email from HCD (e.g., single-sided pages, blue ink, Corporate Seal, etc.)</a:t>
            </a:r>
          </a:p>
        </p:txBody>
      </p:sp>
      <p:sp>
        <p:nvSpPr>
          <p:cNvPr id="6" name="Slide Number Placeholder 5">
            <a:extLst>
              <a:ext uri="{FF2B5EF4-FFF2-40B4-BE49-F238E27FC236}">
                <a16:creationId xmlns:a16="http://schemas.microsoft.com/office/drawing/2014/main" id="{B69048DD-3804-4947-930C-CDCCFAF2953C}"/>
              </a:ext>
            </a:extLst>
          </p:cNvPr>
          <p:cNvSpPr>
            <a:spLocks noGrp="1"/>
          </p:cNvSpPr>
          <p:nvPr>
            <p:ph type="sldNum" sz="quarter" idx="12"/>
          </p:nvPr>
        </p:nvSpPr>
        <p:spPr/>
        <p:txBody>
          <a:bodyPr/>
          <a:lstStyle/>
          <a:p>
            <a:fld id="{B6F15528-21DE-4FAA-801E-634DDDAF4B2B}" type="slidenum">
              <a:rPr lang="en-US" smtClean="0"/>
              <a:pPr/>
              <a:t>27</a:t>
            </a:fld>
            <a:endParaRPr lang="en-US"/>
          </a:p>
        </p:txBody>
      </p:sp>
    </p:spTree>
    <p:extLst>
      <p:ext uri="{BB962C8B-B14F-4D97-AF65-F5344CB8AC3E}">
        <p14:creationId xmlns:p14="http://schemas.microsoft.com/office/powerpoint/2010/main" val="278749212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0" y="0"/>
            <a:ext cx="18288000" cy="4099486"/>
            <a:chOff x="0" y="0"/>
            <a:chExt cx="4816593" cy="1079700"/>
          </a:xfrm>
        </p:grpSpPr>
        <p:sp>
          <p:nvSpPr>
            <p:cNvPr id="3" name="Freeform 3"/>
            <p:cNvSpPr/>
            <p:nvPr/>
          </p:nvSpPr>
          <p:spPr>
            <a:xfrm>
              <a:off x="0" y="0"/>
              <a:ext cx="4816592" cy="1079700"/>
            </a:xfrm>
            <a:custGeom>
              <a:avLst/>
              <a:gdLst/>
              <a:ahLst/>
              <a:cxnLst/>
              <a:rect l="l" t="t" r="r" b="b"/>
              <a:pathLst>
                <a:path w="4816592" h="1079700">
                  <a:moveTo>
                    <a:pt x="0" y="0"/>
                  </a:moveTo>
                  <a:lnTo>
                    <a:pt x="4816592" y="0"/>
                  </a:lnTo>
                  <a:lnTo>
                    <a:pt x="4816592" y="1079700"/>
                  </a:lnTo>
                  <a:lnTo>
                    <a:pt x="0" y="1079700"/>
                  </a:lnTo>
                  <a:close/>
                </a:path>
              </a:pathLst>
            </a:custGeom>
            <a:solidFill>
              <a:srgbClr val="DBE5EA"/>
            </a:solidFill>
          </p:spPr>
        </p:sp>
        <p:sp>
          <p:nvSpPr>
            <p:cNvPr id="4" name="TextBox 4"/>
            <p:cNvSpPr txBox="1"/>
            <p:nvPr/>
          </p:nvSpPr>
          <p:spPr>
            <a:xfrm>
              <a:off x="0" y="-47625"/>
              <a:ext cx="4816593" cy="1127325"/>
            </a:xfrm>
            <a:prstGeom prst="rect">
              <a:avLst/>
            </a:prstGeom>
          </p:spPr>
          <p:txBody>
            <a:bodyPr lIns="50800" tIns="50800" rIns="50800" bIns="50800" rtlCol="0" anchor="ctr"/>
            <a:lstStyle/>
            <a:p>
              <a:pPr algn="ctr">
                <a:lnSpc>
                  <a:spcPts val="3693"/>
                </a:lnSpc>
              </a:pPr>
              <a:endParaRPr/>
            </a:p>
          </p:txBody>
        </p:sp>
      </p:grpSp>
      <p:sp>
        <p:nvSpPr>
          <p:cNvPr id="11" name="TextBox 11"/>
          <p:cNvSpPr txBox="1"/>
          <p:nvPr/>
        </p:nvSpPr>
        <p:spPr>
          <a:xfrm>
            <a:off x="1028700" y="599709"/>
            <a:ext cx="16230600" cy="2216761"/>
          </a:xfrm>
          <a:prstGeom prst="rect">
            <a:avLst/>
          </a:prstGeom>
        </p:spPr>
        <p:txBody>
          <a:bodyPr wrap="square" lIns="0" tIns="0" rIns="0" bIns="0" rtlCol="0" anchor="t">
            <a:spAutoFit/>
          </a:bodyPr>
          <a:lstStyle/>
          <a:p>
            <a:pPr>
              <a:lnSpc>
                <a:spcPts val="8959"/>
              </a:lnSpc>
              <a:spcBef>
                <a:spcPct val="0"/>
              </a:spcBef>
            </a:pPr>
            <a:r>
              <a:rPr lang="en-US" sz="6399" b="1" u="sng" dirty="0">
                <a:solidFill>
                  <a:srgbClr val="0F4662"/>
                </a:solidFill>
                <a:latin typeface="Quicksand Bold" panose="020B0604020202020204" charset="0"/>
                <a:ea typeface="Cormorant Garamond Bold Italics"/>
                <a:cs typeface="Cormorant Garamond Bold Italics"/>
                <a:sym typeface="Cormorant Garamond Bold Italics"/>
              </a:rPr>
              <a:t>Next Steps</a:t>
            </a:r>
            <a:endParaRPr lang="en-US" sz="6399" b="1" dirty="0">
              <a:solidFill>
                <a:srgbClr val="0F4662"/>
              </a:solidFill>
              <a:latin typeface="Quicksand Bold" panose="020B0604020202020204" charset="0"/>
              <a:ea typeface="Cormorant Garamond Bold Italics"/>
              <a:cs typeface="Cormorant Garamond Bold Italics"/>
              <a:sym typeface="Cormorant Garamond Bold Italics"/>
            </a:endParaRPr>
          </a:p>
          <a:p>
            <a:pPr marL="0" lvl="0" indent="0" algn="l">
              <a:lnSpc>
                <a:spcPts val="8959"/>
              </a:lnSpc>
              <a:spcBef>
                <a:spcPct val="0"/>
              </a:spcBef>
            </a:pPr>
            <a:endParaRPr lang="en-US" sz="6399" b="1" dirty="0">
              <a:solidFill>
                <a:srgbClr val="0F4662"/>
              </a:solidFill>
              <a:latin typeface="Quicksand" panose="020B0604020202020204" charset="0"/>
              <a:ea typeface="Cormorant Garamond Bold Italics"/>
              <a:cs typeface="Cormorant Garamond Bold Italics"/>
              <a:sym typeface="Cormorant Garamond Bold Italics"/>
            </a:endParaRPr>
          </a:p>
        </p:txBody>
      </p:sp>
      <p:sp>
        <p:nvSpPr>
          <p:cNvPr id="19" name="Freeform 19"/>
          <p:cNvSpPr/>
          <p:nvPr/>
        </p:nvSpPr>
        <p:spPr>
          <a:xfrm>
            <a:off x="8304001" y="9529723"/>
            <a:ext cx="1679997" cy="249900"/>
          </a:xfrm>
          <a:custGeom>
            <a:avLst/>
            <a:gdLst/>
            <a:ahLst/>
            <a:cxnLst/>
            <a:rect l="l" t="t" r="r" b="b"/>
            <a:pathLst>
              <a:path w="1679997" h="249900">
                <a:moveTo>
                  <a:pt x="0" y="0"/>
                </a:moveTo>
                <a:lnTo>
                  <a:pt x="1679998" y="0"/>
                </a:lnTo>
                <a:lnTo>
                  <a:pt x="1679998" y="249900"/>
                </a:lnTo>
                <a:lnTo>
                  <a:pt x="0" y="249900"/>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grpSp>
        <p:nvGrpSpPr>
          <p:cNvPr id="9" name="Group 8">
            <a:extLst>
              <a:ext uri="{FF2B5EF4-FFF2-40B4-BE49-F238E27FC236}">
                <a16:creationId xmlns:a16="http://schemas.microsoft.com/office/drawing/2014/main" id="{94E7A1B8-1A8E-4523-83EA-121094CE4FCC}"/>
              </a:ext>
            </a:extLst>
          </p:cNvPr>
          <p:cNvGrpSpPr/>
          <p:nvPr/>
        </p:nvGrpSpPr>
        <p:grpSpPr>
          <a:xfrm>
            <a:off x="1028696" y="4602466"/>
            <a:ext cx="16230600" cy="2651760"/>
            <a:chOff x="8610547" y="0"/>
            <a:chExt cx="3049320" cy="1801988"/>
          </a:xfrm>
        </p:grpSpPr>
        <p:sp>
          <p:nvSpPr>
            <p:cNvPr id="10" name="Rectangle: Rounded Corners 9">
              <a:extLst>
                <a:ext uri="{FF2B5EF4-FFF2-40B4-BE49-F238E27FC236}">
                  <a16:creationId xmlns:a16="http://schemas.microsoft.com/office/drawing/2014/main" id="{62C0FBB3-F3D5-4848-9241-B23B4017E96C}"/>
                </a:ext>
              </a:extLst>
            </p:cNvPr>
            <p:cNvSpPr/>
            <p:nvPr/>
          </p:nvSpPr>
          <p:spPr>
            <a:xfrm>
              <a:off x="8610547" y="0"/>
              <a:ext cx="3049320" cy="1801988"/>
            </a:xfrm>
            <a:prstGeom prst="roundRect">
              <a:avLst>
                <a:gd name="adj" fmla="val 10000"/>
              </a:avLst>
            </a:prstGeom>
          </p:spPr>
          <p:style>
            <a:lnRef idx="2">
              <a:schemeClr val="lt2">
                <a:hueOff val="0"/>
                <a:satOff val="0"/>
                <a:lumOff val="0"/>
                <a:alphaOff val="0"/>
              </a:schemeClr>
            </a:lnRef>
            <a:fillRef idx="1">
              <a:schemeClr val="dk2">
                <a:hueOff val="0"/>
                <a:satOff val="0"/>
                <a:lumOff val="0"/>
                <a:alphaOff val="0"/>
              </a:schemeClr>
            </a:fillRef>
            <a:effectRef idx="0">
              <a:schemeClr val="dk2">
                <a:hueOff val="0"/>
                <a:satOff val="0"/>
                <a:lumOff val="0"/>
                <a:alphaOff val="0"/>
              </a:schemeClr>
            </a:effectRef>
            <a:fontRef idx="minor">
              <a:schemeClr val="lt1"/>
            </a:fontRef>
          </p:style>
        </p:sp>
        <p:sp>
          <p:nvSpPr>
            <p:cNvPr id="12" name="Rectangle: Rounded Corners 4">
              <a:extLst>
                <a:ext uri="{FF2B5EF4-FFF2-40B4-BE49-F238E27FC236}">
                  <a16:creationId xmlns:a16="http://schemas.microsoft.com/office/drawing/2014/main" id="{22E0735B-4204-4841-8AD6-2BB82BD13113}"/>
                </a:ext>
              </a:extLst>
            </p:cNvPr>
            <p:cNvSpPr txBox="1"/>
            <p:nvPr/>
          </p:nvSpPr>
          <p:spPr>
            <a:xfrm>
              <a:off x="8663325" y="52778"/>
              <a:ext cx="2943764" cy="169643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pPr marL="0" lvl="0" indent="0" defTabSz="889000">
                <a:lnSpc>
                  <a:spcPct val="90000"/>
                </a:lnSpc>
                <a:spcBef>
                  <a:spcPct val="0"/>
                </a:spcBef>
                <a:spcAft>
                  <a:spcPct val="35000"/>
                </a:spcAft>
                <a:buFont typeface="Arial"/>
                <a:buNone/>
              </a:pPr>
              <a:r>
                <a:rPr lang="en-US" sz="3000" b="1" kern="1200" dirty="0">
                  <a:latin typeface="Quicksand Bold" panose="020B0604020202020204" charset="0"/>
                  <a:ea typeface="Quicksand"/>
                  <a:cs typeface="Quicksand"/>
                  <a:sym typeface="Quicksand"/>
                </a:rPr>
                <a:t>By April 23 at 5:00 PM </a:t>
              </a:r>
            </a:p>
            <a:p>
              <a:pPr marL="457200" lvl="0" indent="-457200" defTabSz="889000">
                <a:lnSpc>
                  <a:spcPct val="90000"/>
                </a:lnSpc>
                <a:spcBef>
                  <a:spcPct val="0"/>
                </a:spcBef>
                <a:spcAft>
                  <a:spcPct val="35000"/>
                </a:spcAft>
                <a:buFont typeface="Arial" panose="020B0604020202020204" pitchFamily="34" charset="0"/>
                <a:buChar char="•"/>
              </a:pPr>
              <a:r>
                <a:rPr lang="en-US" sz="3000" kern="1200" dirty="0">
                  <a:latin typeface="Quicksand" panose="020B0604020202020204" charset="0"/>
                  <a:ea typeface="Quicksand"/>
                  <a:cs typeface="Quicksand"/>
                  <a:sym typeface="Quicksand"/>
                </a:rPr>
                <a:t>Seek technical assistanc</a:t>
              </a:r>
              <a:r>
                <a:rPr lang="en-US" sz="3000" dirty="0">
                  <a:latin typeface="Quicksand" panose="020B0604020202020204" charset="0"/>
                  <a:ea typeface="Quicksand"/>
                  <a:cs typeface="Quicksand"/>
                  <a:sym typeface="Quicksand"/>
                </a:rPr>
                <a:t>e/guidance from HCD staff as much and as often as needed!</a:t>
              </a:r>
              <a:endParaRPr lang="en-US" sz="3000" kern="1200" dirty="0">
                <a:latin typeface="Quicksand" panose="020B0604020202020204" charset="0"/>
                <a:ea typeface="Quicksand"/>
                <a:cs typeface="Quicksand"/>
                <a:sym typeface="Quicksand"/>
              </a:endParaRPr>
            </a:p>
            <a:p>
              <a:pPr marL="457200" lvl="0" indent="-457200" defTabSz="889000">
                <a:lnSpc>
                  <a:spcPct val="90000"/>
                </a:lnSpc>
                <a:spcBef>
                  <a:spcPct val="0"/>
                </a:spcBef>
                <a:spcAft>
                  <a:spcPct val="35000"/>
                </a:spcAft>
                <a:buFont typeface="Arial" panose="020B0604020202020204" pitchFamily="34" charset="0"/>
                <a:buChar char="•"/>
              </a:pPr>
              <a:r>
                <a:rPr lang="en-US" sz="3000" kern="1200" dirty="0">
                  <a:latin typeface="Quicksand" panose="020B0604020202020204" charset="0"/>
                  <a:ea typeface="Quicksand"/>
                  <a:cs typeface="Quicksand"/>
                  <a:sym typeface="Quicksand"/>
                </a:rPr>
                <a:t>Submit finalized budgets, scopes of work, and performance metrics</a:t>
              </a:r>
            </a:p>
            <a:p>
              <a:pPr marL="457200" lvl="0" indent="-457200" defTabSz="889000">
                <a:lnSpc>
                  <a:spcPct val="90000"/>
                </a:lnSpc>
                <a:spcBef>
                  <a:spcPct val="0"/>
                </a:spcBef>
                <a:spcAft>
                  <a:spcPct val="35000"/>
                </a:spcAft>
                <a:buFont typeface="Arial" panose="020B0604020202020204" pitchFamily="34" charset="0"/>
                <a:buChar char="•"/>
              </a:pPr>
              <a:r>
                <a:rPr lang="en-US" sz="3000" dirty="0">
                  <a:latin typeface="Quicksand" panose="020B0604020202020204" charset="0"/>
                  <a:sym typeface="Quicksand"/>
                </a:rPr>
                <a:t>Confirm preferred payment method to HCD</a:t>
              </a:r>
              <a:endParaRPr lang="en-US" sz="3000" kern="1200" dirty="0">
                <a:latin typeface="Quicksand" panose="020B0604020202020204" charset="0"/>
              </a:endParaRPr>
            </a:p>
          </p:txBody>
        </p:sp>
      </p:grpSp>
      <p:grpSp>
        <p:nvGrpSpPr>
          <p:cNvPr id="16" name="Group 15">
            <a:extLst>
              <a:ext uri="{FF2B5EF4-FFF2-40B4-BE49-F238E27FC236}">
                <a16:creationId xmlns:a16="http://schemas.microsoft.com/office/drawing/2014/main" id="{FD8CBB74-BD81-4508-80FE-BF1D4A60951B}"/>
              </a:ext>
            </a:extLst>
          </p:cNvPr>
          <p:cNvGrpSpPr/>
          <p:nvPr/>
        </p:nvGrpSpPr>
        <p:grpSpPr>
          <a:xfrm>
            <a:off x="1028696" y="1935102"/>
            <a:ext cx="16230600" cy="2651760"/>
            <a:chOff x="8610547" y="0"/>
            <a:chExt cx="3049320" cy="1801988"/>
          </a:xfrm>
        </p:grpSpPr>
        <p:sp>
          <p:nvSpPr>
            <p:cNvPr id="17" name="Rectangle: Rounded Corners 16">
              <a:extLst>
                <a:ext uri="{FF2B5EF4-FFF2-40B4-BE49-F238E27FC236}">
                  <a16:creationId xmlns:a16="http://schemas.microsoft.com/office/drawing/2014/main" id="{BCE23A9B-C9C5-4327-A58F-D6603E103A06}"/>
                </a:ext>
              </a:extLst>
            </p:cNvPr>
            <p:cNvSpPr/>
            <p:nvPr/>
          </p:nvSpPr>
          <p:spPr>
            <a:xfrm>
              <a:off x="8610547" y="0"/>
              <a:ext cx="3049320" cy="1801988"/>
            </a:xfrm>
            <a:prstGeom prst="roundRect">
              <a:avLst>
                <a:gd name="adj" fmla="val 10000"/>
              </a:avLst>
            </a:prstGeom>
          </p:spPr>
          <p:style>
            <a:lnRef idx="2">
              <a:schemeClr val="lt2">
                <a:hueOff val="0"/>
                <a:satOff val="0"/>
                <a:lumOff val="0"/>
                <a:alphaOff val="0"/>
              </a:schemeClr>
            </a:lnRef>
            <a:fillRef idx="1">
              <a:schemeClr val="dk2">
                <a:hueOff val="0"/>
                <a:satOff val="0"/>
                <a:lumOff val="0"/>
                <a:alphaOff val="0"/>
              </a:schemeClr>
            </a:fillRef>
            <a:effectRef idx="0">
              <a:schemeClr val="dk2">
                <a:hueOff val="0"/>
                <a:satOff val="0"/>
                <a:lumOff val="0"/>
                <a:alphaOff val="0"/>
              </a:schemeClr>
            </a:effectRef>
            <a:fontRef idx="minor">
              <a:schemeClr val="lt1"/>
            </a:fontRef>
          </p:style>
        </p:sp>
        <p:sp>
          <p:nvSpPr>
            <p:cNvPr id="18" name="Rectangle: Rounded Corners 4">
              <a:extLst>
                <a:ext uri="{FF2B5EF4-FFF2-40B4-BE49-F238E27FC236}">
                  <a16:creationId xmlns:a16="http://schemas.microsoft.com/office/drawing/2014/main" id="{62E40E87-F5F6-474C-8867-04F571BB91D0}"/>
                </a:ext>
              </a:extLst>
            </p:cNvPr>
            <p:cNvSpPr txBox="1"/>
            <p:nvPr/>
          </p:nvSpPr>
          <p:spPr>
            <a:xfrm>
              <a:off x="8663325" y="52778"/>
              <a:ext cx="2943764" cy="169643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pPr marL="0" lvl="0" indent="0" defTabSz="889000">
                <a:lnSpc>
                  <a:spcPct val="90000"/>
                </a:lnSpc>
                <a:spcBef>
                  <a:spcPct val="0"/>
                </a:spcBef>
                <a:spcAft>
                  <a:spcPct val="35000"/>
                </a:spcAft>
                <a:buFont typeface="Arial"/>
                <a:buNone/>
              </a:pPr>
              <a:r>
                <a:rPr lang="en-US" sz="3000" b="1" kern="1200" dirty="0">
                  <a:latin typeface="Quicksand Bold" panose="020B0604020202020204" charset="0"/>
                  <a:ea typeface="Quicksand"/>
                  <a:cs typeface="Quicksand"/>
                  <a:sym typeface="Quicksand"/>
                </a:rPr>
                <a:t>As Soon as Possible</a:t>
              </a:r>
            </a:p>
            <a:p>
              <a:pPr marL="457200" lvl="0" indent="-457200" defTabSz="889000">
                <a:lnSpc>
                  <a:spcPct val="90000"/>
                </a:lnSpc>
                <a:spcBef>
                  <a:spcPct val="0"/>
                </a:spcBef>
                <a:spcAft>
                  <a:spcPct val="35000"/>
                </a:spcAft>
                <a:buFont typeface="Arial" panose="020B0604020202020204" pitchFamily="34" charset="0"/>
                <a:buChar char="•"/>
              </a:pPr>
              <a:r>
                <a:rPr lang="en-US" sz="3000" kern="1200" dirty="0">
                  <a:latin typeface="Quicksand" panose="020B0604020202020204" charset="0"/>
                  <a:ea typeface="Quicksand"/>
                  <a:cs typeface="Quicksand"/>
                  <a:sym typeface="Quicksand"/>
                </a:rPr>
                <a:t>Purchase insurance based on Slides 24-27</a:t>
              </a:r>
            </a:p>
            <a:p>
              <a:pPr marL="457200" lvl="0" indent="-457200" defTabSz="889000">
                <a:lnSpc>
                  <a:spcPct val="90000"/>
                </a:lnSpc>
                <a:spcBef>
                  <a:spcPct val="0"/>
                </a:spcBef>
                <a:spcAft>
                  <a:spcPct val="35000"/>
                </a:spcAft>
                <a:buFont typeface="Arial" panose="020B0604020202020204" pitchFamily="34" charset="0"/>
                <a:buChar char="•"/>
              </a:pPr>
              <a:r>
                <a:rPr lang="en-US" sz="3000" dirty="0">
                  <a:latin typeface="Quicksand" panose="020B0604020202020204" charset="0"/>
                  <a:ea typeface="Quicksand"/>
                  <a:cs typeface="Quicksand"/>
                  <a:sym typeface="Quicksand"/>
                </a:rPr>
                <a:t>Submit COI and required endorsements to HCD</a:t>
              </a:r>
            </a:p>
            <a:p>
              <a:pPr marL="457200" indent="-457200" defTabSz="889000">
                <a:lnSpc>
                  <a:spcPct val="90000"/>
                </a:lnSpc>
                <a:spcBef>
                  <a:spcPct val="0"/>
                </a:spcBef>
                <a:spcAft>
                  <a:spcPct val="35000"/>
                </a:spcAft>
                <a:buFont typeface="Arial" panose="020B0604020202020204" pitchFamily="34" charset="0"/>
                <a:buChar char="•"/>
              </a:pPr>
              <a:r>
                <a:rPr lang="en-US" sz="3000" dirty="0">
                  <a:latin typeface="Quicksand" panose="020B0604020202020204" charset="0"/>
                  <a:ea typeface="Quicksand"/>
                  <a:cs typeface="Quicksand"/>
                  <a:sym typeface="Quicksand"/>
                </a:rPr>
                <a:t>Review your registration with GA Secretary of State, and update as needed!</a:t>
              </a:r>
              <a:r>
                <a:rPr lang="en-US" sz="3000" kern="1200" dirty="0">
                  <a:latin typeface="Quicksand" panose="020B0604020202020204" charset="0"/>
                  <a:ea typeface="Quicksand"/>
                  <a:cs typeface="Quicksand"/>
                  <a:sym typeface="Quicksand"/>
                </a:rPr>
                <a:t> </a:t>
              </a:r>
              <a:endParaRPr lang="en-US" sz="3000" kern="1200" dirty="0">
                <a:latin typeface="Quicksand" panose="020B0604020202020204" charset="0"/>
              </a:endParaRPr>
            </a:p>
          </p:txBody>
        </p:sp>
      </p:grpSp>
      <p:grpSp>
        <p:nvGrpSpPr>
          <p:cNvPr id="20" name="Group 19">
            <a:extLst>
              <a:ext uri="{FF2B5EF4-FFF2-40B4-BE49-F238E27FC236}">
                <a16:creationId xmlns:a16="http://schemas.microsoft.com/office/drawing/2014/main" id="{54ADF5BD-51F8-4126-8C43-C4FD5D6566BE}"/>
              </a:ext>
            </a:extLst>
          </p:cNvPr>
          <p:cNvGrpSpPr/>
          <p:nvPr/>
        </p:nvGrpSpPr>
        <p:grpSpPr>
          <a:xfrm>
            <a:off x="1028696" y="7269830"/>
            <a:ext cx="16230600" cy="2651760"/>
            <a:chOff x="8610547" y="0"/>
            <a:chExt cx="3049320" cy="1801988"/>
          </a:xfrm>
        </p:grpSpPr>
        <p:sp>
          <p:nvSpPr>
            <p:cNvPr id="21" name="Rectangle: Rounded Corners 20">
              <a:extLst>
                <a:ext uri="{FF2B5EF4-FFF2-40B4-BE49-F238E27FC236}">
                  <a16:creationId xmlns:a16="http://schemas.microsoft.com/office/drawing/2014/main" id="{B9E5B164-3523-49D6-981B-0E17D9EC4139}"/>
                </a:ext>
              </a:extLst>
            </p:cNvPr>
            <p:cNvSpPr/>
            <p:nvPr/>
          </p:nvSpPr>
          <p:spPr>
            <a:xfrm>
              <a:off x="8610547" y="0"/>
              <a:ext cx="3049320" cy="1801988"/>
            </a:xfrm>
            <a:prstGeom prst="roundRect">
              <a:avLst>
                <a:gd name="adj" fmla="val 10000"/>
              </a:avLst>
            </a:prstGeom>
          </p:spPr>
          <p:style>
            <a:lnRef idx="2">
              <a:schemeClr val="lt2">
                <a:hueOff val="0"/>
                <a:satOff val="0"/>
                <a:lumOff val="0"/>
                <a:alphaOff val="0"/>
              </a:schemeClr>
            </a:lnRef>
            <a:fillRef idx="1">
              <a:schemeClr val="dk2">
                <a:hueOff val="0"/>
                <a:satOff val="0"/>
                <a:lumOff val="0"/>
                <a:alphaOff val="0"/>
              </a:schemeClr>
            </a:fillRef>
            <a:effectRef idx="0">
              <a:schemeClr val="dk2">
                <a:hueOff val="0"/>
                <a:satOff val="0"/>
                <a:lumOff val="0"/>
                <a:alphaOff val="0"/>
              </a:schemeClr>
            </a:effectRef>
            <a:fontRef idx="minor">
              <a:schemeClr val="lt1"/>
            </a:fontRef>
          </p:style>
        </p:sp>
        <p:sp>
          <p:nvSpPr>
            <p:cNvPr id="22" name="Rectangle: Rounded Corners 4">
              <a:extLst>
                <a:ext uri="{FF2B5EF4-FFF2-40B4-BE49-F238E27FC236}">
                  <a16:creationId xmlns:a16="http://schemas.microsoft.com/office/drawing/2014/main" id="{8E699B11-6146-4552-B131-D6A96791256A}"/>
                </a:ext>
              </a:extLst>
            </p:cNvPr>
            <p:cNvSpPr txBox="1"/>
            <p:nvPr/>
          </p:nvSpPr>
          <p:spPr>
            <a:xfrm>
              <a:off x="8663325" y="52778"/>
              <a:ext cx="2943764" cy="169643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pPr marL="0" lvl="0" indent="0" defTabSz="889000">
                <a:lnSpc>
                  <a:spcPct val="90000"/>
                </a:lnSpc>
                <a:spcBef>
                  <a:spcPct val="0"/>
                </a:spcBef>
                <a:spcAft>
                  <a:spcPct val="35000"/>
                </a:spcAft>
                <a:buFont typeface="Arial"/>
                <a:buNone/>
              </a:pPr>
              <a:r>
                <a:rPr lang="en-US" sz="3000" b="1" dirty="0">
                  <a:latin typeface="Quicksand Bold" panose="020B0604020202020204" charset="0"/>
                  <a:ea typeface="Quicksand"/>
                  <a:cs typeface="Quicksand"/>
                  <a:sym typeface="Quicksand"/>
                </a:rPr>
                <a:t>In May-June</a:t>
              </a:r>
              <a:endParaRPr lang="en-US" sz="3000" b="1" kern="1200" dirty="0">
                <a:latin typeface="Quicksand Bold" panose="020B0604020202020204" charset="0"/>
                <a:ea typeface="Quicksand"/>
                <a:cs typeface="Quicksand"/>
                <a:sym typeface="Quicksand"/>
              </a:endParaRPr>
            </a:p>
            <a:p>
              <a:pPr marL="457200" lvl="0" indent="-457200" defTabSz="889000">
                <a:lnSpc>
                  <a:spcPct val="90000"/>
                </a:lnSpc>
                <a:spcBef>
                  <a:spcPct val="0"/>
                </a:spcBef>
                <a:spcAft>
                  <a:spcPct val="35000"/>
                </a:spcAft>
                <a:buFont typeface="Arial" panose="020B0604020202020204" pitchFamily="34" charset="0"/>
                <a:buChar char="•"/>
              </a:pPr>
              <a:r>
                <a:rPr lang="en-US" sz="3000" kern="1200" dirty="0">
                  <a:latin typeface="Quicksand" panose="020B0604020202020204" charset="0"/>
                  <a:ea typeface="Quicksand"/>
                  <a:cs typeface="Quicksand"/>
                  <a:sym typeface="Quicksand"/>
                </a:rPr>
                <a:t>Be ready to review contract terms (engaging Board and Legal Counsel as needed)</a:t>
              </a:r>
            </a:p>
            <a:p>
              <a:pPr marL="457200" lvl="0" indent="-457200" defTabSz="889000">
                <a:lnSpc>
                  <a:spcPct val="90000"/>
                </a:lnSpc>
                <a:spcBef>
                  <a:spcPct val="0"/>
                </a:spcBef>
                <a:spcAft>
                  <a:spcPct val="35000"/>
                </a:spcAft>
                <a:buFont typeface="Arial" panose="020B0604020202020204" pitchFamily="34" charset="0"/>
                <a:buChar char="•"/>
              </a:pPr>
              <a:r>
                <a:rPr lang="en-US" sz="3000" dirty="0">
                  <a:latin typeface="Quicksand" panose="020B0604020202020204" charset="0"/>
                  <a:sym typeface="Quicksand"/>
                </a:rPr>
                <a:t>Gather all other required documentation (e.g., Board of Directors list, GSIC, etc.)</a:t>
              </a:r>
            </a:p>
            <a:p>
              <a:pPr marL="457200" lvl="0" indent="-457200" defTabSz="889000">
                <a:lnSpc>
                  <a:spcPct val="90000"/>
                </a:lnSpc>
                <a:spcBef>
                  <a:spcPct val="0"/>
                </a:spcBef>
                <a:spcAft>
                  <a:spcPct val="35000"/>
                </a:spcAft>
                <a:buFont typeface="Arial" panose="020B0604020202020204" pitchFamily="34" charset="0"/>
                <a:buChar char="•"/>
              </a:pPr>
              <a:r>
                <a:rPr lang="en-US" sz="3000" dirty="0">
                  <a:latin typeface="Quicksand" panose="020B0604020202020204" charset="0"/>
                  <a:sym typeface="Quicksand"/>
                </a:rPr>
                <a:t>HCD will host Reporting Training in June</a:t>
              </a:r>
            </a:p>
          </p:txBody>
        </p:sp>
      </p:grpSp>
      <p:sp>
        <p:nvSpPr>
          <p:cNvPr id="5" name="Slide Number Placeholder 4">
            <a:extLst>
              <a:ext uri="{FF2B5EF4-FFF2-40B4-BE49-F238E27FC236}">
                <a16:creationId xmlns:a16="http://schemas.microsoft.com/office/drawing/2014/main" id="{D258FC7A-84EB-419A-9F7A-877D36E9F281}"/>
              </a:ext>
            </a:extLst>
          </p:cNvPr>
          <p:cNvSpPr>
            <a:spLocks noGrp="1"/>
          </p:cNvSpPr>
          <p:nvPr>
            <p:ph type="sldNum" sz="quarter" idx="12"/>
          </p:nvPr>
        </p:nvSpPr>
        <p:spPr/>
        <p:txBody>
          <a:bodyPr/>
          <a:lstStyle/>
          <a:p>
            <a:fld id="{B6F15528-21DE-4FAA-801E-634DDDAF4B2B}" type="slidenum">
              <a:rPr lang="en-US" smtClean="0"/>
              <a:pPr/>
              <a:t>28</a:t>
            </a:fld>
            <a:endParaRPr lang="en-US"/>
          </a:p>
        </p:txBody>
      </p:sp>
    </p:spTree>
    <p:extLst>
      <p:ext uri="{BB962C8B-B14F-4D97-AF65-F5344CB8AC3E}">
        <p14:creationId xmlns:p14="http://schemas.microsoft.com/office/powerpoint/2010/main" val="339910629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4"/>
          <p:cNvSpPr txBox="1"/>
          <p:nvPr/>
        </p:nvSpPr>
        <p:spPr>
          <a:xfrm>
            <a:off x="1028699" y="114300"/>
            <a:ext cx="12932229" cy="1062599"/>
          </a:xfrm>
          <a:prstGeom prst="rect">
            <a:avLst/>
          </a:prstGeom>
        </p:spPr>
        <p:txBody>
          <a:bodyPr wrap="square" lIns="0" tIns="0" rIns="0" bIns="0" rtlCol="0" anchor="t">
            <a:spAutoFit/>
          </a:bodyPr>
          <a:lstStyle/>
          <a:p>
            <a:pPr marL="0" lvl="0" indent="0" algn="l">
              <a:lnSpc>
                <a:spcPts val="8959"/>
              </a:lnSpc>
              <a:spcBef>
                <a:spcPct val="0"/>
              </a:spcBef>
            </a:pPr>
            <a:r>
              <a:rPr lang="en-US" sz="6399" b="1" dirty="0">
                <a:solidFill>
                  <a:srgbClr val="0F4662"/>
                </a:solidFill>
                <a:latin typeface="Quicksand Bold" panose="020B0604020202020204" charset="0"/>
                <a:ea typeface="Cormorant Garamond Bold Italics"/>
                <a:cs typeface="Cormorant Garamond Bold Italics"/>
                <a:sym typeface="Cormorant Garamond Bold Italics"/>
              </a:rPr>
              <a:t>Contracting Timeline</a:t>
            </a:r>
          </a:p>
        </p:txBody>
      </p:sp>
      <p:graphicFrame>
        <p:nvGraphicFramePr>
          <p:cNvPr id="33" name="Diagram 32">
            <a:extLst>
              <a:ext uri="{FF2B5EF4-FFF2-40B4-BE49-F238E27FC236}">
                <a16:creationId xmlns:a16="http://schemas.microsoft.com/office/drawing/2014/main" id="{E25EF7EF-BDE1-486D-A4DC-903F424FF2C9}"/>
              </a:ext>
            </a:extLst>
          </p:cNvPr>
          <p:cNvGraphicFramePr/>
          <p:nvPr/>
        </p:nvGraphicFramePr>
        <p:xfrm>
          <a:off x="1850074" y="7926198"/>
          <a:ext cx="15781908" cy="183510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10" name="TextBox 209">
            <a:extLst>
              <a:ext uri="{FF2B5EF4-FFF2-40B4-BE49-F238E27FC236}">
                <a16:creationId xmlns:a16="http://schemas.microsoft.com/office/drawing/2014/main" id="{20ADA954-AFC5-40BC-9E97-A1BB7E1ADDBA}"/>
              </a:ext>
            </a:extLst>
          </p:cNvPr>
          <p:cNvSpPr txBox="1"/>
          <p:nvPr/>
        </p:nvSpPr>
        <p:spPr>
          <a:xfrm>
            <a:off x="10001428" y="1471810"/>
            <a:ext cx="336952" cy="584775"/>
          </a:xfrm>
          <a:prstGeom prst="rect">
            <a:avLst/>
          </a:prstGeom>
          <a:noFill/>
          <a:ln>
            <a:solidFill>
              <a:srgbClr val="FFC000"/>
            </a:solidFill>
          </a:ln>
        </p:spPr>
        <p:txBody>
          <a:bodyPr wrap="none" rtlCol="0">
            <a:spAutoFit/>
          </a:bodyPr>
          <a:lstStyle/>
          <a:p>
            <a:r>
              <a:rPr lang="en-US" sz="3200" b="1">
                <a:solidFill>
                  <a:schemeClr val="accent6"/>
                </a:solidFill>
                <a:latin typeface="Quicksand" panose="020B0604020202020204" charset="0"/>
              </a:rPr>
              <a:t>1</a:t>
            </a:r>
          </a:p>
        </p:txBody>
      </p:sp>
      <p:sp>
        <p:nvSpPr>
          <p:cNvPr id="211" name="TextBox 210">
            <a:extLst>
              <a:ext uri="{FF2B5EF4-FFF2-40B4-BE49-F238E27FC236}">
                <a16:creationId xmlns:a16="http://schemas.microsoft.com/office/drawing/2014/main" id="{F2A63F82-67E9-4ADD-A96E-04758034706D}"/>
              </a:ext>
            </a:extLst>
          </p:cNvPr>
          <p:cNvSpPr txBox="1"/>
          <p:nvPr/>
        </p:nvSpPr>
        <p:spPr>
          <a:xfrm>
            <a:off x="1437403" y="3798019"/>
            <a:ext cx="354610" cy="584775"/>
          </a:xfrm>
          <a:prstGeom prst="rect">
            <a:avLst/>
          </a:prstGeom>
          <a:noFill/>
          <a:ln>
            <a:solidFill>
              <a:srgbClr val="FFC000"/>
            </a:solidFill>
          </a:ln>
        </p:spPr>
        <p:txBody>
          <a:bodyPr wrap="square" rtlCol="0">
            <a:spAutoFit/>
          </a:bodyPr>
          <a:lstStyle/>
          <a:p>
            <a:r>
              <a:rPr lang="en-US" sz="3200" b="1">
                <a:solidFill>
                  <a:schemeClr val="accent6"/>
                </a:solidFill>
                <a:latin typeface="Quicksand" panose="020B0604020202020204" charset="0"/>
              </a:rPr>
              <a:t>3</a:t>
            </a:r>
          </a:p>
        </p:txBody>
      </p:sp>
      <p:sp>
        <p:nvSpPr>
          <p:cNvPr id="212" name="TextBox 211">
            <a:extLst>
              <a:ext uri="{FF2B5EF4-FFF2-40B4-BE49-F238E27FC236}">
                <a16:creationId xmlns:a16="http://schemas.microsoft.com/office/drawing/2014/main" id="{61A33649-1E37-4EB2-8F77-421080573809}"/>
              </a:ext>
            </a:extLst>
          </p:cNvPr>
          <p:cNvSpPr txBox="1"/>
          <p:nvPr/>
        </p:nvSpPr>
        <p:spPr>
          <a:xfrm>
            <a:off x="1427728" y="5842282"/>
            <a:ext cx="401072" cy="584775"/>
          </a:xfrm>
          <a:prstGeom prst="rect">
            <a:avLst/>
          </a:prstGeom>
          <a:noFill/>
          <a:ln>
            <a:solidFill>
              <a:srgbClr val="FFC000"/>
            </a:solidFill>
          </a:ln>
        </p:spPr>
        <p:txBody>
          <a:bodyPr wrap="none" rtlCol="0">
            <a:spAutoFit/>
          </a:bodyPr>
          <a:lstStyle/>
          <a:p>
            <a:r>
              <a:rPr lang="en-US" sz="3200" b="1">
                <a:solidFill>
                  <a:schemeClr val="accent6"/>
                </a:solidFill>
                <a:latin typeface="Quicksand" panose="020B0604020202020204" charset="0"/>
              </a:rPr>
              <a:t>4</a:t>
            </a:r>
          </a:p>
        </p:txBody>
      </p:sp>
      <p:sp>
        <p:nvSpPr>
          <p:cNvPr id="213" name="TextBox 212">
            <a:extLst>
              <a:ext uri="{FF2B5EF4-FFF2-40B4-BE49-F238E27FC236}">
                <a16:creationId xmlns:a16="http://schemas.microsoft.com/office/drawing/2014/main" id="{206CE3C4-B4E0-4F18-BE45-CA951E8978BA}"/>
              </a:ext>
            </a:extLst>
          </p:cNvPr>
          <p:cNvSpPr txBox="1"/>
          <p:nvPr/>
        </p:nvSpPr>
        <p:spPr>
          <a:xfrm>
            <a:off x="1487213" y="7962900"/>
            <a:ext cx="409086" cy="584775"/>
          </a:xfrm>
          <a:prstGeom prst="rect">
            <a:avLst/>
          </a:prstGeom>
          <a:noFill/>
          <a:ln>
            <a:solidFill>
              <a:srgbClr val="FFC000"/>
            </a:solidFill>
          </a:ln>
        </p:spPr>
        <p:txBody>
          <a:bodyPr wrap="none" rtlCol="0">
            <a:spAutoFit/>
          </a:bodyPr>
          <a:lstStyle/>
          <a:p>
            <a:r>
              <a:rPr lang="en-US" sz="3200" b="1">
                <a:solidFill>
                  <a:schemeClr val="accent6"/>
                </a:solidFill>
                <a:latin typeface="Quicksand" panose="020B0604020202020204" charset="0"/>
              </a:rPr>
              <a:t>5</a:t>
            </a:r>
          </a:p>
        </p:txBody>
      </p:sp>
      <p:sp>
        <p:nvSpPr>
          <p:cNvPr id="214" name="TextBox 213">
            <a:extLst>
              <a:ext uri="{FF2B5EF4-FFF2-40B4-BE49-F238E27FC236}">
                <a16:creationId xmlns:a16="http://schemas.microsoft.com/office/drawing/2014/main" id="{B769692A-1E2E-4B5B-A31A-0D3F19F822AB}"/>
              </a:ext>
            </a:extLst>
          </p:cNvPr>
          <p:cNvSpPr txBox="1"/>
          <p:nvPr/>
        </p:nvSpPr>
        <p:spPr>
          <a:xfrm>
            <a:off x="14097501" y="1482953"/>
            <a:ext cx="412292" cy="584775"/>
          </a:xfrm>
          <a:prstGeom prst="rect">
            <a:avLst/>
          </a:prstGeom>
          <a:noFill/>
          <a:ln>
            <a:solidFill>
              <a:srgbClr val="FFC000"/>
            </a:solidFill>
          </a:ln>
        </p:spPr>
        <p:txBody>
          <a:bodyPr wrap="none" rtlCol="0">
            <a:spAutoFit/>
          </a:bodyPr>
          <a:lstStyle/>
          <a:p>
            <a:r>
              <a:rPr lang="en-US" sz="3200" b="1">
                <a:solidFill>
                  <a:schemeClr val="accent6"/>
                </a:solidFill>
                <a:latin typeface="Quicksand" panose="020B0604020202020204" charset="0"/>
              </a:rPr>
              <a:t>2</a:t>
            </a:r>
          </a:p>
        </p:txBody>
      </p:sp>
      <p:sp>
        <p:nvSpPr>
          <p:cNvPr id="215" name="TextBox 214">
            <a:extLst>
              <a:ext uri="{FF2B5EF4-FFF2-40B4-BE49-F238E27FC236}">
                <a16:creationId xmlns:a16="http://schemas.microsoft.com/office/drawing/2014/main" id="{CF9BD718-7464-4C2F-913A-E63415CA3B5B}"/>
              </a:ext>
            </a:extLst>
          </p:cNvPr>
          <p:cNvSpPr txBox="1"/>
          <p:nvPr/>
        </p:nvSpPr>
        <p:spPr>
          <a:xfrm rot="16200000">
            <a:off x="-2483189" y="6444095"/>
            <a:ext cx="6111192" cy="523220"/>
          </a:xfrm>
          <a:prstGeom prst="rect">
            <a:avLst/>
          </a:prstGeom>
          <a:solidFill>
            <a:schemeClr val="accent6">
              <a:lumMod val="40000"/>
              <a:lumOff val="60000"/>
            </a:schemeClr>
          </a:solidFill>
        </p:spPr>
        <p:txBody>
          <a:bodyPr wrap="square" rtlCol="0">
            <a:spAutoFit/>
          </a:bodyPr>
          <a:lstStyle/>
          <a:p>
            <a:pPr algn="ctr"/>
            <a:r>
              <a:rPr lang="en-US" sz="2800">
                <a:latin typeface="Quicksand Bold" panose="020B0604020202020204" charset="0"/>
              </a:rPr>
              <a:t>May - June</a:t>
            </a:r>
          </a:p>
        </p:txBody>
      </p:sp>
      <p:sp>
        <p:nvSpPr>
          <p:cNvPr id="239" name="TextBox 238">
            <a:extLst>
              <a:ext uri="{FF2B5EF4-FFF2-40B4-BE49-F238E27FC236}">
                <a16:creationId xmlns:a16="http://schemas.microsoft.com/office/drawing/2014/main" id="{8D46BED8-1D4F-40DF-AB97-074CD6CBFB21}"/>
              </a:ext>
            </a:extLst>
          </p:cNvPr>
          <p:cNvSpPr txBox="1"/>
          <p:nvPr/>
        </p:nvSpPr>
        <p:spPr>
          <a:xfrm rot="16200000">
            <a:off x="-322769" y="2136784"/>
            <a:ext cx="1790350" cy="523220"/>
          </a:xfrm>
          <a:prstGeom prst="rect">
            <a:avLst/>
          </a:prstGeom>
          <a:solidFill>
            <a:schemeClr val="accent6">
              <a:lumMod val="40000"/>
              <a:lumOff val="60000"/>
            </a:schemeClr>
          </a:solidFill>
        </p:spPr>
        <p:txBody>
          <a:bodyPr wrap="square" rtlCol="0">
            <a:spAutoFit/>
          </a:bodyPr>
          <a:lstStyle/>
          <a:p>
            <a:pPr algn="ctr"/>
            <a:r>
              <a:rPr lang="en-US" sz="2800">
                <a:latin typeface="Quicksand Bold" panose="020B0604020202020204" charset="0"/>
              </a:rPr>
              <a:t>April</a:t>
            </a:r>
          </a:p>
        </p:txBody>
      </p:sp>
      <p:grpSp>
        <p:nvGrpSpPr>
          <p:cNvPr id="316" name="Group 315">
            <a:extLst>
              <a:ext uri="{FF2B5EF4-FFF2-40B4-BE49-F238E27FC236}">
                <a16:creationId xmlns:a16="http://schemas.microsoft.com/office/drawing/2014/main" id="{C59488E7-35D8-4EA2-A363-3F73B4E38FB6}"/>
              </a:ext>
            </a:extLst>
          </p:cNvPr>
          <p:cNvGrpSpPr/>
          <p:nvPr/>
        </p:nvGrpSpPr>
        <p:grpSpPr>
          <a:xfrm>
            <a:off x="1295400" y="2869920"/>
            <a:ext cx="14935200" cy="3733406"/>
            <a:chOff x="1295400" y="2746497"/>
            <a:chExt cx="14935200" cy="3733406"/>
          </a:xfrm>
        </p:grpSpPr>
        <p:cxnSp>
          <p:nvCxnSpPr>
            <p:cNvPr id="304" name="Connector: Elbow 303">
              <a:extLst>
                <a:ext uri="{FF2B5EF4-FFF2-40B4-BE49-F238E27FC236}">
                  <a16:creationId xmlns:a16="http://schemas.microsoft.com/office/drawing/2014/main" id="{1ECAF975-6DDC-4D02-8DBC-341ED58BDBF9}"/>
                </a:ext>
              </a:extLst>
            </p:cNvPr>
            <p:cNvCxnSpPr>
              <a:cxnSpLocks/>
            </p:cNvCxnSpPr>
            <p:nvPr/>
          </p:nvCxnSpPr>
          <p:spPr>
            <a:xfrm rot="10800000" flipV="1">
              <a:off x="1818312" y="3421145"/>
              <a:ext cx="14412288" cy="3058758"/>
            </a:xfrm>
            <a:prstGeom prst="bentConnector3">
              <a:avLst>
                <a:gd name="adj1" fmla="val 103592"/>
              </a:avLst>
            </a:prstGeom>
            <a:ln w="76200" cap="flat">
              <a:solidFill>
                <a:srgbClr val="B2C1DB"/>
              </a:solidFill>
              <a:prstDash val="solid"/>
              <a:headEnd type="none" w="med" len="med"/>
              <a:tailEnd type="triangle" w="med" len="med"/>
            </a:ln>
          </p:spPr>
        </p:cxnSp>
        <p:cxnSp>
          <p:nvCxnSpPr>
            <p:cNvPr id="311" name="Straight Arrow Connector 310">
              <a:extLst>
                <a:ext uri="{FF2B5EF4-FFF2-40B4-BE49-F238E27FC236}">
                  <a16:creationId xmlns:a16="http://schemas.microsoft.com/office/drawing/2014/main" id="{321AF2BD-511B-4AF5-A5BC-C2F93786216D}"/>
                </a:ext>
              </a:extLst>
            </p:cNvPr>
            <p:cNvCxnSpPr>
              <a:cxnSpLocks/>
              <a:endCxn id="23" idx="1"/>
            </p:cNvCxnSpPr>
            <p:nvPr/>
          </p:nvCxnSpPr>
          <p:spPr>
            <a:xfrm>
              <a:off x="1295400" y="4565271"/>
              <a:ext cx="481197" cy="0"/>
            </a:xfrm>
            <a:prstGeom prst="straightConnector1">
              <a:avLst/>
            </a:prstGeom>
            <a:ln w="76200" cap="flat">
              <a:solidFill>
                <a:srgbClr val="B2C1DB"/>
              </a:solidFill>
              <a:prstDash val="solid"/>
              <a:headEnd type="none" w="med" len="med"/>
              <a:tailEnd type="triangle" w="med" len="med"/>
            </a:ln>
          </p:spPr>
        </p:cxnSp>
        <p:cxnSp>
          <p:nvCxnSpPr>
            <p:cNvPr id="314" name="Straight Arrow Connector 313">
              <a:extLst>
                <a:ext uri="{FF2B5EF4-FFF2-40B4-BE49-F238E27FC236}">
                  <a16:creationId xmlns:a16="http://schemas.microsoft.com/office/drawing/2014/main" id="{CF03AAC5-20AB-40F2-A730-E59687433C8F}"/>
                </a:ext>
              </a:extLst>
            </p:cNvPr>
            <p:cNvCxnSpPr>
              <a:cxnSpLocks/>
            </p:cNvCxnSpPr>
            <p:nvPr/>
          </p:nvCxnSpPr>
          <p:spPr>
            <a:xfrm>
              <a:off x="16230600" y="2746497"/>
              <a:ext cx="0" cy="720603"/>
            </a:xfrm>
            <a:prstGeom prst="straightConnector1">
              <a:avLst/>
            </a:prstGeom>
            <a:ln w="76200" cap="flat">
              <a:solidFill>
                <a:srgbClr val="B2C1DB"/>
              </a:solidFill>
              <a:prstDash val="solid"/>
              <a:headEnd type="none" w="med" len="med"/>
              <a:tailEnd type="none" w="med" len="med"/>
            </a:ln>
          </p:spPr>
        </p:cxnSp>
      </p:grpSp>
      <p:graphicFrame>
        <p:nvGraphicFramePr>
          <p:cNvPr id="22" name="Diagram 21">
            <a:extLst>
              <a:ext uri="{FF2B5EF4-FFF2-40B4-BE49-F238E27FC236}">
                <a16:creationId xmlns:a16="http://schemas.microsoft.com/office/drawing/2014/main" id="{6C0C3062-8D32-4B3B-83C7-345A36D2B700}"/>
              </a:ext>
            </a:extLst>
          </p:cNvPr>
          <p:cNvGraphicFramePr/>
          <p:nvPr/>
        </p:nvGraphicFramePr>
        <p:xfrm>
          <a:off x="1746051" y="1471315"/>
          <a:ext cx="15885931" cy="1801988"/>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pSp>
        <p:nvGrpSpPr>
          <p:cNvPr id="317" name="Group 316">
            <a:extLst>
              <a:ext uri="{FF2B5EF4-FFF2-40B4-BE49-F238E27FC236}">
                <a16:creationId xmlns:a16="http://schemas.microsoft.com/office/drawing/2014/main" id="{B17673AD-6D1B-4AB0-A083-F3E46E7DFDA2}"/>
              </a:ext>
            </a:extLst>
          </p:cNvPr>
          <p:cNvGrpSpPr/>
          <p:nvPr/>
        </p:nvGrpSpPr>
        <p:grpSpPr>
          <a:xfrm flipH="1" flipV="1">
            <a:off x="1295399" y="4613201"/>
            <a:ext cx="16695926" cy="3058757"/>
            <a:chOff x="1295400" y="3421146"/>
            <a:chExt cx="14800106" cy="3058757"/>
          </a:xfrm>
        </p:grpSpPr>
        <p:cxnSp>
          <p:nvCxnSpPr>
            <p:cNvPr id="318" name="Connector: Elbow 317">
              <a:extLst>
                <a:ext uri="{FF2B5EF4-FFF2-40B4-BE49-F238E27FC236}">
                  <a16:creationId xmlns:a16="http://schemas.microsoft.com/office/drawing/2014/main" id="{A3309F43-AFF3-42D3-8F72-3420ED98B6CC}"/>
                </a:ext>
              </a:extLst>
            </p:cNvPr>
            <p:cNvCxnSpPr>
              <a:cxnSpLocks/>
            </p:cNvCxnSpPr>
            <p:nvPr/>
          </p:nvCxnSpPr>
          <p:spPr>
            <a:xfrm flipH="1">
              <a:off x="1818312" y="3421146"/>
              <a:ext cx="14277194" cy="3058757"/>
            </a:xfrm>
            <a:prstGeom prst="bentConnector3">
              <a:avLst>
                <a:gd name="adj1" fmla="val 103754"/>
              </a:avLst>
            </a:prstGeom>
            <a:ln w="76200" cap="flat">
              <a:solidFill>
                <a:srgbClr val="B2C1DB"/>
              </a:solidFill>
              <a:prstDash val="solid"/>
              <a:headEnd type="none" w="med" len="med"/>
              <a:tailEnd type="none" w="med" len="med"/>
            </a:ln>
          </p:spPr>
        </p:cxnSp>
        <p:cxnSp>
          <p:nvCxnSpPr>
            <p:cNvPr id="319" name="Straight Arrow Connector 318">
              <a:extLst>
                <a:ext uri="{FF2B5EF4-FFF2-40B4-BE49-F238E27FC236}">
                  <a16:creationId xmlns:a16="http://schemas.microsoft.com/office/drawing/2014/main" id="{5BE013E5-4A20-4F2B-A834-9C8E8CEFA329}"/>
                </a:ext>
              </a:extLst>
            </p:cNvPr>
            <p:cNvCxnSpPr>
              <a:cxnSpLocks/>
            </p:cNvCxnSpPr>
            <p:nvPr/>
          </p:nvCxnSpPr>
          <p:spPr>
            <a:xfrm>
              <a:off x="1295400" y="4441848"/>
              <a:ext cx="481197" cy="0"/>
            </a:xfrm>
            <a:prstGeom prst="straightConnector1">
              <a:avLst/>
            </a:prstGeom>
            <a:ln w="76200" cap="flat">
              <a:solidFill>
                <a:srgbClr val="B2C1DB"/>
              </a:solidFill>
              <a:prstDash val="solid"/>
              <a:headEnd type="none" w="med" len="med"/>
              <a:tailEnd type="none" w="med" len="med"/>
            </a:ln>
          </p:spPr>
        </p:cxnSp>
      </p:grpSp>
      <p:graphicFrame>
        <p:nvGraphicFramePr>
          <p:cNvPr id="23" name="Diagram 22">
            <a:extLst>
              <a:ext uri="{FF2B5EF4-FFF2-40B4-BE49-F238E27FC236}">
                <a16:creationId xmlns:a16="http://schemas.microsoft.com/office/drawing/2014/main" id="{FD35249C-819B-41AB-A71F-AA5CBE361030}"/>
              </a:ext>
            </a:extLst>
          </p:cNvPr>
          <p:cNvGraphicFramePr/>
          <p:nvPr/>
        </p:nvGraphicFramePr>
        <p:xfrm>
          <a:off x="1776597" y="3650111"/>
          <a:ext cx="15885931" cy="1830320"/>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graphicFrame>
        <p:nvGraphicFramePr>
          <p:cNvPr id="24" name="Diagram 23">
            <a:extLst>
              <a:ext uri="{FF2B5EF4-FFF2-40B4-BE49-F238E27FC236}">
                <a16:creationId xmlns:a16="http://schemas.microsoft.com/office/drawing/2014/main" id="{EE3A544A-5F23-4ACB-B084-48E625D9ED59}"/>
              </a:ext>
            </a:extLst>
          </p:cNvPr>
          <p:cNvGraphicFramePr/>
          <p:nvPr/>
        </p:nvGraphicFramePr>
        <p:xfrm>
          <a:off x="1825235" y="5585305"/>
          <a:ext cx="15851944" cy="1996595"/>
        </p:xfrm>
        <a:graphic>
          <a:graphicData uri="http://schemas.openxmlformats.org/drawingml/2006/diagram">
            <dgm:relIds xmlns:dgm="http://schemas.openxmlformats.org/drawingml/2006/diagram" xmlns:r="http://schemas.openxmlformats.org/officeDocument/2006/relationships" r:dm="rId18" r:lo="rId19" r:qs="rId20" r:cs="rId21"/>
          </a:graphicData>
        </a:graphic>
      </p:graphicFrame>
      <p:cxnSp>
        <p:nvCxnSpPr>
          <p:cNvPr id="332" name="Connector: Elbow 331">
            <a:extLst>
              <a:ext uri="{FF2B5EF4-FFF2-40B4-BE49-F238E27FC236}">
                <a16:creationId xmlns:a16="http://schemas.microsoft.com/office/drawing/2014/main" id="{A03EDF82-6E1B-457B-A003-D24096E2B01A}"/>
              </a:ext>
            </a:extLst>
          </p:cNvPr>
          <p:cNvCxnSpPr>
            <a:endCxn id="33" idx="1"/>
          </p:cNvCxnSpPr>
          <p:nvPr/>
        </p:nvCxnSpPr>
        <p:spPr>
          <a:xfrm rot="16200000" flipH="1">
            <a:off x="986841" y="7980515"/>
            <a:ext cx="1171791" cy="554675"/>
          </a:xfrm>
          <a:prstGeom prst="bentConnector2">
            <a:avLst/>
          </a:prstGeom>
          <a:ln w="76200" cap="flat">
            <a:solidFill>
              <a:srgbClr val="B2C1DB"/>
            </a:solidFill>
            <a:prstDash val="solid"/>
            <a:headEnd type="none" w="med" len="med"/>
            <a:tailEnd type="triangle" w="med" len="med"/>
          </a:ln>
        </p:spPr>
      </p:cxnSp>
      <p:pic>
        <p:nvPicPr>
          <p:cNvPr id="206" name="Graphic 205" descr="Checkmark with solid fill">
            <a:extLst>
              <a:ext uri="{FF2B5EF4-FFF2-40B4-BE49-F238E27FC236}">
                <a16:creationId xmlns:a16="http://schemas.microsoft.com/office/drawing/2014/main" id="{873AE59F-593C-4643-A0E3-6A25795A9628}"/>
              </a:ext>
            </a:extLst>
          </p:cNvPr>
          <p:cNvPicPr>
            <a:picLocks noChangeAspect="1"/>
          </p:cNvPicPr>
          <p:nvPr/>
        </p:nvPicPr>
        <p:blipFill>
          <a:blip r:embed="rId23">
            <a:extLst>
              <a:ext uri="{28A0092B-C50C-407E-A947-70E740481C1C}">
                <a14:useLocalDpi xmlns:a14="http://schemas.microsoft.com/office/drawing/2010/main" val="0"/>
              </a:ext>
              <a:ext uri="{96DAC541-7B7A-43D3-8B79-37D633B846F1}">
                <asvg:svgBlip xmlns:asvg="http://schemas.microsoft.com/office/drawing/2016/SVG/main" r:embed="rId24"/>
              </a:ext>
            </a:extLst>
          </a:blip>
          <a:stretch>
            <a:fillRect/>
          </a:stretch>
        </p:blipFill>
        <p:spPr>
          <a:xfrm>
            <a:off x="4205493" y="1200050"/>
            <a:ext cx="914400" cy="914400"/>
          </a:xfrm>
          <a:prstGeom prst="rect">
            <a:avLst/>
          </a:prstGeom>
        </p:spPr>
      </p:pic>
      <p:pic>
        <p:nvPicPr>
          <p:cNvPr id="207" name="Graphic 206" descr="Checkmark with solid fill">
            <a:extLst>
              <a:ext uri="{FF2B5EF4-FFF2-40B4-BE49-F238E27FC236}">
                <a16:creationId xmlns:a16="http://schemas.microsoft.com/office/drawing/2014/main" id="{234B2CDD-96CD-4E2F-9CA0-CB3E8BA54FFD}"/>
              </a:ext>
            </a:extLst>
          </p:cNvPr>
          <p:cNvPicPr>
            <a:picLocks noChangeAspect="1"/>
          </p:cNvPicPr>
          <p:nvPr/>
        </p:nvPicPr>
        <p:blipFill>
          <a:blip r:embed="rId23">
            <a:extLst>
              <a:ext uri="{28A0092B-C50C-407E-A947-70E740481C1C}">
                <a14:useLocalDpi xmlns:a14="http://schemas.microsoft.com/office/drawing/2010/main" val="0"/>
              </a:ext>
              <a:ext uri="{96DAC541-7B7A-43D3-8B79-37D633B846F1}">
                <asvg:svgBlip xmlns:asvg="http://schemas.microsoft.com/office/drawing/2016/SVG/main" r:embed="rId24"/>
              </a:ext>
            </a:extLst>
          </a:blip>
          <a:stretch>
            <a:fillRect/>
          </a:stretch>
        </p:blipFill>
        <p:spPr>
          <a:xfrm>
            <a:off x="8547726" y="1125190"/>
            <a:ext cx="914400" cy="914400"/>
          </a:xfrm>
          <a:prstGeom prst="rect">
            <a:avLst/>
          </a:prstGeom>
        </p:spPr>
      </p:pic>
      <p:sp>
        <p:nvSpPr>
          <p:cNvPr id="2" name="Slide Number Placeholder 1">
            <a:extLst>
              <a:ext uri="{FF2B5EF4-FFF2-40B4-BE49-F238E27FC236}">
                <a16:creationId xmlns:a16="http://schemas.microsoft.com/office/drawing/2014/main" id="{947DAFF9-59BE-4F4A-9A35-29D04D12DDAB}"/>
              </a:ext>
            </a:extLst>
          </p:cNvPr>
          <p:cNvSpPr>
            <a:spLocks noGrp="1"/>
          </p:cNvSpPr>
          <p:nvPr>
            <p:ph type="sldNum" sz="quarter" idx="12"/>
          </p:nvPr>
        </p:nvSpPr>
        <p:spPr/>
        <p:txBody>
          <a:bodyPr/>
          <a:lstStyle/>
          <a:p>
            <a:fld id="{B6F15528-21DE-4FAA-801E-634DDDAF4B2B}" type="slidenum">
              <a:rPr lang="en-US" smtClean="0"/>
              <a:pPr/>
              <a:t>29</a:t>
            </a:fld>
            <a:endParaRPr lang="en-US"/>
          </a:p>
        </p:txBody>
      </p:sp>
    </p:spTree>
    <p:extLst>
      <p:ext uri="{BB962C8B-B14F-4D97-AF65-F5344CB8AC3E}">
        <p14:creationId xmlns:p14="http://schemas.microsoft.com/office/powerpoint/2010/main" val="1906095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8F8F8"/>
        </a:solidFill>
        <a:effectLst/>
      </p:bgPr>
    </p:bg>
    <p:spTree>
      <p:nvGrpSpPr>
        <p:cNvPr id="1" name=""/>
        <p:cNvGrpSpPr/>
        <p:nvPr/>
      </p:nvGrpSpPr>
      <p:grpSpPr>
        <a:xfrm>
          <a:off x="0" y="0"/>
          <a:ext cx="0" cy="0"/>
          <a:chOff x="0" y="0"/>
          <a:chExt cx="0" cy="0"/>
        </a:xfrm>
      </p:grpSpPr>
      <p:grpSp>
        <p:nvGrpSpPr>
          <p:cNvPr id="2" name="Group 2"/>
          <p:cNvGrpSpPr/>
          <p:nvPr/>
        </p:nvGrpSpPr>
        <p:grpSpPr>
          <a:xfrm>
            <a:off x="0" y="0"/>
            <a:ext cx="18288000" cy="4099486"/>
            <a:chOff x="0" y="0"/>
            <a:chExt cx="4816593" cy="1079700"/>
          </a:xfrm>
        </p:grpSpPr>
        <p:sp>
          <p:nvSpPr>
            <p:cNvPr id="3" name="Freeform 3"/>
            <p:cNvSpPr/>
            <p:nvPr/>
          </p:nvSpPr>
          <p:spPr>
            <a:xfrm>
              <a:off x="0" y="0"/>
              <a:ext cx="4816592" cy="1079700"/>
            </a:xfrm>
            <a:custGeom>
              <a:avLst/>
              <a:gdLst/>
              <a:ahLst/>
              <a:cxnLst/>
              <a:rect l="l" t="t" r="r" b="b"/>
              <a:pathLst>
                <a:path w="4816592" h="1079700">
                  <a:moveTo>
                    <a:pt x="0" y="0"/>
                  </a:moveTo>
                  <a:lnTo>
                    <a:pt x="4816592" y="0"/>
                  </a:lnTo>
                  <a:lnTo>
                    <a:pt x="4816592" y="1079700"/>
                  </a:lnTo>
                  <a:lnTo>
                    <a:pt x="0" y="1079700"/>
                  </a:lnTo>
                  <a:close/>
                </a:path>
              </a:pathLst>
            </a:custGeom>
            <a:solidFill>
              <a:srgbClr val="DBE5EA"/>
            </a:solidFill>
          </p:spPr>
        </p:sp>
        <p:sp>
          <p:nvSpPr>
            <p:cNvPr id="4" name="TextBox 4"/>
            <p:cNvSpPr txBox="1"/>
            <p:nvPr/>
          </p:nvSpPr>
          <p:spPr>
            <a:xfrm>
              <a:off x="0" y="-47625"/>
              <a:ext cx="4816593" cy="1127325"/>
            </a:xfrm>
            <a:prstGeom prst="rect">
              <a:avLst/>
            </a:prstGeom>
          </p:spPr>
          <p:txBody>
            <a:bodyPr lIns="50800" tIns="50800" rIns="50800" bIns="50800" rtlCol="0" anchor="ctr"/>
            <a:lstStyle/>
            <a:p>
              <a:pPr algn="ctr">
                <a:lnSpc>
                  <a:spcPts val="3693"/>
                </a:lnSpc>
              </a:pPr>
              <a:endParaRPr/>
            </a:p>
          </p:txBody>
        </p:sp>
      </p:grpSp>
      <p:graphicFrame>
        <p:nvGraphicFramePr>
          <p:cNvPr id="9" name="Diagram 8">
            <a:extLst>
              <a:ext uri="{FF2B5EF4-FFF2-40B4-BE49-F238E27FC236}">
                <a16:creationId xmlns:a16="http://schemas.microsoft.com/office/drawing/2014/main" id="{9213F99E-F7B8-4875-B9E9-1F7F12E5DD21}"/>
              </a:ext>
            </a:extLst>
          </p:cNvPr>
          <p:cNvGraphicFramePr/>
          <p:nvPr>
            <p:extLst>
              <p:ext uri="{D42A27DB-BD31-4B8C-83A1-F6EECF244321}">
                <p14:modId xmlns:p14="http://schemas.microsoft.com/office/powerpoint/2010/main" val="3527573430"/>
              </p:ext>
            </p:extLst>
          </p:nvPr>
        </p:nvGraphicFramePr>
        <p:xfrm>
          <a:off x="334589" y="-1028700"/>
          <a:ext cx="17930995" cy="12877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1" name="TextBox 11"/>
          <p:cNvSpPr txBox="1"/>
          <p:nvPr/>
        </p:nvSpPr>
        <p:spPr>
          <a:xfrm>
            <a:off x="1028700" y="599709"/>
            <a:ext cx="16344900" cy="2216761"/>
          </a:xfrm>
          <a:prstGeom prst="rect">
            <a:avLst/>
          </a:prstGeom>
        </p:spPr>
        <p:txBody>
          <a:bodyPr wrap="square" lIns="0" tIns="0" rIns="0" bIns="0" rtlCol="0" anchor="t">
            <a:spAutoFit/>
          </a:bodyPr>
          <a:lstStyle/>
          <a:p>
            <a:pPr>
              <a:lnSpc>
                <a:spcPts val="8959"/>
              </a:lnSpc>
              <a:spcBef>
                <a:spcPct val="0"/>
              </a:spcBef>
            </a:pPr>
            <a:r>
              <a:rPr lang="en-US" sz="6399" b="1" dirty="0">
                <a:solidFill>
                  <a:srgbClr val="0F4662"/>
                </a:solidFill>
                <a:latin typeface="Quicksand Bold" panose="020B0604020202020204" charset="0"/>
                <a:ea typeface="Cormorant Garamond Bold Italics"/>
                <a:cs typeface="Cormorant Garamond Bold Italics"/>
                <a:sym typeface="Cormorant Garamond Bold Italics"/>
              </a:rPr>
              <a:t>Introductions</a:t>
            </a:r>
          </a:p>
          <a:p>
            <a:pPr marL="0" lvl="0" indent="0" algn="l">
              <a:lnSpc>
                <a:spcPts val="8959"/>
              </a:lnSpc>
              <a:spcBef>
                <a:spcPct val="0"/>
              </a:spcBef>
            </a:pPr>
            <a:endParaRPr lang="en-US" sz="6399" b="1" dirty="0">
              <a:solidFill>
                <a:srgbClr val="0F4662"/>
              </a:solidFill>
              <a:latin typeface="Quicksand" panose="020B0604020202020204" charset="0"/>
              <a:ea typeface="Cormorant Garamond Bold Italics"/>
              <a:cs typeface="Cormorant Garamond Bold Italics"/>
              <a:sym typeface="Cormorant Garamond Bold Italics"/>
            </a:endParaRPr>
          </a:p>
        </p:txBody>
      </p:sp>
      <p:sp>
        <p:nvSpPr>
          <p:cNvPr id="5" name="Slide Number Placeholder 4">
            <a:extLst>
              <a:ext uri="{FF2B5EF4-FFF2-40B4-BE49-F238E27FC236}">
                <a16:creationId xmlns:a16="http://schemas.microsoft.com/office/drawing/2014/main" id="{272E747C-8ECE-4774-85DB-89DFE55B1DAA}"/>
              </a:ext>
            </a:extLst>
          </p:cNvPr>
          <p:cNvSpPr>
            <a:spLocks noGrp="1"/>
          </p:cNvSpPr>
          <p:nvPr>
            <p:ph type="sldNum" sz="quarter" idx="12"/>
          </p:nvPr>
        </p:nvSpPr>
        <p:spPr/>
        <p:txBody>
          <a:bodyPr/>
          <a:lstStyle/>
          <a:p>
            <a:fld id="{B6F15528-21DE-4FAA-801E-634DDDAF4B2B}" type="slidenum">
              <a:rPr lang="en-US" smtClean="0"/>
              <a:pPr/>
              <a:t>3</a:t>
            </a:fld>
            <a:endParaRPr lang="en-US"/>
          </a:p>
        </p:txBody>
      </p:sp>
    </p:spTree>
    <p:extLst>
      <p:ext uri="{BB962C8B-B14F-4D97-AF65-F5344CB8AC3E}">
        <p14:creationId xmlns:p14="http://schemas.microsoft.com/office/powerpoint/2010/main" val="365173284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F8F8F8"/>
        </a:solidFill>
        <a:effectLst/>
      </p:bgPr>
    </p:bg>
    <p:spTree>
      <p:nvGrpSpPr>
        <p:cNvPr id="1" name=""/>
        <p:cNvGrpSpPr/>
        <p:nvPr/>
      </p:nvGrpSpPr>
      <p:grpSpPr>
        <a:xfrm>
          <a:off x="0" y="0"/>
          <a:ext cx="0" cy="0"/>
          <a:chOff x="0" y="0"/>
          <a:chExt cx="0" cy="0"/>
        </a:xfrm>
      </p:grpSpPr>
      <p:sp>
        <p:nvSpPr>
          <p:cNvPr id="2" name="TextBox 2"/>
          <p:cNvSpPr txBox="1"/>
          <p:nvPr/>
        </p:nvSpPr>
        <p:spPr>
          <a:xfrm>
            <a:off x="2559554" y="3607278"/>
            <a:ext cx="13168890" cy="3072444"/>
          </a:xfrm>
          <a:prstGeom prst="rect">
            <a:avLst/>
          </a:prstGeom>
        </p:spPr>
        <p:txBody>
          <a:bodyPr wrap="square" lIns="0" tIns="0" rIns="0" bIns="0" rtlCol="0" anchor="t">
            <a:spAutoFit/>
          </a:bodyPr>
          <a:lstStyle/>
          <a:p>
            <a:pPr marL="0" lvl="0" indent="0" algn="ctr">
              <a:lnSpc>
                <a:spcPts val="26009"/>
              </a:lnSpc>
              <a:spcBef>
                <a:spcPct val="0"/>
              </a:spcBef>
            </a:pPr>
            <a:r>
              <a:rPr lang="en-US" sz="18577" b="1">
                <a:solidFill>
                  <a:srgbClr val="0F4662"/>
                </a:solidFill>
                <a:latin typeface="Quicksand Bold" panose="020B0604020202020204" charset="0"/>
                <a:ea typeface="Cormorant Garamond Bold Italics"/>
                <a:cs typeface="Cormorant Garamond Bold Italics"/>
                <a:sym typeface="Cormorant Garamond Bold Italics"/>
              </a:rPr>
              <a:t>Questions?</a:t>
            </a:r>
          </a:p>
        </p:txBody>
      </p:sp>
      <p:sp>
        <p:nvSpPr>
          <p:cNvPr id="3" name="AutoShape 3"/>
          <p:cNvSpPr/>
          <p:nvPr/>
        </p:nvSpPr>
        <p:spPr>
          <a:xfrm>
            <a:off x="5897880" y="2215083"/>
            <a:ext cx="6492240" cy="0"/>
          </a:xfrm>
          <a:prstGeom prst="line">
            <a:avLst/>
          </a:prstGeom>
          <a:ln w="76200" cap="flat">
            <a:solidFill>
              <a:srgbClr val="0F4662"/>
            </a:solidFill>
            <a:prstDash val="solid"/>
            <a:headEnd type="none" w="sm" len="sm"/>
            <a:tailEnd type="none" w="sm" len="sm"/>
          </a:ln>
        </p:spPr>
      </p:sp>
      <p:sp>
        <p:nvSpPr>
          <p:cNvPr id="4" name="Freeform 4"/>
          <p:cNvSpPr/>
          <p:nvPr/>
        </p:nvSpPr>
        <p:spPr>
          <a:xfrm>
            <a:off x="8304001" y="1116666"/>
            <a:ext cx="1679997" cy="249900"/>
          </a:xfrm>
          <a:custGeom>
            <a:avLst/>
            <a:gdLst/>
            <a:ahLst/>
            <a:cxnLst/>
            <a:rect l="l" t="t" r="r" b="b"/>
            <a:pathLst>
              <a:path w="1679997" h="249900">
                <a:moveTo>
                  <a:pt x="0" y="0"/>
                </a:moveTo>
                <a:lnTo>
                  <a:pt x="1679998" y="0"/>
                </a:lnTo>
                <a:lnTo>
                  <a:pt x="1679998" y="249899"/>
                </a:lnTo>
                <a:lnTo>
                  <a:pt x="0" y="249899"/>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5" name="AutoShape 5"/>
          <p:cNvSpPr/>
          <p:nvPr/>
        </p:nvSpPr>
        <p:spPr>
          <a:xfrm>
            <a:off x="5897880" y="8159883"/>
            <a:ext cx="6492240" cy="0"/>
          </a:xfrm>
          <a:prstGeom prst="line">
            <a:avLst/>
          </a:prstGeom>
          <a:ln w="76200" cap="flat">
            <a:solidFill>
              <a:srgbClr val="0F4662"/>
            </a:solidFill>
            <a:prstDash val="solid"/>
            <a:headEnd type="none" w="sm" len="sm"/>
            <a:tailEnd type="none" w="sm" len="sm"/>
          </a:ln>
        </p:spPr>
      </p:sp>
      <p:sp>
        <p:nvSpPr>
          <p:cNvPr id="6" name="Freeform 6"/>
          <p:cNvSpPr/>
          <p:nvPr/>
        </p:nvSpPr>
        <p:spPr>
          <a:xfrm>
            <a:off x="8304001" y="9008400"/>
            <a:ext cx="1679997" cy="249900"/>
          </a:xfrm>
          <a:custGeom>
            <a:avLst/>
            <a:gdLst/>
            <a:ahLst/>
            <a:cxnLst/>
            <a:rect l="l" t="t" r="r" b="b"/>
            <a:pathLst>
              <a:path w="1679997" h="249900">
                <a:moveTo>
                  <a:pt x="0" y="0"/>
                </a:moveTo>
                <a:lnTo>
                  <a:pt x="1679998" y="0"/>
                </a:lnTo>
                <a:lnTo>
                  <a:pt x="1679998" y="249900"/>
                </a:lnTo>
                <a:lnTo>
                  <a:pt x="0" y="249900"/>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7" name="Slide Number Placeholder 6">
            <a:extLst>
              <a:ext uri="{FF2B5EF4-FFF2-40B4-BE49-F238E27FC236}">
                <a16:creationId xmlns:a16="http://schemas.microsoft.com/office/drawing/2014/main" id="{8B0DD96A-A55D-4473-B408-AC32EA350C7C}"/>
              </a:ext>
            </a:extLst>
          </p:cNvPr>
          <p:cNvSpPr>
            <a:spLocks noGrp="1"/>
          </p:cNvSpPr>
          <p:nvPr>
            <p:ph type="sldNum" sz="quarter" idx="12"/>
          </p:nvPr>
        </p:nvSpPr>
        <p:spPr/>
        <p:txBody>
          <a:bodyPr/>
          <a:lstStyle/>
          <a:p>
            <a:fld id="{B6F15528-21DE-4FAA-801E-634DDDAF4B2B}" type="slidenum">
              <a:rPr lang="en-US" smtClean="0"/>
              <a:pPr/>
              <a:t>30</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8F8F8"/>
        </a:solidFill>
        <a:effectLst/>
      </p:bgPr>
    </p:bg>
    <p:spTree>
      <p:nvGrpSpPr>
        <p:cNvPr id="1" name=""/>
        <p:cNvGrpSpPr/>
        <p:nvPr/>
      </p:nvGrpSpPr>
      <p:grpSpPr>
        <a:xfrm>
          <a:off x="0" y="0"/>
          <a:ext cx="0" cy="0"/>
          <a:chOff x="0" y="0"/>
          <a:chExt cx="0" cy="0"/>
        </a:xfrm>
      </p:grpSpPr>
      <p:grpSp>
        <p:nvGrpSpPr>
          <p:cNvPr id="2" name="Group 2"/>
          <p:cNvGrpSpPr/>
          <p:nvPr/>
        </p:nvGrpSpPr>
        <p:grpSpPr>
          <a:xfrm>
            <a:off x="0" y="0"/>
            <a:ext cx="18288000" cy="4099486"/>
            <a:chOff x="0" y="0"/>
            <a:chExt cx="4816593" cy="1079700"/>
          </a:xfrm>
        </p:grpSpPr>
        <p:sp>
          <p:nvSpPr>
            <p:cNvPr id="3" name="Freeform 3"/>
            <p:cNvSpPr/>
            <p:nvPr/>
          </p:nvSpPr>
          <p:spPr>
            <a:xfrm>
              <a:off x="0" y="0"/>
              <a:ext cx="4816592" cy="1079700"/>
            </a:xfrm>
            <a:custGeom>
              <a:avLst/>
              <a:gdLst/>
              <a:ahLst/>
              <a:cxnLst/>
              <a:rect l="l" t="t" r="r" b="b"/>
              <a:pathLst>
                <a:path w="4816592" h="1079700">
                  <a:moveTo>
                    <a:pt x="0" y="0"/>
                  </a:moveTo>
                  <a:lnTo>
                    <a:pt x="4816592" y="0"/>
                  </a:lnTo>
                  <a:lnTo>
                    <a:pt x="4816592" y="1079700"/>
                  </a:lnTo>
                  <a:lnTo>
                    <a:pt x="0" y="1079700"/>
                  </a:lnTo>
                  <a:close/>
                </a:path>
              </a:pathLst>
            </a:custGeom>
            <a:solidFill>
              <a:srgbClr val="DBE5EA"/>
            </a:solidFill>
          </p:spPr>
        </p:sp>
        <p:sp>
          <p:nvSpPr>
            <p:cNvPr id="4" name="TextBox 4"/>
            <p:cNvSpPr txBox="1"/>
            <p:nvPr/>
          </p:nvSpPr>
          <p:spPr>
            <a:xfrm>
              <a:off x="0" y="-47625"/>
              <a:ext cx="4816593" cy="1127325"/>
            </a:xfrm>
            <a:prstGeom prst="rect">
              <a:avLst/>
            </a:prstGeom>
          </p:spPr>
          <p:txBody>
            <a:bodyPr lIns="50800" tIns="50800" rIns="50800" bIns="50800" rtlCol="0" anchor="ctr"/>
            <a:lstStyle/>
            <a:p>
              <a:pPr algn="ctr">
                <a:lnSpc>
                  <a:spcPts val="3693"/>
                </a:lnSpc>
              </a:pPr>
              <a:endParaRPr/>
            </a:p>
          </p:txBody>
        </p:sp>
      </p:grpSp>
      <p:sp>
        <p:nvSpPr>
          <p:cNvPr id="11" name="TextBox 11"/>
          <p:cNvSpPr txBox="1"/>
          <p:nvPr/>
        </p:nvSpPr>
        <p:spPr>
          <a:xfrm>
            <a:off x="1028700" y="599709"/>
            <a:ext cx="16344900" cy="2216761"/>
          </a:xfrm>
          <a:prstGeom prst="rect">
            <a:avLst/>
          </a:prstGeom>
        </p:spPr>
        <p:txBody>
          <a:bodyPr wrap="square" lIns="0" tIns="0" rIns="0" bIns="0" rtlCol="0" anchor="t">
            <a:spAutoFit/>
          </a:bodyPr>
          <a:lstStyle/>
          <a:p>
            <a:pPr>
              <a:lnSpc>
                <a:spcPts val="8959"/>
              </a:lnSpc>
              <a:spcBef>
                <a:spcPct val="0"/>
              </a:spcBef>
            </a:pPr>
            <a:r>
              <a:rPr lang="en-US" sz="6399" b="1" dirty="0">
                <a:solidFill>
                  <a:srgbClr val="0F4662"/>
                </a:solidFill>
                <a:latin typeface="Quicksand Bold" panose="020B0604020202020204" charset="0"/>
                <a:ea typeface="Cormorant Garamond Bold Italics"/>
                <a:cs typeface="Cormorant Garamond Bold Italics"/>
                <a:sym typeface="Cormorant Garamond Bold Italics"/>
              </a:rPr>
              <a:t>About the FY26 CPP Awards</a:t>
            </a:r>
          </a:p>
          <a:p>
            <a:pPr marL="0" lvl="0" indent="0" algn="l">
              <a:lnSpc>
                <a:spcPts val="8959"/>
              </a:lnSpc>
              <a:spcBef>
                <a:spcPct val="0"/>
              </a:spcBef>
            </a:pPr>
            <a:endParaRPr lang="en-US" sz="6399" b="1" dirty="0">
              <a:solidFill>
                <a:srgbClr val="0F4662"/>
              </a:solidFill>
              <a:latin typeface="Quicksand" panose="020B0604020202020204" charset="0"/>
              <a:ea typeface="Cormorant Garamond Bold Italics"/>
              <a:cs typeface="Cormorant Garamond Bold Italics"/>
              <a:sym typeface="Cormorant Garamond Bold Italics"/>
            </a:endParaRPr>
          </a:p>
        </p:txBody>
      </p:sp>
      <p:sp>
        <p:nvSpPr>
          <p:cNvPr id="7" name="TextBox 9">
            <a:extLst>
              <a:ext uri="{FF2B5EF4-FFF2-40B4-BE49-F238E27FC236}">
                <a16:creationId xmlns:a16="http://schemas.microsoft.com/office/drawing/2014/main" id="{373784D4-0F61-44AA-8E14-E6F6403939E2}"/>
              </a:ext>
            </a:extLst>
          </p:cNvPr>
          <p:cNvSpPr txBox="1"/>
          <p:nvPr/>
        </p:nvSpPr>
        <p:spPr>
          <a:xfrm>
            <a:off x="789495" y="2211928"/>
            <a:ext cx="16823310" cy="5863144"/>
          </a:xfrm>
          <a:prstGeom prst="rect">
            <a:avLst/>
          </a:prstGeom>
          <a:solidFill>
            <a:srgbClr val="F8F8F8"/>
          </a:solidFill>
        </p:spPr>
        <p:txBody>
          <a:bodyPr wrap="square" lIns="0" tIns="0" rIns="0" bIns="0" rtlCol="0" anchor="t">
            <a:spAutoFit/>
          </a:bodyPr>
          <a:lstStyle/>
          <a:p>
            <a:pPr marL="457200" lvl="0" indent="-457200" algn="l">
              <a:buFont typeface="+mj-lt"/>
              <a:buAutoNum type="arabicPeriod"/>
            </a:pPr>
            <a:r>
              <a:rPr lang="en-US" sz="3000">
                <a:latin typeface="Quicksand"/>
                <a:ea typeface="Quicksand"/>
                <a:cs typeface="Quicksand"/>
                <a:sym typeface="Quicksand"/>
              </a:rPr>
              <a:t>The CPP program provides </a:t>
            </a:r>
            <a:r>
              <a:rPr lang="en-US" sz="3000" b="1">
                <a:latin typeface="Quicksand Bold" panose="020B0604020202020204" charset="0"/>
                <a:ea typeface="Quicksand"/>
                <a:cs typeface="Quicksand"/>
                <a:sym typeface="Quicksand"/>
              </a:rPr>
              <a:t>ACC General Fund grants </a:t>
            </a:r>
            <a:r>
              <a:rPr lang="en-US" sz="3000">
                <a:latin typeface="Quicksand"/>
                <a:ea typeface="Quicksand"/>
                <a:cs typeface="Quicksand"/>
                <a:sym typeface="Quicksand"/>
              </a:rPr>
              <a:t>to eligible community partner agencies through a </a:t>
            </a:r>
            <a:r>
              <a:rPr lang="en-US" sz="3000" b="1">
                <a:latin typeface="Quicksand Bold" panose="020B0604020202020204" charset="0"/>
                <a:ea typeface="Quicksand"/>
                <a:cs typeface="Quicksand"/>
                <a:sym typeface="Quicksand"/>
              </a:rPr>
              <a:t>competitive process</a:t>
            </a:r>
            <a:r>
              <a:rPr lang="en-US" sz="3000">
                <a:latin typeface="Quicksand Bold" panose="020B0604020202020204" charset="0"/>
                <a:ea typeface="Quicksand"/>
                <a:cs typeface="Quicksand"/>
                <a:sym typeface="Quicksand"/>
              </a:rPr>
              <a:t>. </a:t>
            </a:r>
          </a:p>
          <a:p>
            <a:pPr marL="457200" lvl="0" indent="-457200" algn="l">
              <a:buFont typeface="+mj-lt"/>
              <a:buAutoNum type="arabicPeriod"/>
            </a:pPr>
            <a:endParaRPr lang="en-US" sz="3000">
              <a:latin typeface="Quicksand Bold" panose="020B0604020202020204" charset="0"/>
              <a:ea typeface="Quicksand"/>
              <a:cs typeface="Quicksand"/>
              <a:sym typeface="Quicksand"/>
            </a:endParaRPr>
          </a:p>
          <a:p>
            <a:pPr marL="457200" lvl="0" indent="-457200" algn="l">
              <a:buFont typeface="+mj-lt"/>
              <a:buAutoNum type="arabicPeriod"/>
            </a:pPr>
            <a:endParaRPr lang="en-US" sz="600">
              <a:latin typeface="Quicksand Bold" panose="020B0604020202020204" charset="0"/>
              <a:ea typeface="Quicksand"/>
              <a:cs typeface="Quicksand"/>
              <a:sym typeface="Quicksand"/>
            </a:endParaRPr>
          </a:p>
          <a:p>
            <a:pPr marL="457200" lvl="0" indent="-457200">
              <a:buFont typeface="+mj-lt"/>
              <a:buAutoNum type="arabicPeriod"/>
            </a:pPr>
            <a:r>
              <a:rPr lang="en-US" sz="3000">
                <a:latin typeface="Quicksand"/>
                <a:ea typeface="Quicksand"/>
                <a:cs typeface="Quicksand"/>
                <a:sym typeface="Quicksand"/>
              </a:rPr>
              <a:t>M&amp;C allocated </a:t>
            </a:r>
            <a:r>
              <a:rPr lang="en-US" sz="3000" b="1">
                <a:latin typeface="Quicksand Bold" panose="020B0604020202020204" charset="0"/>
                <a:ea typeface="Quicksand"/>
                <a:cs typeface="Quicksand"/>
                <a:sym typeface="Quicksand"/>
              </a:rPr>
              <a:t>$1M in General Funds for the FY26 CPP </a:t>
            </a:r>
            <a:r>
              <a:rPr lang="en-US" sz="3000">
                <a:latin typeface="Quicksand Bold" panose="020B0604020202020204" charset="0"/>
                <a:ea typeface="Quicksand"/>
                <a:cs typeface="Quicksand"/>
                <a:sym typeface="Quicksand"/>
              </a:rPr>
              <a:t>cycle</a:t>
            </a:r>
            <a:r>
              <a:rPr lang="en-US" sz="3000">
                <a:latin typeface="Quicksand"/>
                <a:ea typeface="Quicksand"/>
                <a:cs typeface="Quicksand"/>
                <a:sym typeface="Quicksand"/>
              </a:rPr>
              <a:t>, as part of the FY25 Budget Process. </a:t>
            </a:r>
          </a:p>
          <a:p>
            <a:pPr marL="457200" lvl="0" indent="-457200">
              <a:buFont typeface="+mj-lt"/>
              <a:buAutoNum type="arabicPeriod"/>
            </a:pPr>
            <a:endParaRPr lang="en-US" sz="1500">
              <a:latin typeface="Quicksand"/>
              <a:ea typeface="Quicksand"/>
              <a:cs typeface="Quicksand"/>
              <a:sym typeface="Quicksand"/>
            </a:endParaRPr>
          </a:p>
          <a:p>
            <a:pPr marL="457200" lvl="0" indent="-457200">
              <a:buFont typeface="+mj-lt"/>
              <a:buAutoNum type="arabicPeriod"/>
            </a:pPr>
            <a:endParaRPr lang="en-US" sz="3000">
              <a:latin typeface="Quicksand"/>
              <a:ea typeface="Quicksand"/>
              <a:cs typeface="Quicksand"/>
              <a:sym typeface="Quicksand"/>
            </a:endParaRPr>
          </a:p>
          <a:p>
            <a:pPr marL="457200" lvl="0" indent="-457200">
              <a:buFont typeface="+mj-lt"/>
              <a:buAutoNum type="arabicPeriod"/>
            </a:pPr>
            <a:r>
              <a:rPr lang="en-US" sz="3000">
                <a:latin typeface="Quicksand"/>
                <a:ea typeface="Quicksand"/>
                <a:cs typeface="Quicksand"/>
                <a:sym typeface="Quicksand"/>
              </a:rPr>
              <a:t>The </a:t>
            </a:r>
            <a:r>
              <a:rPr lang="en-US" sz="3000" b="1">
                <a:latin typeface="Quicksand Bold" panose="020B0604020202020204" charset="0"/>
                <a:ea typeface="Quicksand"/>
                <a:cs typeface="Quicksand"/>
                <a:sym typeface="Quicksand"/>
              </a:rPr>
              <a:t>Vision Committee reviewed 30 eligible FY26 CPP applications</a:t>
            </a:r>
            <a:r>
              <a:rPr lang="en-US" sz="3000">
                <a:latin typeface="Quicksand"/>
                <a:ea typeface="Quicksand"/>
                <a:cs typeface="Quicksand"/>
                <a:sym typeface="Quicksand"/>
              </a:rPr>
              <a:t>, which totaled approx. </a:t>
            </a:r>
            <a:r>
              <a:rPr lang="en-US" sz="3000" b="1">
                <a:latin typeface="Quicksand"/>
                <a:ea typeface="Quicksand"/>
                <a:cs typeface="Quicksand"/>
                <a:sym typeface="Quicksand"/>
              </a:rPr>
              <a:t>$3.5M </a:t>
            </a:r>
            <a:r>
              <a:rPr lang="en-US" sz="3000">
                <a:latin typeface="Quicksand"/>
                <a:ea typeface="Quicksand"/>
                <a:cs typeface="Quicksand"/>
                <a:sym typeface="Quicksand"/>
              </a:rPr>
              <a:t>in funding</a:t>
            </a:r>
          </a:p>
          <a:p>
            <a:pPr marL="914400" lvl="1" indent="-457200">
              <a:buFont typeface="Arial" panose="020B0604020202020204" pitchFamily="34" charset="0"/>
              <a:buChar char="•"/>
            </a:pPr>
            <a:r>
              <a:rPr lang="en-US" sz="3000">
                <a:latin typeface="Quicksand"/>
                <a:ea typeface="Quicksand"/>
                <a:cs typeface="Quicksand"/>
                <a:sym typeface="Quicksand"/>
              </a:rPr>
              <a:t>The VC met to discuss and finalize their funding recommendations on February 16, 2025. </a:t>
            </a:r>
          </a:p>
          <a:p>
            <a:pPr marL="914400" lvl="1" indent="-457200">
              <a:buFont typeface="Arial" panose="020B0604020202020204" pitchFamily="34" charset="0"/>
              <a:buChar char="•"/>
            </a:pPr>
            <a:r>
              <a:rPr lang="en-US" sz="3000">
                <a:latin typeface="Quicksand"/>
                <a:ea typeface="Quicksand"/>
                <a:cs typeface="Quicksand"/>
                <a:sym typeface="Quicksand"/>
              </a:rPr>
              <a:t>HCD presented the VC’s recommendations to M&amp;C during the March 10, 2025 Work Session. </a:t>
            </a:r>
          </a:p>
          <a:p>
            <a:pPr marL="914400" lvl="1" indent="-457200">
              <a:buFont typeface="Arial" panose="020B0604020202020204" pitchFamily="34" charset="0"/>
              <a:buChar char="•"/>
            </a:pPr>
            <a:endParaRPr lang="en-US" sz="3000">
              <a:latin typeface="Quicksand"/>
              <a:ea typeface="Quicksand"/>
              <a:cs typeface="Quicksand"/>
              <a:sym typeface="Quicksand"/>
            </a:endParaRPr>
          </a:p>
        </p:txBody>
      </p:sp>
      <p:pic>
        <p:nvPicPr>
          <p:cNvPr id="12" name="Picture 11">
            <a:extLst>
              <a:ext uri="{FF2B5EF4-FFF2-40B4-BE49-F238E27FC236}">
                <a16:creationId xmlns:a16="http://schemas.microsoft.com/office/drawing/2014/main" id="{CD694110-6862-46E9-9360-24A8DD62E029}"/>
              </a:ext>
            </a:extLst>
          </p:cNvPr>
          <p:cNvPicPr>
            <a:picLocks noChangeAspect="1"/>
          </p:cNvPicPr>
          <p:nvPr/>
        </p:nvPicPr>
        <p:blipFill>
          <a:blip r:embed="rId3"/>
          <a:stretch>
            <a:fillRect/>
          </a:stretch>
        </p:blipFill>
        <p:spPr>
          <a:xfrm>
            <a:off x="4191000" y="7812932"/>
            <a:ext cx="8689848" cy="2191493"/>
          </a:xfrm>
          <a:prstGeom prst="rect">
            <a:avLst/>
          </a:prstGeom>
        </p:spPr>
      </p:pic>
      <p:sp>
        <p:nvSpPr>
          <p:cNvPr id="8" name="Slide Number Placeholder 7">
            <a:extLst>
              <a:ext uri="{FF2B5EF4-FFF2-40B4-BE49-F238E27FC236}">
                <a16:creationId xmlns:a16="http://schemas.microsoft.com/office/drawing/2014/main" id="{D4298A0A-E1AD-48A0-B302-9EEE832A9D21}"/>
              </a:ext>
            </a:extLst>
          </p:cNvPr>
          <p:cNvSpPr>
            <a:spLocks noGrp="1"/>
          </p:cNvSpPr>
          <p:nvPr>
            <p:ph type="sldNum" sz="quarter" idx="12"/>
          </p:nvPr>
        </p:nvSpPr>
        <p:spPr/>
        <p:txBody>
          <a:bodyPr/>
          <a:lstStyle/>
          <a:p>
            <a:fld id="{B6F15528-21DE-4FAA-801E-634DDDAF4B2B}" type="slidenum">
              <a:rPr lang="en-US" smtClean="0"/>
              <a:pPr/>
              <a:t>4</a:t>
            </a:fld>
            <a:endParaRPr lang="en-US"/>
          </a:p>
        </p:txBody>
      </p:sp>
    </p:spTree>
    <p:extLst>
      <p:ext uri="{BB962C8B-B14F-4D97-AF65-F5344CB8AC3E}">
        <p14:creationId xmlns:p14="http://schemas.microsoft.com/office/powerpoint/2010/main" val="3522261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8F8F8"/>
        </a:solidFill>
        <a:effectLst/>
      </p:bgPr>
    </p:bg>
    <p:spTree>
      <p:nvGrpSpPr>
        <p:cNvPr id="1" name=""/>
        <p:cNvGrpSpPr/>
        <p:nvPr/>
      </p:nvGrpSpPr>
      <p:grpSpPr>
        <a:xfrm>
          <a:off x="0" y="0"/>
          <a:ext cx="0" cy="0"/>
          <a:chOff x="0" y="0"/>
          <a:chExt cx="0" cy="0"/>
        </a:xfrm>
      </p:grpSpPr>
      <p:sp>
        <p:nvSpPr>
          <p:cNvPr id="6" name="TextBox 6"/>
          <p:cNvSpPr txBox="1"/>
          <p:nvPr/>
        </p:nvSpPr>
        <p:spPr>
          <a:xfrm>
            <a:off x="1024384" y="599709"/>
            <a:ext cx="14072064" cy="1099019"/>
          </a:xfrm>
          <a:prstGeom prst="rect">
            <a:avLst/>
          </a:prstGeom>
        </p:spPr>
        <p:txBody>
          <a:bodyPr lIns="0" tIns="0" rIns="0" bIns="0" rtlCol="0" anchor="t">
            <a:spAutoFit/>
          </a:bodyPr>
          <a:lstStyle/>
          <a:p>
            <a:pPr marL="0" lvl="0" indent="0" algn="l">
              <a:lnSpc>
                <a:spcPts val="8959"/>
              </a:lnSpc>
              <a:spcBef>
                <a:spcPct val="0"/>
              </a:spcBef>
            </a:pPr>
            <a:r>
              <a:rPr lang="en-US" sz="6399" b="1" dirty="0">
                <a:solidFill>
                  <a:srgbClr val="0F4662"/>
                </a:solidFill>
                <a:latin typeface="Quicksand Bold" panose="020B0604020202020204" charset="0"/>
                <a:ea typeface="Cormorant Garamond Bold Italics"/>
                <a:cs typeface="Cormorant Garamond Bold Italics"/>
                <a:sym typeface="Cormorant Garamond Bold Italics"/>
              </a:rPr>
              <a:t>FY26 CPP Awardees</a:t>
            </a:r>
          </a:p>
        </p:txBody>
      </p:sp>
      <p:sp>
        <p:nvSpPr>
          <p:cNvPr id="13" name="Freeform 13"/>
          <p:cNvSpPr/>
          <p:nvPr/>
        </p:nvSpPr>
        <p:spPr>
          <a:xfrm>
            <a:off x="15579303" y="714009"/>
            <a:ext cx="1679997" cy="249900"/>
          </a:xfrm>
          <a:custGeom>
            <a:avLst/>
            <a:gdLst/>
            <a:ahLst/>
            <a:cxnLst/>
            <a:rect l="l" t="t" r="r" b="b"/>
            <a:pathLst>
              <a:path w="1679997" h="249900">
                <a:moveTo>
                  <a:pt x="0" y="0"/>
                </a:moveTo>
                <a:lnTo>
                  <a:pt x="1679997" y="0"/>
                </a:lnTo>
                <a:lnTo>
                  <a:pt x="1679997" y="249900"/>
                </a:lnTo>
                <a:lnTo>
                  <a:pt x="0" y="249900"/>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sp>
      <p:sp>
        <p:nvSpPr>
          <p:cNvPr id="14" name="Freeform 14"/>
          <p:cNvSpPr/>
          <p:nvPr/>
        </p:nvSpPr>
        <p:spPr>
          <a:xfrm>
            <a:off x="1024384" y="9529723"/>
            <a:ext cx="1679997" cy="249900"/>
          </a:xfrm>
          <a:custGeom>
            <a:avLst/>
            <a:gdLst/>
            <a:ahLst/>
            <a:cxnLst/>
            <a:rect l="l" t="t" r="r" b="b"/>
            <a:pathLst>
              <a:path w="1679997" h="249900">
                <a:moveTo>
                  <a:pt x="0" y="0"/>
                </a:moveTo>
                <a:lnTo>
                  <a:pt x="1679997" y="0"/>
                </a:lnTo>
                <a:lnTo>
                  <a:pt x="1679997" y="249900"/>
                </a:lnTo>
                <a:lnTo>
                  <a:pt x="0" y="249900"/>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sp>
      <p:graphicFrame>
        <p:nvGraphicFramePr>
          <p:cNvPr id="18" name="Table 17">
            <a:extLst>
              <a:ext uri="{FF2B5EF4-FFF2-40B4-BE49-F238E27FC236}">
                <a16:creationId xmlns:a16="http://schemas.microsoft.com/office/drawing/2014/main" id="{5BC3D528-3DF7-4271-BE19-CC1B74D7D1FC}"/>
              </a:ext>
            </a:extLst>
          </p:cNvPr>
          <p:cNvGraphicFramePr>
            <a:graphicFrameLocks noGrp="1"/>
          </p:cNvGraphicFramePr>
          <p:nvPr>
            <p:extLst>
              <p:ext uri="{D42A27DB-BD31-4B8C-83A1-F6EECF244321}">
                <p14:modId xmlns:p14="http://schemas.microsoft.com/office/powerpoint/2010/main" val="1396601941"/>
              </p:ext>
            </p:extLst>
          </p:nvPr>
        </p:nvGraphicFramePr>
        <p:xfrm>
          <a:off x="1024384" y="3086100"/>
          <a:ext cx="16430767" cy="6012308"/>
        </p:xfrm>
        <a:graphic>
          <a:graphicData uri="http://schemas.openxmlformats.org/drawingml/2006/table">
            <a:tbl>
              <a:tblPr firstRow="1" bandRow="1">
                <a:tableStyleId>{5C22544A-7EE6-4342-B048-85BDC9FD1C3A}</a:tableStyleId>
              </a:tblPr>
              <a:tblGrid>
                <a:gridCol w="6486668">
                  <a:extLst>
                    <a:ext uri="{9D8B030D-6E8A-4147-A177-3AD203B41FA5}">
                      <a16:colId xmlns:a16="http://schemas.microsoft.com/office/drawing/2014/main" val="2369874638"/>
                    </a:ext>
                  </a:extLst>
                </a:gridCol>
                <a:gridCol w="7391400">
                  <a:extLst>
                    <a:ext uri="{9D8B030D-6E8A-4147-A177-3AD203B41FA5}">
                      <a16:colId xmlns:a16="http://schemas.microsoft.com/office/drawing/2014/main" val="1487300977"/>
                    </a:ext>
                  </a:extLst>
                </a:gridCol>
                <a:gridCol w="2552699">
                  <a:extLst>
                    <a:ext uri="{9D8B030D-6E8A-4147-A177-3AD203B41FA5}">
                      <a16:colId xmlns:a16="http://schemas.microsoft.com/office/drawing/2014/main" val="3398492800"/>
                    </a:ext>
                  </a:extLst>
                </a:gridCol>
              </a:tblGrid>
              <a:tr h="381459">
                <a:tc>
                  <a:txBody>
                    <a:bodyPr/>
                    <a:lstStyle/>
                    <a:p>
                      <a:pPr marL="0" marR="0" algn="ctr">
                        <a:lnSpc>
                          <a:spcPct val="107000"/>
                        </a:lnSpc>
                        <a:spcBef>
                          <a:spcPts val="0"/>
                        </a:spcBef>
                        <a:spcAft>
                          <a:spcPts val="0"/>
                        </a:spcAft>
                      </a:pPr>
                      <a:r>
                        <a:rPr lang="en-US" sz="2600">
                          <a:solidFill>
                            <a:schemeClr val="bg2"/>
                          </a:solidFill>
                          <a:effectLst/>
                          <a:latin typeface="Quicksand" panose="020B0604020202020204" charset="0"/>
                          <a:ea typeface="Calibri Light" panose="020F0302020204030204" pitchFamily="34" charset="0"/>
                          <a:cs typeface="Calibri Light" panose="020F0302020204030204" pitchFamily="34" charset="0"/>
                        </a:rPr>
                        <a:t>Agency</a:t>
                      </a:r>
                    </a:p>
                  </a:txBody>
                  <a:tcPr marL="44154" marR="44154" marT="0" marB="0" anchor="ctr">
                    <a:solidFill>
                      <a:srgbClr val="415D6B"/>
                    </a:solidFill>
                  </a:tcPr>
                </a:tc>
                <a:tc>
                  <a:txBody>
                    <a:bodyPr/>
                    <a:lstStyle/>
                    <a:p>
                      <a:pPr marL="0" marR="0" algn="ctr">
                        <a:lnSpc>
                          <a:spcPct val="107000"/>
                        </a:lnSpc>
                        <a:spcBef>
                          <a:spcPts val="0"/>
                        </a:spcBef>
                        <a:spcAft>
                          <a:spcPts val="0"/>
                        </a:spcAft>
                      </a:pPr>
                      <a:r>
                        <a:rPr lang="en-US" sz="2600">
                          <a:solidFill>
                            <a:schemeClr val="bg2"/>
                          </a:solidFill>
                          <a:effectLst/>
                          <a:latin typeface="Quicksand" panose="020B0604020202020204" charset="0"/>
                          <a:ea typeface="Calibri Light" panose="020F0302020204030204" pitchFamily="34" charset="0"/>
                          <a:cs typeface="Calibri Light" panose="020F0302020204030204" pitchFamily="34" charset="0"/>
                        </a:rPr>
                        <a:t>Activity</a:t>
                      </a:r>
                    </a:p>
                  </a:txBody>
                  <a:tcPr marL="44154" marR="44154" marT="0" marB="0" anchor="ctr">
                    <a:solidFill>
                      <a:srgbClr val="415D6B"/>
                    </a:solidFill>
                  </a:tcPr>
                </a:tc>
                <a:tc>
                  <a:txBody>
                    <a:bodyPr/>
                    <a:lstStyle/>
                    <a:p>
                      <a:pPr marL="0" marR="0" algn="ctr">
                        <a:lnSpc>
                          <a:spcPct val="107000"/>
                        </a:lnSpc>
                        <a:spcBef>
                          <a:spcPts val="0"/>
                        </a:spcBef>
                        <a:spcAft>
                          <a:spcPts val="0"/>
                        </a:spcAft>
                      </a:pPr>
                      <a:r>
                        <a:rPr lang="en-US" sz="2600">
                          <a:solidFill>
                            <a:schemeClr val="bg2"/>
                          </a:solidFill>
                          <a:effectLst/>
                          <a:latin typeface="Quicksand" panose="020B0604020202020204" charset="0"/>
                          <a:ea typeface="Calibri Light" panose="020F0302020204030204" pitchFamily="34" charset="0"/>
                          <a:cs typeface="Calibri Light" panose="020F0302020204030204" pitchFamily="34" charset="0"/>
                        </a:rPr>
                        <a:t>FY26 CPP Award</a:t>
                      </a:r>
                    </a:p>
                  </a:txBody>
                  <a:tcPr marL="44154" marR="44154" marT="0" marB="0" anchor="ctr">
                    <a:solidFill>
                      <a:srgbClr val="415D6B"/>
                    </a:solidFill>
                  </a:tcPr>
                </a:tc>
                <a:extLst>
                  <a:ext uri="{0D108BD9-81ED-4DB2-BD59-A6C34878D82A}">
                    <a16:rowId xmlns:a16="http://schemas.microsoft.com/office/drawing/2014/main" val="1529049010"/>
                  </a:ext>
                </a:extLst>
              </a:tr>
              <a:tr h="381459">
                <a:tc>
                  <a:txBody>
                    <a:bodyPr/>
                    <a:lstStyle/>
                    <a:p>
                      <a:pPr marL="0" marR="0" algn="l" defTabSz="914400" rtl="0" eaLnBrk="1" latinLnBrk="0" hangingPunct="1">
                        <a:lnSpc>
                          <a:spcPct val="107000"/>
                        </a:lnSpc>
                        <a:spcBef>
                          <a:spcPts val="0"/>
                        </a:spcBef>
                        <a:spcAft>
                          <a:spcPts val="0"/>
                        </a:spcAft>
                      </a:pPr>
                      <a:r>
                        <a:rPr lang="en-US" sz="2600" b="0" kern="1200">
                          <a:solidFill>
                            <a:schemeClr val="dk1"/>
                          </a:solidFill>
                          <a:effectLst/>
                          <a:latin typeface="Quicksand" panose="020B0604020202020204" charset="0"/>
                          <a:ea typeface="Calibri Light" panose="020F0302020204030204" pitchFamily="34" charset="0"/>
                          <a:cs typeface="Calibri Light" panose="020F0302020204030204" pitchFamily="34" charset="0"/>
                        </a:rPr>
                        <a:t>1. Acceptance Recovery Center</a:t>
                      </a:r>
                    </a:p>
                  </a:txBody>
                  <a:tcPr marL="44154" marR="44154" marT="0" marB="0" anchor="ctr"/>
                </a:tc>
                <a:tc>
                  <a:txBody>
                    <a:bodyPr/>
                    <a:lstStyle/>
                    <a:p>
                      <a:pPr marL="0" marR="0">
                        <a:lnSpc>
                          <a:spcPct val="107000"/>
                        </a:lnSpc>
                        <a:spcBef>
                          <a:spcPts val="0"/>
                        </a:spcBef>
                        <a:spcAft>
                          <a:spcPts val="0"/>
                        </a:spcAft>
                      </a:pPr>
                      <a:r>
                        <a:rPr lang="en-US" sz="2600" b="0">
                          <a:effectLst/>
                          <a:latin typeface="Quicksand" panose="020B0604020202020204" charset="0"/>
                          <a:ea typeface="Calibri Light" panose="020F0302020204030204" pitchFamily="34" charset="0"/>
                          <a:cs typeface="Calibri Light" panose="020F0302020204030204" pitchFamily="34" charset="0"/>
                        </a:rPr>
                        <a:t>Indigent Funds</a:t>
                      </a:r>
                    </a:p>
                  </a:txBody>
                  <a:tcPr marL="44154" marR="44154" marT="0" marB="0" anchor="ctr"/>
                </a:tc>
                <a:tc>
                  <a:txBody>
                    <a:bodyPr/>
                    <a:lstStyle/>
                    <a:p>
                      <a:pPr marL="0" marR="0" algn="ctr">
                        <a:lnSpc>
                          <a:spcPct val="107000"/>
                        </a:lnSpc>
                        <a:spcBef>
                          <a:spcPts val="0"/>
                        </a:spcBef>
                        <a:spcAft>
                          <a:spcPts val="0"/>
                        </a:spcAft>
                      </a:pPr>
                      <a:r>
                        <a:rPr lang="en-US" sz="2600" b="0">
                          <a:effectLst/>
                          <a:latin typeface="Quicksand" panose="020B0604020202020204" charset="0"/>
                          <a:ea typeface="Calibri Light" panose="020F0302020204030204" pitchFamily="34" charset="0"/>
                          <a:cs typeface="Calibri Light" panose="020F0302020204030204" pitchFamily="34" charset="0"/>
                        </a:rPr>
                        <a:t>$15,900.00</a:t>
                      </a:r>
                    </a:p>
                  </a:txBody>
                  <a:tcPr marL="44154" marR="44154" marT="0" marB="0" anchor="ctr"/>
                </a:tc>
                <a:extLst>
                  <a:ext uri="{0D108BD9-81ED-4DB2-BD59-A6C34878D82A}">
                    <a16:rowId xmlns:a16="http://schemas.microsoft.com/office/drawing/2014/main" val="3177973939"/>
                  </a:ext>
                </a:extLst>
              </a:tr>
              <a:tr h="381459">
                <a:tc>
                  <a:txBody>
                    <a:bodyPr/>
                    <a:lstStyle/>
                    <a:p>
                      <a:pPr marL="0" marR="0" algn="l" defTabSz="914400" rtl="0" eaLnBrk="1" latinLnBrk="0" hangingPunct="1">
                        <a:lnSpc>
                          <a:spcPct val="107000"/>
                        </a:lnSpc>
                        <a:spcBef>
                          <a:spcPts val="0"/>
                        </a:spcBef>
                        <a:spcAft>
                          <a:spcPts val="0"/>
                        </a:spcAft>
                      </a:pPr>
                      <a:r>
                        <a:rPr lang="en-US" sz="2600" b="0" kern="1200">
                          <a:solidFill>
                            <a:schemeClr val="dk1"/>
                          </a:solidFill>
                          <a:effectLst/>
                          <a:latin typeface="Quicksand" panose="020B0604020202020204" charset="0"/>
                          <a:ea typeface="Calibri Light" panose="020F0302020204030204" pitchFamily="34" charset="0"/>
                          <a:cs typeface="Calibri Light" panose="020F0302020204030204" pitchFamily="34" charset="0"/>
                        </a:rPr>
                        <a:t>2. Athens Area Diaper Bank</a:t>
                      </a:r>
                    </a:p>
                  </a:txBody>
                  <a:tcPr marL="44154" marR="44154" marT="0" marB="0" anchor="ctr"/>
                </a:tc>
                <a:tc>
                  <a:txBody>
                    <a:bodyPr/>
                    <a:lstStyle/>
                    <a:p>
                      <a:pPr marL="0" marR="0">
                        <a:lnSpc>
                          <a:spcPct val="107000"/>
                        </a:lnSpc>
                        <a:spcBef>
                          <a:spcPts val="0"/>
                        </a:spcBef>
                        <a:spcAft>
                          <a:spcPts val="0"/>
                        </a:spcAft>
                      </a:pPr>
                      <a:r>
                        <a:rPr lang="en-US" sz="2600" b="0">
                          <a:effectLst/>
                          <a:latin typeface="Quicksand" panose="020B0604020202020204" charset="0"/>
                          <a:ea typeface="Calibri Light" panose="020F0302020204030204" pitchFamily="34" charset="0"/>
                          <a:cs typeface="Calibri Light" panose="020F0302020204030204" pitchFamily="34" charset="0"/>
                        </a:rPr>
                        <a:t>Diaper Distribution via Healthcare Organizations</a:t>
                      </a:r>
                    </a:p>
                  </a:txBody>
                  <a:tcPr marL="44154" marR="44154" marT="0" marB="0" anchor="ctr"/>
                </a:tc>
                <a:tc>
                  <a:txBody>
                    <a:bodyPr/>
                    <a:lstStyle/>
                    <a:p>
                      <a:pPr marL="0" marR="0" algn="ctr">
                        <a:lnSpc>
                          <a:spcPct val="107000"/>
                        </a:lnSpc>
                        <a:spcBef>
                          <a:spcPts val="0"/>
                        </a:spcBef>
                        <a:spcAft>
                          <a:spcPts val="0"/>
                        </a:spcAft>
                      </a:pPr>
                      <a:r>
                        <a:rPr lang="en-US" sz="2600" b="0">
                          <a:effectLst/>
                          <a:latin typeface="Quicksand" panose="020B0604020202020204" charset="0"/>
                          <a:ea typeface="Calibri Light" panose="020F0302020204030204" pitchFamily="34" charset="0"/>
                          <a:cs typeface="Calibri Light" panose="020F0302020204030204" pitchFamily="34" charset="0"/>
                        </a:rPr>
                        <a:t>$50,000.00</a:t>
                      </a:r>
                    </a:p>
                  </a:txBody>
                  <a:tcPr marL="44154" marR="44154" marT="0" marB="0" anchor="ctr"/>
                </a:tc>
                <a:extLst>
                  <a:ext uri="{0D108BD9-81ED-4DB2-BD59-A6C34878D82A}">
                    <a16:rowId xmlns:a16="http://schemas.microsoft.com/office/drawing/2014/main" val="1466951446"/>
                  </a:ext>
                </a:extLst>
              </a:tr>
              <a:tr h="381459">
                <a:tc>
                  <a:txBody>
                    <a:bodyPr/>
                    <a:lstStyle/>
                    <a:p>
                      <a:pPr marL="0" marR="0" algn="l" defTabSz="914400" rtl="0" eaLnBrk="1" latinLnBrk="0" hangingPunct="1">
                        <a:lnSpc>
                          <a:spcPct val="107000"/>
                        </a:lnSpc>
                        <a:spcBef>
                          <a:spcPts val="0"/>
                        </a:spcBef>
                        <a:spcAft>
                          <a:spcPts val="0"/>
                        </a:spcAft>
                      </a:pPr>
                      <a:r>
                        <a:rPr lang="en-US" sz="2600" b="0" kern="1200">
                          <a:solidFill>
                            <a:schemeClr val="dk1"/>
                          </a:solidFill>
                          <a:effectLst/>
                          <a:latin typeface="Quicksand" panose="020B0604020202020204" charset="0"/>
                          <a:ea typeface="Calibri Light" panose="020F0302020204030204" pitchFamily="34" charset="0"/>
                          <a:cs typeface="Calibri Light" panose="020F0302020204030204" pitchFamily="34" charset="0"/>
                        </a:rPr>
                        <a:t>3. Athens Area Homeless Shelter</a:t>
                      </a:r>
                    </a:p>
                  </a:txBody>
                  <a:tcPr marL="44154" marR="44154" marT="0" marB="0" anchor="ctr"/>
                </a:tc>
                <a:tc>
                  <a:txBody>
                    <a:bodyPr/>
                    <a:lstStyle/>
                    <a:p>
                      <a:pPr marL="0" marR="0">
                        <a:lnSpc>
                          <a:spcPct val="107000"/>
                        </a:lnSpc>
                        <a:spcBef>
                          <a:spcPts val="0"/>
                        </a:spcBef>
                        <a:spcAft>
                          <a:spcPts val="0"/>
                        </a:spcAft>
                      </a:pPr>
                      <a:r>
                        <a:rPr lang="en-US" sz="2600" b="0">
                          <a:effectLst/>
                          <a:latin typeface="Quicksand" panose="020B0604020202020204" charset="0"/>
                          <a:ea typeface="Calibri Light" panose="020F0302020204030204" pitchFamily="34" charset="0"/>
                          <a:cs typeface="Calibri Light" panose="020F0302020204030204" pitchFamily="34" charset="0"/>
                        </a:rPr>
                        <a:t>Shelter Operations &amp; Programs</a:t>
                      </a:r>
                    </a:p>
                  </a:txBody>
                  <a:tcPr marL="44154" marR="44154" marT="0" marB="0" anchor="ctr"/>
                </a:tc>
                <a:tc>
                  <a:txBody>
                    <a:bodyPr/>
                    <a:lstStyle/>
                    <a:p>
                      <a:pPr marL="0" marR="0" algn="ctr">
                        <a:lnSpc>
                          <a:spcPct val="107000"/>
                        </a:lnSpc>
                        <a:spcBef>
                          <a:spcPts val="0"/>
                        </a:spcBef>
                        <a:spcAft>
                          <a:spcPts val="0"/>
                        </a:spcAft>
                      </a:pPr>
                      <a:r>
                        <a:rPr lang="en-US" sz="2600" b="0">
                          <a:effectLst/>
                          <a:latin typeface="Quicksand" panose="020B0604020202020204" charset="0"/>
                          <a:ea typeface="Calibri Light" panose="020F0302020204030204" pitchFamily="34" charset="0"/>
                          <a:cs typeface="Calibri Light" panose="020F0302020204030204" pitchFamily="34" charset="0"/>
                        </a:rPr>
                        <a:t>$220,000.00</a:t>
                      </a:r>
                    </a:p>
                  </a:txBody>
                  <a:tcPr marL="44154" marR="44154" marT="0" marB="0" anchor="ctr"/>
                </a:tc>
                <a:extLst>
                  <a:ext uri="{0D108BD9-81ED-4DB2-BD59-A6C34878D82A}">
                    <a16:rowId xmlns:a16="http://schemas.microsoft.com/office/drawing/2014/main" val="4164627461"/>
                  </a:ext>
                </a:extLst>
              </a:tr>
              <a:tr h="381459">
                <a:tc>
                  <a:txBody>
                    <a:bodyPr/>
                    <a:lstStyle/>
                    <a:p>
                      <a:pPr marL="0" marR="0" algn="l" defTabSz="914400" rtl="0" eaLnBrk="1" latinLnBrk="0" hangingPunct="1">
                        <a:lnSpc>
                          <a:spcPct val="107000"/>
                        </a:lnSpc>
                        <a:spcBef>
                          <a:spcPts val="0"/>
                        </a:spcBef>
                        <a:spcAft>
                          <a:spcPts val="0"/>
                        </a:spcAft>
                      </a:pPr>
                      <a:r>
                        <a:rPr lang="en-US" sz="2600" b="0" kern="1200">
                          <a:solidFill>
                            <a:schemeClr val="dk1"/>
                          </a:solidFill>
                          <a:effectLst/>
                          <a:latin typeface="Quicksand" panose="020B0604020202020204" charset="0"/>
                          <a:ea typeface="Calibri Light" panose="020F0302020204030204" pitchFamily="34" charset="0"/>
                          <a:cs typeface="Calibri Light" panose="020F0302020204030204" pitchFamily="34" charset="0"/>
                        </a:rPr>
                        <a:t>4. Athens Land Trust</a:t>
                      </a:r>
                    </a:p>
                  </a:txBody>
                  <a:tcPr marL="44154" marR="44154" marT="0" marB="0" anchor="ctr"/>
                </a:tc>
                <a:tc>
                  <a:txBody>
                    <a:bodyPr/>
                    <a:lstStyle/>
                    <a:p>
                      <a:pPr marL="0" marR="0">
                        <a:lnSpc>
                          <a:spcPct val="107000"/>
                        </a:lnSpc>
                        <a:spcBef>
                          <a:spcPts val="0"/>
                        </a:spcBef>
                        <a:spcAft>
                          <a:spcPts val="0"/>
                        </a:spcAft>
                      </a:pPr>
                      <a:r>
                        <a:rPr lang="en-US" sz="2600" b="0">
                          <a:effectLst/>
                          <a:latin typeface="Quicksand" panose="020B0604020202020204" charset="0"/>
                          <a:ea typeface="Calibri Light" panose="020F0302020204030204" pitchFamily="34" charset="0"/>
                          <a:cs typeface="Calibri Light" panose="020F0302020204030204" pitchFamily="34" charset="0"/>
                        </a:rPr>
                        <a:t>Young Urban Builders</a:t>
                      </a:r>
                    </a:p>
                  </a:txBody>
                  <a:tcPr marL="44154" marR="44154" marT="0" marB="0" anchor="ctr"/>
                </a:tc>
                <a:tc>
                  <a:txBody>
                    <a:bodyPr/>
                    <a:lstStyle/>
                    <a:p>
                      <a:pPr marL="0" marR="0" algn="ctr">
                        <a:lnSpc>
                          <a:spcPct val="107000"/>
                        </a:lnSpc>
                        <a:spcBef>
                          <a:spcPts val="0"/>
                        </a:spcBef>
                        <a:spcAft>
                          <a:spcPts val="0"/>
                        </a:spcAft>
                      </a:pPr>
                      <a:r>
                        <a:rPr lang="en-US" sz="2600" b="0">
                          <a:effectLst/>
                          <a:latin typeface="Quicksand" panose="020B0604020202020204" charset="0"/>
                          <a:ea typeface="Calibri Light" panose="020F0302020204030204" pitchFamily="34" charset="0"/>
                          <a:cs typeface="Calibri Light" panose="020F0302020204030204" pitchFamily="34" charset="0"/>
                        </a:rPr>
                        <a:t>$100,000.00</a:t>
                      </a:r>
                    </a:p>
                  </a:txBody>
                  <a:tcPr marL="44154" marR="44154" marT="0" marB="0" anchor="ctr"/>
                </a:tc>
                <a:extLst>
                  <a:ext uri="{0D108BD9-81ED-4DB2-BD59-A6C34878D82A}">
                    <a16:rowId xmlns:a16="http://schemas.microsoft.com/office/drawing/2014/main" val="3210404870"/>
                  </a:ext>
                </a:extLst>
              </a:tr>
              <a:tr h="381459">
                <a:tc>
                  <a:txBody>
                    <a:bodyPr/>
                    <a:lstStyle/>
                    <a:p>
                      <a:pPr marL="0" marR="0" algn="l" defTabSz="914400" rtl="0" eaLnBrk="1" latinLnBrk="0" hangingPunct="1">
                        <a:lnSpc>
                          <a:spcPct val="107000"/>
                        </a:lnSpc>
                        <a:spcBef>
                          <a:spcPts val="0"/>
                        </a:spcBef>
                        <a:spcAft>
                          <a:spcPts val="0"/>
                        </a:spcAft>
                      </a:pPr>
                      <a:r>
                        <a:rPr lang="en-US" sz="2600" b="0" kern="1200">
                          <a:solidFill>
                            <a:schemeClr val="dk1"/>
                          </a:solidFill>
                          <a:effectLst/>
                          <a:latin typeface="Quicksand" panose="020B0604020202020204" charset="0"/>
                          <a:ea typeface="Calibri Light" panose="020F0302020204030204" pitchFamily="34" charset="0"/>
                          <a:cs typeface="Calibri Light" panose="020F0302020204030204" pitchFamily="34" charset="0"/>
                        </a:rPr>
                        <a:t>5. The Bigger Vision of Athens</a:t>
                      </a:r>
                    </a:p>
                  </a:txBody>
                  <a:tcPr marL="44154" marR="44154" marT="0" marB="0" anchor="ctr"/>
                </a:tc>
                <a:tc>
                  <a:txBody>
                    <a:bodyPr/>
                    <a:lstStyle/>
                    <a:p>
                      <a:pPr marL="0" marR="0">
                        <a:lnSpc>
                          <a:spcPct val="107000"/>
                        </a:lnSpc>
                        <a:spcBef>
                          <a:spcPts val="0"/>
                        </a:spcBef>
                        <a:spcAft>
                          <a:spcPts val="0"/>
                        </a:spcAft>
                      </a:pPr>
                      <a:r>
                        <a:rPr lang="en-US" sz="2600" b="0">
                          <a:effectLst/>
                          <a:latin typeface="Quicksand" panose="020B0604020202020204" charset="0"/>
                          <a:ea typeface="Calibri Light" panose="020F0302020204030204" pitchFamily="34" charset="0"/>
                          <a:cs typeface="Calibri Light" panose="020F0302020204030204" pitchFamily="34" charset="0"/>
                        </a:rPr>
                        <a:t>Abundant Life Program</a:t>
                      </a:r>
                    </a:p>
                  </a:txBody>
                  <a:tcPr marL="44154" marR="44154" marT="0" marB="0" anchor="ctr"/>
                </a:tc>
                <a:tc>
                  <a:txBody>
                    <a:bodyPr/>
                    <a:lstStyle/>
                    <a:p>
                      <a:pPr marL="0" marR="0" algn="ctr">
                        <a:lnSpc>
                          <a:spcPct val="107000"/>
                        </a:lnSpc>
                        <a:spcBef>
                          <a:spcPts val="0"/>
                        </a:spcBef>
                        <a:spcAft>
                          <a:spcPts val="0"/>
                        </a:spcAft>
                      </a:pPr>
                      <a:r>
                        <a:rPr lang="en-US" sz="2600" b="0">
                          <a:effectLst/>
                          <a:latin typeface="Quicksand" panose="020B0604020202020204" charset="0"/>
                          <a:ea typeface="Calibri Light" panose="020F0302020204030204" pitchFamily="34" charset="0"/>
                          <a:cs typeface="Calibri Light" panose="020F0302020204030204" pitchFamily="34" charset="0"/>
                        </a:rPr>
                        <a:t>$45,000.00</a:t>
                      </a:r>
                    </a:p>
                  </a:txBody>
                  <a:tcPr marL="44154" marR="44154" marT="0" marB="0" anchor="ctr"/>
                </a:tc>
                <a:extLst>
                  <a:ext uri="{0D108BD9-81ED-4DB2-BD59-A6C34878D82A}">
                    <a16:rowId xmlns:a16="http://schemas.microsoft.com/office/drawing/2014/main" val="2020467596"/>
                  </a:ext>
                </a:extLst>
              </a:tr>
              <a:tr h="381459">
                <a:tc>
                  <a:txBody>
                    <a:bodyPr/>
                    <a:lstStyle/>
                    <a:p>
                      <a:pPr marL="0" marR="0" algn="l" defTabSz="914400" rtl="0" eaLnBrk="1" latinLnBrk="0" hangingPunct="1">
                        <a:lnSpc>
                          <a:spcPct val="107000"/>
                        </a:lnSpc>
                        <a:spcBef>
                          <a:spcPts val="0"/>
                        </a:spcBef>
                        <a:spcAft>
                          <a:spcPts val="0"/>
                        </a:spcAft>
                      </a:pPr>
                      <a:r>
                        <a:rPr lang="en-US" sz="2600" b="0" kern="1200">
                          <a:solidFill>
                            <a:schemeClr val="dk1"/>
                          </a:solidFill>
                          <a:effectLst/>
                          <a:latin typeface="Quicksand" panose="020B0604020202020204" charset="0"/>
                          <a:ea typeface="Calibri Light" panose="020F0302020204030204" pitchFamily="34" charset="0"/>
                          <a:cs typeface="Calibri Light" panose="020F0302020204030204" pitchFamily="34" charset="0"/>
                        </a:rPr>
                        <a:t>6. Books for Keeps</a:t>
                      </a:r>
                    </a:p>
                  </a:txBody>
                  <a:tcPr marL="44154" marR="44154" marT="0" marB="0" anchor="ctr"/>
                </a:tc>
                <a:tc>
                  <a:txBody>
                    <a:bodyPr/>
                    <a:lstStyle/>
                    <a:p>
                      <a:pPr marL="0" marR="0">
                        <a:lnSpc>
                          <a:spcPct val="107000"/>
                        </a:lnSpc>
                        <a:spcBef>
                          <a:spcPts val="0"/>
                        </a:spcBef>
                        <a:spcAft>
                          <a:spcPts val="0"/>
                        </a:spcAft>
                      </a:pPr>
                      <a:r>
                        <a:rPr lang="en-US" sz="2600" b="0">
                          <a:effectLst/>
                          <a:latin typeface="Quicksand" panose="020B0604020202020204" charset="0"/>
                          <a:ea typeface="Calibri Light" panose="020F0302020204030204" pitchFamily="34" charset="0"/>
                          <a:cs typeface="Calibri Light" panose="020F0302020204030204" pitchFamily="34" charset="0"/>
                        </a:rPr>
                        <a:t>2026 Spring Book Distributions</a:t>
                      </a:r>
                    </a:p>
                  </a:txBody>
                  <a:tcPr marL="44154" marR="44154" marT="0" marB="0" anchor="ctr"/>
                </a:tc>
                <a:tc>
                  <a:txBody>
                    <a:bodyPr/>
                    <a:lstStyle/>
                    <a:p>
                      <a:pPr marL="0" marR="0" algn="ctr">
                        <a:lnSpc>
                          <a:spcPct val="107000"/>
                        </a:lnSpc>
                        <a:spcBef>
                          <a:spcPts val="0"/>
                        </a:spcBef>
                        <a:spcAft>
                          <a:spcPts val="0"/>
                        </a:spcAft>
                      </a:pPr>
                      <a:r>
                        <a:rPr lang="en-US" sz="2600" b="0">
                          <a:effectLst/>
                          <a:latin typeface="Quicksand" panose="020B0604020202020204" charset="0"/>
                          <a:ea typeface="Calibri Light" panose="020F0302020204030204" pitchFamily="34" charset="0"/>
                          <a:cs typeface="Calibri Light" panose="020F0302020204030204" pitchFamily="34" charset="0"/>
                        </a:rPr>
                        <a:t>$50,000.00</a:t>
                      </a:r>
                    </a:p>
                  </a:txBody>
                  <a:tcPr marL="44154" marR="44154" marT="0" marB="0" anchor="ctr"/>
                </a:tc>
                <a:extLst>
                  <a:ext uri="{0D108BD9-81ED-4DB2-BD59-A6C34878D82A}">
                    <a16:rowId xmlns:a16="http://schemas.microsoft.com/office/drawing/2014/main" val="1385688450"/>
                  </a:ext>
                </a:extLst>
              </a:tr>
              <a:tr h="381459">
                <a:tc>
                  <a:txBody>
                    <a:bodyPr/>
                    <a:lstStyle/>
                    <a:p>
                      <a:pPr marL="0" marR="0" algn="l" defTabSz="914400" rtl="0" eaLnBrk="1" latinLnBrk="0" hangingPunct="1">
                        <a:lnSpc>
                          <a:spcPct val="107000"/>
                        </a:lnSpc>
                        <a:spcBef>
                          <a:spcPts val="0"/>
                        </a:spcBef>
                        <a:spcAft>
                          <a:spcPts val="0"/>
                        </a:spcAft>
                      </a:pPr>
                      <a:r>
                        <a:rPr lang="en-US" sz="2600" b="0" kern="1200">
                          <a:solidFill>
                            <a:schemeClr val="dk1"/>
                          </a:solidFill>
                          <a:effectLst/>
                          <a:latin typeface="Quicksand" panose="020B0604020202020204" charset="0"/>
                          <a:ea typeface="Calibri Light" panose="020F0302020204030204" pitchFamily="34" charset="0"/>
                          <a:cs typeface="Calibri Light" panose="020F0302020204030204" pitchFamily="34" charset="0"/>
                        </a:rPr>
                        <a:t>7. Downtown Ministries</a:t>
                      </a:r>
                    </a:p>
                  </a:txBody>
                  <a:tcPr marL="44154" marR="44154" marT="0" marB="0" anchor="ctr"/>
                </a:tc>
                <a:tc>
                  <a:txBody>
                    <a:bodyPr/>
                    <a:lstStyle/>
                    <a:p>
                      <a:pPr marL="0" marR="0">
                        <a:lnSpc>
                          <a:spcPct val="107000"/>
                        </a:lnSpc>
                        <a:spcBef>
                          <a:spcPts val="0"/>
                        </a:spcBef>
                        <a:spcAft>
                          <a:spcPts val="0"/>
                        </a:spcAft>
                      </a:pPr>
                      <a:r>
                        <a:rPr lang="en-US" sz="2600" b="0">
                          <a:effectLst/>
                          <a:latin typeface="Quicksand" panose="020B0604020202020204" charset="0"/>
                          <a:ea typeface="Calibri Light" panose="020F0302020204030204" pitchFamily="34" charset="0"/>
                          <a:cs typeface="Calibri Light" panose="020F0302020204030204" pitchFamily="34" charset="0"/>
                        </a:rPr>
                        <a:t>Our Daily Bread Community Kitchen</a:t>
                      </a:r>
                    </a:p>
                  </a:txBody>
                  <a:tcPr marL="44154" marR="44154" marT="0" marB="0" anchor="ctr"/>
                </a:tc>
                <a:tc>
                  <a:txBody>
                    <a:bodyPr/>
                    <a:lstStyle/>
                    <a:p>
                      <a:pPr marL="0" marR="0" algn="ctr">
                        <a:lnSpc>
                          <a:spcPct val="107000"/>
                        </a:lnSpc>
                        <a:spcBef>
                          <a:spcPts val="0"/>
                        </a:spcBef>
                        <a:spcAft>
                          <a:spcPts val="0"/>
                        </a:spcAft>
                      </a:pPr>
                      <a:r>
                        <a:rPr lang="en-US" sz="2600" b="0">
                          <a:effectLst/>
                          <a:latin typeface="Quicksand" panose="020B0604020202020204" charset="0"/>
                          <a:ea typeface="Calibri Light" panose="020F0302020204030204" pitchFamily="34" charset="0"/>
                          <a:cs typeface="Calibri Light" panose="020F0302020204030204" pitchFamily="34" charset="0"/>
                        </a:rPr>
                        <a:t>$104,566.00</a:t>
                      </a:r>
                    </a:p>
                  </a:txBody>
                  <a:tcPr marL="44154" marR="44154" marT="0" marB="0" anchor="ctr"/>
                </a:tc>
                <a:extLst>
                  <a:ext uri="{0D108BD9-81ED-4DB2-BD59-A6C34878D82A}">
                    <a16:rowId xmlns:a16="http://schemas.microsoft.com/office/drawing/2014/main" val="1318555841"/>
                  </a:ext>
                </a:extLst>
              </a:tr>
              <a:tr h="381459">
                <a:tc>
                  <a:txBody>
                    <a:bodyPr/>
                    <a:lstStyle/>
                    <a:p>
                      <a:pPr marL="0" marR="0" algn="l" defTabSz="914400" rtl="0" eaLnBrk="1" latinLnBrk="0" hangingPunct="1">
                        <a:lnSpc>
                          <a:spcPct val="107000"/>
                        </a:lnSpc>
                        <a:spcBef>
                          <a:spcPts val="0"/>
                        </a:spcBef>
                        <a:spcAft>
                          <a:spcPts val="0"/>
                        </a:spcAft>
                      </a:pPr>
                      <a:r>
                        <a:rPr lang="en-US" sz="2600" b="0" kern="1200">
                          <a:solidFill>
                            <a:schemeClr val="dk1"/>
                          </a:solidFill>
                          <a:effectLst/>
                          <a:latin typeface="Quicksand" panose="020B0604020202020204" charset="0"/>
                          <a:ea typeface="Calibri Light" panose="020F0302020204030204" pitchFamily="34" charset="0"/>
                          <a:cs typeface="Calibri Light" panose="020F0302020204030204" pitchFamily="34" charset="0"/>
                        </a:rPr>
                        <a:t>8. Family Promise of Athens</a:t>
                      </a:r>
                    </a:p>
                  </a:txBody>
                  <a:tcPr marL="44154" marR="44154" marT="0" marB="0" anchor="ctr"/>
                </a:tc>
                <a:tc>
                  <a:txBody>
                    <a:bodyPr/>
                    <a:lstStyle/>
                    <a:p>
                      <a:pPr marL="0" marR="0">
                        <a:lnSpc>
                          <a:spcPct val="107000"/>
                        </a:lnSpc>
                        <a:spcBef>
                          <a:spcPts val="0"/>
                        </a:spcBef>
                        <a:spcAft>
                          <a:spcPts val="0"/>
                        </a:spcAft>
                      </a:pPr>
                      <a:r>
                        <a:rPr lang="en-US" sz="2600" b="0">
                          <a:effectLst/>
                          <a:latin typeface="Quicksand" panose="020B0604020202020204" charset="0"/>
                          <a:ea typeface="Calibri Light" panose="020F0302020204030204" pitchFamily="34" charset="0"/>
                          <a:cs typeface="Calibri Light" panose="020F0302020204030204" pitchFamily="34" charset="0"/>
                        </a:rPr>
                        <a:t>Family Promise Eviction Prevention Program</a:t>
                      </a:r>
                    </a:p>
                  </a:txBody>
                  <a:tcPr marL="44154" marR="44154" marT="0" marB="0" anchor="ctr"/>
                </a:tc>
                <a:tc>
                  <a:txBody>
                    <a:bodyPr/>
                    <a:lstStyle/>
                    <a:p>
                      <a:pPr marL="0" marR="0" algn="ctr">
                        <a:lnSpc>
                          <a:spcPct val="107000"/>
                        </a:lnSpc>
                        <a:spcBef>
                          <a:spcPts val="0"/>
                        </a:spcBef>
                        <a:spcAft>
                          <a:spcPts val="0"/>
                        </a:spcAft>
                      </a:pPr>
                      <a:r>
                        <a:rPr lang="en-US" sz="2600" b="0">
                          <a:effectLst/>
                          <a:latin typeface="Quicksand" panose="020B0604020202020204" charset="0"/>
                          <a:ea typeface="Calibri Light" panose="020F0302020204030204" pitchFamily="34" charset="0"/>
                          <a:cs typeface="Calibri Light" panose="020F0302020204030204" pitchFamily="34" charset="0"/>
                        </a:rPr>
                        <a:t>$150,000.00</a:t>
                      </a:r>
                    </a:p>
                  </a:txBody>
                  <a:tcPr marL="44154" marR="44154" marT="0" marB="0" anchor="ctr"/>
                </a:tc>
                <a:extLst>
                  <a:ext uri="{0D108BD9-81ED-4DB2-BD59-A6C34878D82A}">
                    <a16:rowId xmlns:a16="http://schemas.microsoft.com/office/drawing/2014/main" val="4066433149"/>
                  </a:ext>
                </a:extLst>
              </a:tr>
              <a:tr h="381459">
                <a:tc>
                  <a:txBody>
                    <a:bodyPr/>
                    <a:lstStyle/>
                    <a:p>
                      <a:pPr marL="0" marR="0" algn="l" defTabSz="914400" rtl="0" eaLnBrk="1" latinLnBrk="0" hangingPunct="1">
                        <a:lnSpc>
                          <a:spcPct val="107000"/>
                        </a:lnSpc>
                        <a:spcBef>
                          <a:spcPts val="0"/>
                        </a:spcBef>
                        <a:spcAft>
                          <a:spcPts val="0"/>
                        </a:spcAft>
                      </a:pPr>
                      <a:r>
                        <a:rPr lang="en-US" sz="2600" b="0" kern="1200">
                          <a:solidFill>
                            <a:schemeClr val="dk1"/>
                          </a:solidFill>
                          <a:effectLst/>
                          <a:latin typeface="Quicksand" panose="020B0604020202020204" charset="0"/>
                          <a:ea typeface="Calibri Light" panose="020F0302020204030204" pitchFamily="34" charset="0"/>
                          <a:cs typeface="Calibri Light" panose="020F0302020204030204" pitchFamily="34" charset="0"/>
                        </a:rPr>
                        <a:t>9. Project Safe</a:t>
                      </a:r>
                    </a:p>
                  </a:txBody>
                  <a:tcPr marL="44154" marR="44154" marT="0" marB="0" anchor="ctr"/>
                </a:tc>
                <a:tc>
                  <a:txBody>
                    <a:bodyPr/>
                    <a:lstStyle/>
                    <a:p>
                      <a:pPr marL="0" marR="0">
                        <a:lnSpc>
                          <a:spcPct val="107000"/>
                        </a:lnSpc>
                        <a:spcBef>
                          <a:spcPts val="0"/>
                        </a:spcBef>
                        <a:spcAft>
                          <a:spcPts val="0"/>
                        </a:spcAft>
                      </a:pPr>
                      <a:r>
                        <a:rPr lang="en-US" sz="2600" b="0">
                          <a:effectLst/>
                          <a:latin typeface="Quicksand" panose="020B0604020202020204" charset="0"/>
                          <a:ea typeface="Calibri Light" panose="020F0302020204030204" pitchFamily="34" charset="0"/>
                          <a:cs typeface="Calibri Light" panose="020F0302020204030204" pitchFamily="34" charset="0"/>
                        </a:rPr>
                        <a:t>High Risk Team Advocates</a:t>
                      </a:r>
                    </a:p>
                  </a:txBody>
                  <a:tcPr marL="44154" marR="44154" marT="0" marB="0" anchor="ctr"/>
                </a:tc>
                <a:tc>
                  <a:txBody>
                    <a:bodyPr/>
                    <a:lstStyle/>
                    <a:p>
                      <a:pPr marL="0" marR="0" algn="ctr">
                        <a:lnSpc>
                          <a:spcPct val="107000"/>
                        </a:lnSpc>
                        <a:spcBef>
                          <a:spcPts val="0"/>
                        </a:spcBef>
                        <a:spcAft>
                          <a:spcPts val="0"/>
                        </a:spcAft>
                      </a:pPr>
                      <a:r>
                        <a:rPr lang="en-US" sz="2600" b="0">
                          <a:effectLst/>
                          <a:latin typeface="Quicksand" panose="020B0604020202020204" charset="0"/>
                          <a:ea typeface="Calibri Light" panose="020F0302020204030204" pitchFamily="34" charset="0"/>
                          <a:cs typeface="Calibri Light" panose="020F0302020204030204" pitchFamily="34" charset="0"/>
                        </a:rPr>
                        <a:t>$100,134.00</a:t>
                      </a:r>
                    </a:p>
                  </a:txBody>
                  <a:tcPr marL="44154" marR="44154" marT="0" marB="0" anchor="ctr"/>
                </a:tc>
                <a:extLst>
                  <a:ext uri="{0D108BD9-81ED-4DB2-BD59-A6C34878D82A}">
                    <a16:rowId xmlns:a16="http://schemas.microsoft.com/office/drawing/2014/main" val="2386709777"/>
                  </a:ext>
                </a:extLst>
              </a:tr>
              <a:tr h="381459">
                <a:tc>
                  <a:txBody>
                    <a:bodyPr/>
                    <a:lstStyle/>
                    <a:p>
                      <a:pPr marL="0" marR="0" algn="l" defTabSz="914400" rtl="0" eaLnBrk="1" latinLnBrk="0" hangingPunct="1">
                        <a:lnSpc>
                          <a:spcPct val="107000"/>
                        </a:lnSpc>
                        <a:spcBef>
                          <a:spcPts val="0"/>
                        </a:spcBef>
                        <a:spcAft>
                          <a:spcPts val="0"/>
                        </a:spcAft>
                      </a:pPr>
                      <a:r>
                        <a:rPr lang="en-US" sz="2600" b="0" kern="1200">
                          <a:solidFill>
                            <a:schemeClr val="dk1"/>
                          </a:solidFill>
                          <a:effectLst/>
                          <a:latin typeface="Quicksand" panose="020B0604020202020204" charset="0"/>
                          <a:ea typeface="Calibri Light" panose="020F0302020204030204" pitchFamily="34" charset="0"/>
                          <a:cs typeface="Calibri Light" panose="020F0302020204030204" pitchFamily="34" charset="0"/>
                        </a:rPr>
                        <a:t>10. The Salvation Army</a:t>
                      </a:r>
                    </a:p>
                  </a:txBody>
                  <a:tcPr marL="44154" marR="44154" marT="0" marB="0" anchor="ctr"/>
                </a:tc>
                <a:tc>
                  <a:txBody>
                    <a:bodyPr/>
                    <a:lstStyle/>
                    <a:p>
                      <a:pPr marL="0" marR="0">
                        <a:lnSpc>
                          <a:spcPct val="107000"/>
                        </a:lnSpc>
                        <a:spcBef>
                          <a:spcPts val="0"/>
                        </a:spcBef>
                        <a:spcAft>
                          <a:spcPts val="0"/>
                        </a:spcAft>
                      </a:pPr>
                      <a:r>
                        <a:rPr lang="en-US" sz="2600" b="0">
                          <a:effectLst/>
                          <a:latin typeface="Quicksand" panose="020B0604020202020204" charset="0"/>
                          <a:ea typeface="Calibri Light" panose="020F0302020204030204" pitchFamily="34" charset="0"/>
                          <a:cs typeface="Calibri Light" panose="020F0302020204030204" pitchFamily="34" charset="0"/>
                        </a:rPr>
                        <a:t>Homeless Outreach and Prevention</a:t>
                      </a:r>
                    </a:p>
                  </a:txBody>
                  <a:tcPr marL="44154" marR="44154" marT="0" marB="0" anchor="ctr"/>
                </a:tc>
                <a:tc>
                  <a:txBody>
                    <a:bodyPr/>
                    <a:lstStyle/>
                    <a:p>
                      <a:pPr marL="0" marR="0" algn="ctr">
                        <a:lnSpc>
                          <a:spcPct val="107000"/>
                        </a:lnSpc>
                        <a:spcBef>
                          <a:spcPts val="0"/>
                        </a:spcBef>
                        <a:spcAft>
                          <a:spcPts val="0"/>
                        </a:spcAft>
                      </a:pPr>
                      <a:r>
                        <a:rPr lang="en-US" sz="2600" b="0">
                          <a:effectLst/>
                          <a:latin typeface="Quicksand" panose="020B0604020202020204" charset="0"/>
                          <a:ea typeface="Calibri Light" panose="020F0302020204030204" pitchFamily="34" charset="0"/>
                          <a:cs typeface="Calibri Light" panose="020F0302020204030204" pitchFamily="34" charset="0"/>
                        </a:rPr>
                        <a:t>$100,000.00</a:t>
                      </a:r>
                    </a:p>
                  </a:txBody>
                  <a:tcPr marL="44154" marR="44154" marT="0" marB="0" anchor="ctr"/>
                </a:tc>
                <a:extLst>
                  <a:ext uri="{0D108BD9-81ED-4DB2-BD59-A6C34878D82A}">
                    <a16:rowId xmlns:a16="http://schemas.microsoft.com/office/drawing/2014/main" val="1448379674"/>
                  </a:ext>
                </a:extLst>
              </a:tr>
              <a:tr h="381459">
                <a:tc>
                  <a:txBody>
                    <a:bodyPr/>
                    <a:lstStyle/>
                    <a:p>
                      <a:pPr marL="0" marR="0" algn="l" defTabSz="914400" rtl="0" eaLnBrk="1" latinLnBrk="0" hangingPunct="1">
                        <a:lnSpc>
                          <a:spcPct val="107000"/>
                        </a:lnSpc>
                        <a:spcBef>
                          <a:spcPts val="0"/>
                        </a:spcBef>
                        <a:spcAft>
                          <a:spcPts val="0"/>
                        </a:spcAft>
                      </a:pPr>
                      <a:r>
                        <a:rPr lang="en-US" sz="2600" b="0" kern="1200">
                          <a:solidFill>
                            <a:schemeClr val="dk1"/>
                          </a:solidFill>
                          <a:effectLst/>
                          <a:latin typeface="Quicksand" panose="020B0604020202020204" charset="0"/>
                          <a:ea typeface="Calibri Light" panose="020F0302020204030204" pitchFamily="34" charset="0"/>
                          <a:cs typeface="Calibri Light" panose="020F0302020204030204" pitchFamily="34" charset="0"/>
                        </a:rPr>
                        <a:t>11. The Sparrow's Nest Mission Church</a:t>
                      </a:r>
                    </a:p>
                  </a:txBody>
                  <a:tcPr marL="44154" marR="44154" marT="0" marB="0" anchor="ctr"/>
                </a:tc>
                <a:tc>
                  <a:txBody>
                    <a:bodyPr/>
                    <a:lstStyle/>
                    <a:p>
                      <a:pPr marL="0" marR="0">
                        <a:lnSpc>
                          <a:spcPct val="107000"/>
                        </a:lnSpc>
                        <a:spcBef>
                          <a:spcPts val="0"/>
                        </a:spcBef>
                        <a:spcAft>
                          <a:spcPts val="0"/>
                        </a:spcAft>
                      </a:pPr>
                      <a:r>
                        <a:rPr lang="en-US" sz="2600" b="0">
                          <a:effectLst/>
                          <a:latin typeface="Quicksand" panose="020B0604020202020204" charset="0"/>
                          <a:ea typeface="Calibri Light" panose="020F0302020204030204" pitchFamily="34" charset="0"/>
                          <a:cs typeface="Calibri Light" panose="020F0302020204030204" pitchFamily="34" charset="0"/>
                        </a:rPr>
                        <a:t>Breaking the Cycle Program</a:t>
                      </a:r>
                    </a:p>
                  </a:txBody>
                  <a:tcPr marL="44154" marR="44154" marT="0" marB="0" anchor="ctr"/>
                </a:tc>
                <a:tc>
                  <a:txBody>
                    <a:bodyPr/>
                    <a:lstStyle/>
                    <a:p>
                      <a:pPr marL="0" marR="0" algn="ctr">
                        <a:lnSpc>
                          <a:spcPct val="107000"/>
                        </a:lnSpc>
                        <a:spcBef>
                          <a:spcPts val="0"/>
                        </a:spcBef>
                        <a:spcAft>
                          <a:spcPts val="0"/>
                        </a:spcAft>
                      </a:pPr>
                      <a:r>
                        <a:rPr lang="en-US" sz="2600" b="0">
                          <a:effectLst/>
                          <a:latin typeface="Quicksand" panose="020B0604020202020204" charset="0"/>
                          <a:ea typeface="Calibri Light" panose="020F0302020204030204" pitchFamily="34" charset="0"/>
                          <a:cs typeface="Calibri Light" panose="020F0302020204030204" pitchFamily="34" charset="0"/>
                        </a:rPr>
                        <a:t>$40,000.00</a:t>
                      </a:r>
                    </a:p>
                  </a:txBody>
                  <a:tcPr marL="44154" marR="44154" marT="0" marB="0" anchor="ctr"/>
                </a:tc>
                <a:extLst>
                  <a:ext uri="{0D108BD9-81ED-4DB2-BD59-A6C34878D82A}">
                    <a16:rowId xmlns:a16="http://schemas.microsoft.com/office/drawing/2014/main" val="1131600765"/>
                  </a:ext>
                </a:extLst>
              </a:tr>
              <a:tr h="381459">
                <a:tc>
                  <a:txBody>
                    <a:bodyPr/>
                    <a:lstStyle/>
                    <a:p>
                      <a:pPr marL="0" marR="0" algn="l" defTabSz="914400" rtl="0" eaLnBrk="1" latinLnBrk="0" hangingPunct="1">
                        <a:lnSpc>
                          <a:spcPct val="107000"/>
                        </a:lnSpc>
                        <a:spcBef>
                          <a:spcPts val="0"/>
                        </a:spcBef>
                        <a:spcAft>
                          <a:spcPts val="0"/>
                        </a:spcAft>
                      </a:pPr>
                      <a:r>
                        <a:rPr lang="en-US" sz="2600" b="0" kern="1200">
                          <a:solidFill>
                            <a:schemeClr val="dk1"/>
                          </a:solidFill>
                          <a:effectLst/>
                          <a:latin typeface="Quicksand" panose="020B0604020202020204" charset="0"/>
                          <a:ea typeface="Calibri Light" panose="020F0302020204030204" pitchFamily="34" charset="0"/>
                          <a:cs typeface="Calibri Light" panose="020F0302020204030204" pitchFamily="34" charset="0"/>
                        </a:rPr>
                        <a:t>12. United Way of Northeast Georgia</a:t>
                      </a:r>
                    </a:p>
                  </a:txBody>
                  <a:tcPr marL="44154" marR="44154" marT="0" marB="0" anchor="ctr"/>
                </a:tc>
                <a:tc>
                  <a:txBody>
                    <a:bodyPr/>
                    <a:lstStyle/>
                    <a:p>
                      <a:pPr marL="0" marR="0">
                        <a:lnSpc>
                          <a:spcPct val="107000"/>
                        </a:lnSpc>
                        <a:spcBef>
                          <a:spcPts val="0"/>
                        </a:spcBef>
                        <a:spcAft>
                          <a:spcPts val="0"/>
                        </a:spcAft>
                      </a:pPr>
                      <a:r>
                        <a:rPr lang="en-US" sz="2600" b="0">
                          <a:effectLst/>
                          <a:latin typeface="Quicksand" panose="020B0604020202020204" charset="0"/>
                          <a:ea typeface="Calibri Light" panose="020F0302020204030204" pitchFamily="34" charset="0"/>
                          <a:cs typeface="Calibri Light" panose="020F0302020204030204" pitchFamily="34" charset="0"/>
                        </a:rPr>
                        <a:t>211</a:t>
                      </a:r>
                    </a:p>
                  </a:txBody>
                  <a:tcPr marL="44154" marR="44154" marT="0" marB="0" anchor="ctr"/>
                </a:tc>
                <a:tc>
                  <a:txBody>
                    <a:bodyPr/>
                    <a:lstStyle/>
                    <a:p>
                      <a:pPr marL="0" marR="0" algn="ctr">
                        <a:lnSpc>
                          <a:spcPct val="107000"/>
                        </a:lnSpc>
                        <a:spcBef>
                          <a:spcPts val="0"/>
                        </a:spcBef>
                        <a:spcAft>
                          <a:spcPts val="0"/>
                        </a:spcAft>
                      </a:pPr>
                      <a:r>
                        <a:rPr lang="en-US" sz="2600" b="0">
                          <a:effectLst/>
                          <a:latin typeface="Quicksand" panose="020B0604020202020204" charset="0"/>
                          <a:ea typeface="Calibri Light" panose="020F0302020204030204" pitchFamily="34" charset="0"/>
                          <a:cs typeface="Calibri Light" panose="020F0302020204030204" pitchFamily="34" charset="0"/>
                        </a:rPr>
                        <a:t>$24,400.00</a:t>
                      </a:r>
                    </a:p>
                  </a:txBody>
                  <a:tcPr marL="44154" marR="44154" marT="0" marB="0" anchor="ctr"/>
                </a:tc>
                <a:extLst>
                  <a:ext uri="{0D108BD9-81ED-4DB2-BD59-A6C34878D82A}">
                    <a16:rowId xmlns:a16="http://schemas.microsoft.com/office/drawing/2014/main" val="1225048319"/>
                  </a:ext>
                </a:extLst>
              </a:tr>
            </a:tbl>
          </a:graphicData>
        </a:graphic>
      </p:graphicFrame>
      <p:sp>
        <p:nvSpPr>
          <p:cNvPr id="10" name="TextBox 9">
            <a:extLst>
              <a:ext uri="{FF2B5EF4-FFF2-40B4-BE49-F238E27FC236}">
                <a16:creationId xmlns:a16="http://schemas.microsoft.com/office/drawing/2014/main" id="{EBC80FDF-4FF0-4F20-B768-909AC86039B7}"/>
              </a:ext>
            </a:extLst>
          </p:cNvPr>
          <p:cNvSpPr txBox="1"/>
          <p:nvPr/>
        </p:nvSpPr>
        <p:spPr>
          <a:xfrm>
            <a:off x="914400" y="1762982"/>
            <a:ext cx="15787716" cy="1015663"/>
          </a:xfrm>
          <a:prstGeom prst="rect">
            <a:avLst/>
          </a:prstGeom>
          <a:noFill/>
        </p:spPr>
        <p:txBody>
          <a:bodyPr wrap="square">
            <a:spAutoFit/>
          </a:bodyPr>
          <a:lstStyle/>
          <a:p>
            <a:r>
              <a:rPr lang="en-US" sz="3000">
                <a:latin typeface="Quicksand" panose="020B0604020202020204" charset="0"/>
              </a:rPr>
              <a:t>During their Regular Session on April 1, 2025, the Mayor and Commission approved 12 FY26 CPP contracts through the Consent Agenda. </a:t>
            </a:r>
          </a:p>
        </p:txBody>
      </p:sp>
      <p:sp>
        <p:nvSpPr>
          <p:cNvPr id="4" name="Slide Number Placeholder 3">
            <a:extLst>
              <a:ext uri="{FF2B5EF4-FFF2-40B4-BE49-F238E27FC236}">
                <a16:creationId xmlns:a16="http://schemas.microsoft.com/office/drawing/2014/main" id="{29B0A279-2476-4CAE-BDDA-CF6F3FE9FBC6}"/>
              </a:ext>
            </a:extLst>
          </p:cNvPr>
          <p:cNvSpPr>
            <a:spLocks noGrp="1"/>
          </p:cNvSpPr>
          <p:nvPr>
            <p:ph type="sldNum" sz="quarter" idx="12"/>
          </p:nvPr>
        </p:nvSpPr>
        <p:spPr/>
        <p:txBody>
          <a:bodyPr/>
          <a:lstStyle/>
          <a:p>
            <a:fld id="{B6F15528-21DE-4FAA-801E-634DDDAF4B2B}" type="slidenum">
              <a:rPr lang="en-US" smtClean="0"/>
              <a:pPr/>
              <a:t>5</a:t>
            </a:fld>
            <a:endParaRPr lang="en-US"/>
          </a:p>
        </p:txBody>
      </p:sp>
    </p:spTree>
    <p:extLst>
      <p:ext uri="{BB962C8B-B14F-4D97-AF65-F5344CB8AC3E}">
        <p14:creationId xmlns:p14="http://schemas.microsoft.com/office/powerpoint/2010/main" val="30204131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4"/>
          <p:cNvSpPr txBox="1"/>
          <p:nvPr/>
        </p:nvSpPr>
        <p:spPr>
          <a:xfrm>
            <a:off x="1028699" y="114300"/>
            <a:ext cx="12932229" cy="1062599"/>
          </a:xfrm>
          <a:prstGeom prst="rect">
            <a:avLst/>
          </a:prstGeom>
        </p:spPr>
        <p:txBody>
          <a:bodyPr wrap="square" lIns="0" tIns="0" rIns="0" bIns="0" rtlCol="0" anchor="t">
            <a:spAutoFit/>
          </a:bodyPr>
          <a:lstStyle/>
          <a:p>
            <a:pPr marL="0" lvl="0" indent="0" algn="l">
              <a:lnSpc>
                <a:spcPts val="8959"/>
              </a:lnSpc>
              <a:spcBef>
                <a:spcPct val="0"/>
              </a:spcBef>
            </a:pPr>
            <a:r>
              <a:rPr lang="en-US" sz="6399" b="1" dirty="0">
                <a:solidFill>
                  <a:srgbClr val="0F4662"/>
                </a:solidFill>
                <a:latin typeface="Quicksand Bold" panose="020B0604020202020204" charset="0"/>
                <a:ea typeface="Cormorant Garamond Bold Italics"/>
                <a:cs typeface="Cormorant Garamond Bold Italics"/>
                <a:sym typeface="Cormorant Garamond Bold Italics"/>
              </a:rPr>
              <a:t>Contracting Timeline</a:t>
            </a:r>
          </a:p>
        </p:txBody>
      </p:sp>
      <p:graphicFrame>
        <p:nvGraphicFramePr>
          <p:cNvPr id="33" name="Diagram 32">
            <a:extLst>
              <a:ext uri="{FF2B5EF4-FFF2-40B4-BE49-F238E27FC236}">
                <a16:creationId xmlns:a16="http://schemas.microsoft.com/office/drawing/2014/main" id="{E25EF7EF-BDE1-486D-A4DC-903F424FF2C9}"/>
              </a:ext>
            </a:extLst>
          </p:cNvPr>
          <p:cNvGraphicFramePr/>
          <p:nvPr>
            <p:extLst>
              <p:ext uri="{D42A27DB-BD31-4B8C-83A1-F6EECF244321}">
                <p14:modId xmlns:p14="http://schemas.microsoft.com/office/powerpoint/2010/main" val="1810941286"/>
              </p:ext>
            </p:extLst>
          </p:nvPr>
        </p:nvGraphicFramePr>
        <p:xfrm>
          <a:off x="1850074" y="7926198"/>
          <a:ext cx="15781908" cy="183510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10" name="TextBox 209">
            <a:extLst>
              <a:ext uri="{FF2B5EF4-FFF2-40B4-BE49-F238E27FC236}">
                <a16:creationId xmlns:a16="http://schemas.microsoft.com/office/drawing/2014/main" id="{20ADA954-AFC5-40BC-9E97-A1BB7E1ADDBA}"/>
              </a:ext>
            </a:extLst>
          </p:cNvPr>
          <p:cNvSpPr txBox="1"/>
          <p:nvPr/>
        </p:nvSpPr>
        <p:spPr>
          <a:xfrm>
            <a:off x="10001428" y="1471810"/>
            <a:ext cx="336952" cy="584775"/>
          </a:xfrm>
          <a:prstGeom prst="rect">
            <a:avLst/>
          </a:prstGeom>
          <a:noFill/>
          <a:ln>
            <a:solidFill>
              <a:srgbClr val="FFC000"/>
            </a:solidFill>
          </a:ln>
        </p:spPr>
        <p:txBody>
          <a:bodyPr wrap="none" rtlCol="0">
            <a:spAutoFit/>
          </a:bodyPr>
          <a:lstStyle/>
          <a:p>
            <a:r>
              <a:rPr lang="en-US" sz="3200" b="1">
                <a:solidFill>
                  <a:schemeClr val="accent6"/>
                </a:solidFill>
                <a:latin typeface="Quicksand" panose="020B0604020202020204" charset="0"/>
              </a:rPr>
              <a:t>1</a:t>
            </a:r>
          </a:p>
        </p:txBody>
      </p:sp>
      <p:sp>
        <p:nvSpPr>
          <p:cNvPr id="211" name="TextBox 210">
            <a:extLst>
              <a:ext uri="{FF2B5EF4-FFF2-40B4-BE49-F238E27FC236}">
                <a16:creationId xmlns:a16="http://schemas.microsoft.com/office/drawing/2014/main" id="{F2A63F82-67E9-4ADD-A96E-04758034706D}"/>
              </a:ext>
            </a:extLst>
          </p:cNvPr>
          <p:cNvSpPr txBox="1"/>
          <p:nvPr/>
        </p:nvSpPr>
        <p:spPr>
          <a:xfrm>
            <a:off x="1437403" y="3798019"/>
            <a:ext cx="354610" cy="584775"/>
          </a:xfrm>
          <a:prstGeom prst="rect">
            <a:avLst/>
          </a:prstGeom>
          <a:noFill/>
          <a:ln>
            <a:solidFill>
              <a:srgbClr val="FFC000"/>
            </a:solidFill>
          </a:ln>
        </p:spPr>
        <p:txBody>
          <a:bodyPr wrap="square" rtlCol="0">
            <a:spAutoFit/>
          </a:bodyPr>
          <a:lstStyle/>
          <a:p>
            <a:r>
              <a:rPr lang="en-US" sz="3200" b="1">
                <a:solidFill>
                  <a:schemeClr val="accent6"/>
                </a:solidFill>
                <a:latin typeface="Quicksand" panose="020B0604020202020204" charset="0"/>
              </a:rPr>
              <a:t>3</a:t>
            </a:r>
          </a:p>
        </p:txBody>
      </p:sp>
      <p:sp>
        <p:nvSpPr>
          <p:cNvPr id="212" name="TextBox 211">
            <a:extLst>
              <a:ext uri="{FF2B5EF4-FFF2-40B4-BE49-F238E27FC236}">
                <a16:creationId xmlns:a16="http://schemas.microsoft.com/office/drawing/2014/main" id="{61A33649-1E37-4EB2-8F77-421080573809}"/>
              </a:ext>
            </a:extLst>
          </p:cNvPr>
          <p:cNvSpPr txBox="1"/>
          <p:nvPr/>
        </p:nvSpPr>
        <p:spPr>
          <a:xfrm>
            <a:off x="1427728" y="5842282"/>
            <a:ext cx="401072" cy="584775"/>
          </a:xfrm>
          <a:prstGeom prst="rect">
            <a:avLst/>
          </a:prstGeom>
          <a:noFill/>
          <a:ln>
            <a:solidFill>
              <a:srgbClr val="FFC000"/>
            </a:solidFill>
          </a:ln>
        </p:spPr>
        <p:txBody>
          <a:bodyPr wrap="none" rtlCol="0">
            <a:spAutoFit/>
          </a:bodyPr>
          <a:lstStyle/>
          <a:p>
            <a:r>
              <a:rPr lang="en-US" sz="3200" b="1">
                <a:solidFill>
                  <a:schemeClr val="accent6"/>
                </a:solidFill>
                <a:latin typeface="Quicksand" panose="020B0604020202020204" charset="0"/>
              </a:rPr>
              <a:t>4</a:t>
            </a:r>
          </a:p>
        </p:txBody>
      </p:sp>
      <p:sp>
        <p:nvSpPr>
          <p:cNvPr id="213" name="TextBox 212">
            <a:extLst>
              <a:ext uri="{FF2B5EF4-FFF2-40B4-BE49-F238E27FC236}">
                <a16:creationId xmlns:a16="http://schemas.microsoft.com/office/drawing/2014/main" id="{206CE3C4-B4E0-4F18-BE45-CA951E8978BA}"/>
              </a:ext>
            </a:extLst>
          </p:cNvPr>
          <p:cNvSpPr txBox="1"/>
          <p:nvPr/>
        </p:nvSpPr>
        <p:spPr>
          <a:xfrm>
            <a:off x="1487213" y="7962900"/>
            <a:ext cx="409086" cy="584775"/>
          </a:xfrm>
          <a:prstGeom prst="rect">
            <a:avLst/>
          </a:prstGeom>
          <a:noFill/>
          <a:ln>
            <a:solidFill>
              <a:srgbClr val="FFC000"/>
            </a:solidFill>
          </a:ln>
        </p:spPr>
        <p:txBody>
          <a:bodyPr wrap="none" rtlCol="0">
            <a:spAutoFit/>
          </a:bodyPr>
          <a:lstStyle/>
          <a:p>
            <a:r>
              <a:rPr lang="en-US" sz="3200" b="1">
                <a:solidFill>
                  <a:schemeClr val="accent6"/>
                </a:solidFill>
                <a:latin typeface="Quicksand" panose="020B0604020202020204" charset="0"/>
              </a:rPr>
              <a:t>5</a:t>
            </a:r>
          </a:p>
        </p:txBody>
      </p:sp>
      <p:sp>
        <p:nvSpPr>
          <p:cNvPr id="214" name="TextBox 213">
            <a:extLst>
              <a:ext uri="{FF2B5EF4-FFF2-40B4-BE49-F238E27FC236}">
                <a16:creationId xmlns:a16="http://schemas.microsoft.com/office/drawing/2014/main" id="{B769692A-1E2E-4B5B-A31A-0D3F19F822AB}"/>
              </a:ext>
            </a:extLst>
          </p:cNvPr>
          <p:cNvSpPr txBox="1"/>
          <p:nvPr/>
        </p:nvSpPr>
        <p:spPr>
          <a:xfrm>
            <a:off x="14097501" y="1482953"/>
            <a:ext cx="412292" cy="584775"/>
          </a:xfrm>
          <a:prstGeom prst="rect">
            <a:avLst/>
          </a:prstGeom>
          <a:noFill/>
          <a:ln>
            <a:solidFill>
              <a:srgbClr val="FFC000"/>
            </a:solidFill>
          </a:ln>
        </p:spPr>
        <p:txBody>
          <a:bodyPr wrap="none" rtlCol="0">
            <a:spAutoFit/>
          </a:bodyPr>
          <a:lstStyle/>
          <a:p>
            <a:r>
              <a:rPr lang="en-US" sz="3200" b="1">
                <a:solidFill>
                  <a:schemeClr val="accent6"/>
                </a:solidFill>
                <a:latin typeface="Quicksand" panose="020B0604020202020204" charset="0"/>
              </a:rPr>
              <a:t>2</a:t>
            </a:r>
          </a:p>
        </p:txBody>
      </p:sp>
      <p:sp>
        <p:nvSpPr>
          <p:cNvPr id="215" name="TextBox 214">
            <a:extLst>
              <a:ext uri="{FF2B5EF4-FFF2-40B4-BE49-F238E27FC236}">
                <a16:creationId xmlns:a16="http://schemas.microsoft.com/office/drawing/2014/main" id="{CF9BD718-7464-4C2F-913A-E63415CA3B5B}"/>
              </a:ext>
            </a:extLst>
          </p:cNvPr>
          <p:cNvSpPr txBox="1"/>
          <p:nvPr/>
        </p:nvSpPr>
        <p:spPr>
          <a:xfrm rot="16200000">
            <a:off x="-2483189" y="6444095"/>
            <a:ext cx="6111192" cy="523220"/>
          </a:xfrm>
          <a:prstGeom prst="rect">
            <a:avLst/>
          </a:prstGeom>
          <a:solidFill>
            <a:schemeClr val="accent6">
              <a:lumMod val="40000"/>
              <a:lumOff val="60000"/>
            </a:schemeClr>
          </a:solidFill>
        </p:spPr>
        <p:txBody>
          <a:bodyPr wrap="square" rtlCol="0">
            <a:spAutoFit/>
          </a:bodyPr>
          <a:lstStyle/>
          <a:p>
            <a:pPr algn="ctr"/>
            <a:r>
              <a:rPr lang="en-US" sz="2800">
                <a:latin typeface="Quicksand Bold" panose="020B0604020202020204" charset="0"/>
              </a:rPr>
              <a:t>May - June</a:t>
            </a:r>
          </a:p>
        </p:txBody>
      </p:sp>
      <p:sp>
        <p:nvSpPr>
          <p:cNvPr id="239" name="TextBox 238">
            <a:extLst>
              <a:ext uri="{FF2B5EF4-FFF2-40B4-BE49-F238E27FC236}">
                <a16:creationId xmlns:a16="http://schemas.microsoft.com/office/drawing/2014/main" id="{8D46BED8-1D4F-40DF-AB97-074CD6CBFB21}"/>
              </a:ext>
            </a:extLst>
          </p:cNvPr>
          <p:cNvSpPr txBox="1"/>
          <p:nvPr/>
        </p:nvSpPr>
        <p:spPr>
          <a:xfrm rot="16200000">
            <a:off x="-322769" y="2136784"/>
            <a:ext cx="1790350" cy="523220"/>
          </a:xfrm>
          <a:prstGeom prst="rect">
            <a:avLst/>
          </a:prstGeom>
          <a:solidFill>
            <a:schemeClr val="accent6">
              <a:lumMod val="40000"/>
              <a:lumOff val="60000"/>
            </a:schemeClr>
          </a:solidFill>
        </p:spPr>
        <p:txBody>
          <a:bodyPr wrap="square" rtlCol="0">
            <a:spAutoFit/>
          </a:bodyPr>
          <a:lstStyle/>
          <a:p>
            <a:pPr algn="ctr"/>
            <a:r>
              <a:rPr lang="en-US" sz="2800">
                <a:latin typeface="Quicksand Bold" panose="020B0604020202020204" charset="0"/>
              </a:rPr>
              <a:t>April</a:t>
            </a:r>
          </a:p>
        </p:txBody>
      </p:sp>
      <p:grpSp>
        <p:nvGrpSpPr>
          <p:cNvPr id="316" name="Group 315">
            <a:extLst>
              <a:ext uri="{FF2B5EF4-FFF2-40B4-BE49-F238E27FC236}">
                <a16:creationId xmlns:a16="http://schemas.microsoft.com/office/drawing/2014/main" id="{C59488E7-35D8-4EA2-A363-3F73B4E38FB6}"/>
              </a:ext>
            </a:extLst>
          </p:cNvPr>
          <p:cNvGrpSpPr/>
          <p:nvPr/>
        </p:nvGrpSpPr>
        <p:grpSpPr>
          <a:xfrm>
            <a:off x="1295400" y="2869920"/>
            <a:ext cx="14935200" cy="3733406"/>
            <a:chOff x="1295400" y="2746497"/>
            <a:chExt cx="14935200" cy="3733406"/>
          </a:xfrm>
        </p:grpSpPr>
        <p:cxnSp>
          <p:nvCxnSpPr>
            <p:cNvPr id="304" name="Connector: Elbow 303">
              <a:extLst>
                <a:ext uri="{FF2B5EF4-FFF2-40B4-BE49-F238E27FC236}">
                  <a16:creationId xmlns:a16="http://schemas.microsoft.com/office/drawing/2014/main" id="{1ECAF975-6DDC-4D02-8DBC-341ED58BDBF9}"/>
                </a:ext>
              </a:extLst>
            </p:cNvPr>
            <p:cNvCxnSpPr>
              <a:cxnSpLocks/>
            </p:cNvCxnSpPr>
            <p:nvPr/>
          </p:nvCxnSpPr>
          <p:spPr>
            <a:xfrm rot="10800000" flipV="1">
              <a:off x="1818312" y="3421145"/>
              <a:ext cx="14412288" cy="3058758"/>
            </a:xfrm>
            <a:prstGeom prst="bentConnector3">
              <a:avLst>
                <a:gd name="adj1" fmla="val 103592"/>
              </a:avLst>
            </a:prstGeom>
            <a:ln w="76200" cap="flat">
              <a:solidFill>
                <a:srgbClr val="B2C1DB"/>
              </a:solidFill>
              <a:prstDash val="solid"/>
              <a:headEnd type="none" w="med" len="med"/>
              <a:tailEnd type="triangle" w="med" len="med"/>
            </a:ln>
          </p:spPr>
        </p:cxnSp>
        <p:cxnSp>
          <p:nvCxnSpPr>
            <p:cNvPr id="311" name="Straight Arrow Connector 310">
              <a:extLst>
                <a:ext uri="{FF2B5EF4-FFF2-40B4-BE49-F238E27FC236}">
                  <a16:creationId xmlns:a16="http://schemas.microsoft.com/office/drawing/2014/main" id="{321AF2BD-511B-4AF5-A5BC-C2F93786216D}"/>
                </a:ext>
              </a:extLst>
            </p:cNvPr>
            <p:cNvCxnSpPr>
              <a:cxnSpLocks/>
              <a:endCxn id="23" idx="1"/>
            </p:cNvCxnSpPr>
            <p:nvPr/>
          </p:nvCxnSpPr>
          <p:spPr>
            <a:xfrm>
              <a:off x="1295400" y="4565271"/>
              <a:ext cx="481197" cy="0"/>
            </a:xfrm>
            <a:prstGeom prst="straightConnector1">
              <a:avLst/>
            </a:prstGeom>
            <a:ln w="76200" cap="flat">
              <a:solidFill>
                <a:srgbClr val="B2C1DB"/>
              </a:solidFill>
              <a:prstDash val="solid"/>
              <a:headEnd type="none" w="med" len="med"/>
              <a:tailEnd type="triangle" w="med" len="med"/>
            </a:ln>
          </p:spPr>
        </p:cxnSp>
        <p:cxnSp>
          <p:nvCxnSpPr>
            <p:cNvPr id="314" name="Straight Arrow Connector 313">
              <a:extLst>
                <a:ext uri="{FF2B5EF4-FFF2-40B4-BE49-F238E27FC236}">
                  <a16:creationId xmlns:a16="http://schemas.microsoft.com/office/drawing/2014/main" id="{CF03AAC5-20AB-40F2-A730-E59687433C8F}"/>
                </a:ext>
              </a:extLst>
            </p:cNvPr>
            <p:cNvCxnSpPr>
              <a:cxnSpLocks/>
            </p:cNvCxnSpPr>
            <p:nvPr/>
          </p:nvCxnSpPr>
          <p:spPr>
            <a:xfrm>
              <a:off x="16230600" y="2746497"/>
              <a:ext cx="0" cy="720603"/>
            </a:xfrm>
            <a:prstGeom prst="straightConnector1">
              <a:avLst/>
            </a:prstGeom>
            <a:ln w="76200" cap="flat">
              <a:solidFill>
                <a:srgbClr val="B2C1DB"/>
              </a:solidFill>
              <a:prstDash val="solid"/>
              <a:headEnd type="none" w="med" len="med"/>
              <a:tailEnd type="none" w="med" len="med"/>
            </a:ln>
          </p:spPr>
        </p:cxnSp>
      </p:grpSp>
      <p:graphicFrame>
        <p:nvGraphicFramePr>
          <p:cNvPr id="22" name="Diagram 21">
            <a:extLst>
              <a:ext uri="{FF2B5EF4-FFF2-40B4-BE49-F238E27FC236}">
                <a16:creationId xmlns:a16="http://schemas.microsoft.com/office/drawing/2014/main" id="{6C0C3062-8D32-4B3B-83C7-345A36D2B700}"/>
              </a:ext>
            </a:extLst>
          </p:cNvPr>
          <p:cNvGraphicFramePr/>
          <p:nvPr>
            <p:extLst>
              <p:ext uri="{D42A27DB-BD31-4B8C-83A1-F6EECF244321}">
                <p14:modId xmlns:p14="http://schemas.microsoft.com/office/powerpoint/2010/main" val="730092636"/>
              </p:ext>
            </p:extLst>
          </p:nvPr>
        </p:nvGraphicFramePr>
        <p:xfrm>
          <a:off x="1746051" y="1471315"/>
          <a:ext cx="15885931" cy="1801988"/>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pSp>
        <p:nvGrpSpPr>
          <p:cNvPr id="317" name="Group 316">
            <a:extLst>
              <a:ext uri="{FF2B5EF4-FFF2-40B4-BE49-F238E27FC236}">
                <a16:creationId xmlns:a16="http://schemas.microsoft.com/office/drawing/2014/main" id="{B17673AD-6D1B-4AB0-A083-F3E46E7DFDA2}"/>
              </a:ext>
            </a:extLst>
          </p:cNvPr>
          <p:cNvGrpSpPr/>
          <p:nvPr/>
        </p:nvGrpSpPr>
        <p:grpSpPr>
          <a:xfrm flipH="1" flipV="1">
            <a:off x="1295399" y="4613201"/>
            <a:ext cx="16695926" cy="3058757"/>
            <a:chOff x="1295400" y="3421146"/>
            <a:chExt cx="14800106" cy="3058757"/>
          </a:xfrm>
        </p:grpSpPr>
        <p:cxnSp>
          <p:nvCxnSpPr>
            <p:cNvPr id="318" name="Connector: Elbow 317">
              <a:extLst>
                <a:ext uri="{FF2B5EF4-FFF2-40B4-BE49-F238E27FC236}">
                  <a16:creationId xmlns:a16="http://schemas.microsoft.com/office/drawing/2014/main" id="{A3309F43-AFF3-42D3-8F72-3420ED98B6CC}"/>
                </a:ext>
              </a:extLst>
            </p:cNvPr>
            <p:cNvCxnSpPr>
              <a:cxnSpLocks/>
            </p:cNvCxnSpPr>
            <p:nvPr/>
          </p:nvCxnSpPr>
          <p:spPr>
            <a:xfrm flipH="1">
              <a:off x="1818312" y="3421146"/>
              <a:ext cx="14277194" cy="3058757"/>
            </a:xfrm>
            <a:prstGeom prst="bentConnector3">
              <a:avLst>
                <a:gd name="adj1" fmla="val 103754"/>
              </a:avLst>
            </a:prstGeom>
            <a:ln w="76200" cap="flat">
              <a:solidFill>
                <a:srgbClr val="B2C1DB"/>
              </a:solidFill>
              <a:prstDash val="solid"/>
              <a:headEnd type="none" w="med" len="med"/>
              <a:tailEnd type="none" w="med" len="med"/>
            </a:ln>
          </p:spPr>
        </p:cxnSp>
        <p:cxnSp>
          <p:nvCxnSpPr>
            <p:cNvPr id="319" name="Straight Arrow Connector 318">
              <a:extLst>
                <a:ext uri="{FF2B5EF4-FFF2-40B4-BE49-F238E27FC236}">
                  <a16:creationId xmlns:a16="http://schemas.microsoft.com/office/drawing/2014/main" id="{5BE013E5-4A20-4F2B-A834-9C8E8CEFA329}"/>
                </a:ext>
              </a:extLst>
            </p:cNvPr>
            <p:cNvCxnSpPr>
              <a:cxnSpLocks/>
            </p:cNvCxnSpPr>
            <p:nvPr/>
          </p:nvCxnSpPr>
          <p:spPr>
            <a:xfrm>
              <a:off x="1295400" y="4441848"/>
              <a:ext cx="481197" cy="0"/>
            </a:xfrm>
            <a:prstGeom prst="straightConnector1">
              <a:avLst/>
            </a:prstGeom>
            <a:ln w="76200" cap="flat">
              <a:solidFill>
                <a:srgbClr val="B2C1DB"/>
              </a:solidFill>
              <a:prstDash val="solid"/>
              <a:headEnd type="none" w="med" len="med"/>
              <a:tailEnd type="none" w="med" len="med"/>
            </a:ln>
          </p:spPr>
        </p:cxnSp>
      </p:grpSp>
      <p:graphicFrame>
        <p:nvGraphicFramePr>
          <p:cNvPr id="23" name="Diagram 22">
            <a:extLst>
              <a:ext uri="{FF2B5EF4-FFF2-40B4-BE49-F238E27FC236}">
                <a16:creationId xmlns:a16="http://schemas.microsoft.com/office/drawing/2014/main" id="{FD35249C-819B-41AB-A71F-AA5CBE361030}"/>
              </a:ext>
            </a:extLst>
          </p:cNvPr>
          <p:cNvGraphicFramePr/>
          <p:nvPr>
            <p:extLst>
              <p:ext uri="{D42A27DB-BD31-4B8C-83A1-F6EECF244321}">
                <p14:modId xmlns:p14="http://schemas.microsoft.com/office/powerpoint/2010/main" val="162623772"/>
              </p:ext>
            </p:extLst>
          </p:nvPr>
        </p:nvGraphicFramePr>
        <p:xfrm>
          <a:off x="1776597" y="3650111"/>
          <a:ext cx="15885931" cy="1830320"/>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graphicFrame>
        <p:nvGraphicFramePr>
          <p:cNvPr id="24" name="Diagram 23">
            <a:extLst>
              <a:ext uri="{FF2B5EF4-FFF2-40B4-BE49-F238E27FC236}">
                <a16:creationId xmlns:a16="http://schemas.microsoft.com/office/drawing/2014/main" id="{EE3A544A-5F23-4ACB-B084-48E625D9ED59}"/>
              </a:ext>
            </a:extLst>
          </p:cNvPr>
          <p:cNvGraphicFramePr/>
          <p:nvPr>
            <p:extLst>
              <p:ext uri="{D42A27DB-BD31-4B8C-83A1-F6EECF244321}">
                <p14:modId xmlns:p14="http://schemas.microsoft.com/office/powerpoint/2010/main" val="826494213"/>
              </p:ext>
            </p:extLst>
          </p:nvPr>
        </p:nvGraphicFramePr>
        <p:xfrm>
          <a:off x="1825235" y="5585305"/>
          <a:ext cx="15851944" cy="1996595"/>
        </p:xfrm>
        <a:graphic>
          <a:graphicData uri="http://schemas.openxmlformats.org/drawingml/2006/diagram">
            <dgm:relIds xmlns:dgm="http://schemas.openxmlformats.org/drawingml/2006/diagram" xmlns:r="http://schemas.openxmlformats.org/officeDocument/2006/relationships" r:dm="rId18" r:lo="rId19" r:qs="rId20" r:cs="rId21"/>
          </a:graphicData>
        </a:graphic>
      </p:graphicFrame>
      <p:cxnSp>
        <p:nvCxnSpPr>
          <p:cNvPr id="332" name="Connector: Elbow 331">
            <a:extLst>
              <a:ext uri="{FF2B5EF4-FFF2-40B4-BE49-F238E27FC236}">
                <a16:creationId xmlns:a16="http://schemas.microsoft.com/office/drawing/2014/main" id="{A03EDF82-6E1B-457B-A003-D24096E2B01A}"/>
              </a:ext>
            </a:extLst>
          </p:cNvPr>
          <p:cNvCxnSpPr>
            <a:endCxn id="33" idx="1"/>
          </p:cNvCxnSpPr>
          <p:nvPr/>
        </p:nvCxnSpPr>
        <p:spPr>
          <a:xfrm rot="16200000" flipH="1">
            <a:off x="986841" y="7980515"/>
            <a:ext cx="1171791" cy="554675"/>
          </a:xfrm>
          <a:prstGeom prst="bentConnector2">
            <a:avLst/>
          </a:prstGeom>
          <a:ln w="76200" cap="flat">
            <a:solidFill>
              <a:srgbClr val="B2C1DB"/>
            </a:solidFill>
            <a:prstDash val="solid"/>
            <a:headEnd type="none" w="med" len="med"/>
            <a:tailEnd type="triangle" w="med" len="med"/>
          </a:ln>
        </p:spPr>
      </p:cxnSp>
      <p:pic>
        <p:nvPicPr>
          <p:cNvPr id="206" name="Graphic 205" descr="Checkmark with solid fill">
            <a:extLst>
              <a:ext uri="{FF2B5EF4-FFF2-40B4-BE49-F238E27FC236}">
                <a16:creationId xmlns:a16="http://schemas.microsoft.com/office/drawing/2014/main" id="{873AE59F-593C-4643-A0E3-6A25795A9628}"/>
              </a:ext>
            </a:extLst>
          </p:cNvPr>
          <p:cNvPicPr>
            <a:picLocks noChangeAspect="1"/>
          </p:cNvPicPr>
          <p:nvPr/>
        </p:nvPicPr>
        <p:blipFill>
          <a:blip r:embed="rId23">
            <a:extLst>
              <a:ext uri="{28A0092B-C50C-407E-A947-70E740481C1C}">
                <a14:useLocalDpi xmlns:a14="http://schemas.microsoft.com/office/drawing/2010/main" val="0"/>
              </a:ext>
              <a:ext uri="{96DAC541-7B7A-43D3-8B79-37D633B846F1}">
                <asvg:svgBlip xmlns:asvg="http://schemas.microsoft.com/office/drawing/2016/SVG/main" r:embed="rId24"/>
              </a:ext>
            </a:extLst>
          </a:blip>
          <a:stretch>
            <a:fillRect/>
          </a:stretch>
        </p:blipFill>
        <p:spPr>
          <a:xfrm>
            <a:off x="4205493" y="1200050"/>
            <a:ext cx="914400" cy="914400"/>
          </a:xfrm>
          <a:prstGeom prst="rect">
            <a:avLst/>
          </a:prstGeom>
        </p:spPr>
      </p:pic>
      <p:pic>
        <p:nvPicPr>
          <p:cNvPr id="207" name="Graphic 206" descr="Checkmark with solid fill">
            <a:extLst>
              <a:ext uri="{FF2B5EF4-FFF2-40B4-BE49-F238E27FC236}">
                <a16:creationId xmlns:a16="http://schemas.microsoft.com/office/drawing/2014/main" id="{234B2CDD-96CD-4E2F-9CA0-CB3E8BA54FFD}"/>
              </a:ext>
            </a:extLst>
          </p:cNvPr>
          <p:cNvPicPr>
            <a:picLocks noChangeAspect="1"/>
          </p:cNvPicPr>
          <p:nvPr/>
        </p:nvPicPr>
        <p:blipFill>
          <a:blip r:embed="rId23">
            <a:extLst>
              <a:ext uri="{28A0092B-C50C-407E-A947-70E740481C1C}">
                <a14:useLocalDpi xmlns:a14="http://schemas.microsoft.com/office/drawing/2010/main" val="0"/>
              </a:ext>
              <a:ext uri="{96DAC541-7B7A-43D3-8B79-37D633B846F1}">
                <asvg:svgBlip xmlns:asvg="http://schemas.microsoft.com/office/drawing/2016/SVG/main" r:embed="rId24"/>
              </a:ext>
            </a:extLst>
          </a:blip>
          <a:stretch>
            <a:fillRect/>
          </a:stretch>
        </p:blipFill>
        <p:spPr>
          <a:xfrm>
            <a:off x="8547726" y="1125190"/>
            <a:ext cx="914400" cy="914400"/>
          </a:xfrm>
          <a:prstGeom prst="rect">
            <a:avLst/>
          </a:prstGeom>
        </p:spPr>
      </p:pic>
      <p:sp>
        <p:nvSpPr>
          <p:cNvPr id="2" name="Slide Number Placeholder 1">
            <a:extLst>
              <a:ext uri="{FF2B5EF4-FFF2-40B4-BE49-F238E27FC236}">
                <a16:creationId xmlns:a16="http://schemas.microsoft.com/office/drawing/2014/main" id="{947DAFF9-59BE-4F4A-9A35-29D04D12DDAB}"/>
              </a:ext>
            </a:extLst>
          </p:cNvPr>
          <p:cNvSpPr>
            <a:spLocks noGrp="1"/>
          </p:cNvSpPr>
          <p:nvPr>
            <p:ph type="sldNum" sz="quarter" idx="12"/>
          </p:nvPr>
        </p:nvSpPr>
        <p:spPr/>
        <p:txBody>
          <a:bodyPr/>
          <a:lstStyle/>
          <a:p>
            <a:fld id="{B6F15528-21DE-4FAA-801E-634DDDAF4B2B}" type="slidenum">
              <a:rPr lang="en-US" smtClean="0"/>
              <a:pPr/>
              <a:t>6</a:t>
            </a:fld>
            <a:endParaRPr lang="en-US"/>
          </a:p>
        </p:txBody>
      </p:sp>
    </p:spTree>
    <p:extLst>
      <p:ext uri="{BB962C8B-B14F-4D97-AF65-F5344CB8AC3E}">
        <p14:creationId xmlns:p14="http://schemas.microsoft.com/office/powerpoint/2010/main" val="22286355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8F8F8"/>
        </a:solidFill>
        <a:effectLst/>
      </p:bgPr>
    </p:bg>
    <p:spTree>
      <p:nvGrpSpPr>
        <p:cNvPr id="1" name=""/>
        <p:cNvGrpSpPr/>
        <p:nvPr/>
      </p:nvGrpSpPr>
      <p:grpSpPr>
        <a:xfrm>
          <a:off x="0" y="0"/>
          <a:ext cx="0" cy="0"/>
          <a:chOff x="0" y="0"/>
          <a:chExt cx="0" cy="0"/>
        </a:xfrm>
      </p:grpSpPr>
      <p:grpSp>
        <p:nvGrpSpPr>
          <p:cNvPr id="2" name="Group 2"/>
          <p:cNvGrpSpPr/>
          <p:nvPr/>
        </p:nvGrpSpPr>
        <p:grpSpPr>
          <a:xfrm>
            <a:off x="0" y="0"/>
            <a:ext cx="18288000" cy="4099486"/>
            <a:chOff x="0" y="0"/>
            <a:chExt cx="4816593" cy="1079700"/>
          </a:xfrm>
        </p:grpSpPr>
        <p:sp>
          <p:nvSpPr>
            <p:cNvPr id="3" name="Freeform 3"/>
            <p:cNvSpPr/>
            <p:nvPr/>
          </p:nvSpPr>
          <p:spPr>
            <a:xfrm>
              <a:off x="0" y="0"/>
              <a:ext cx="4816592" cy="1079700"/>
            </a:xfrm>
            <a:custGeom>
              <a:avLst/>
              <a:gdLst/>
              <a:ahLst/>
              <a:cxnLst/>
              <a:rect l="l" t="t" r="r" b="b"/>
              <a:pathLst>
                <a:path w="4816592" h="1079700">
                  <a:moveTo>
                    <a:pt x="0" y="0"/>
                  </a:moveTo>
                  <a:lnTo>
                    <a:pt x="4816592" y="0"/>
                  </a:lnTo>
                  <a:lnTo>
                    <a:pt x="4816592" y="1079700"/>
                  </a:lnTo>
                  <a:lnTo>
                    <a:pt x="0" y="1079700"/>
                  </a:lnTo>
                  <a:close/>
                </a:path>
              </a:pathLst>
            </a:custGeom>
            <a:solidFill>
              <a:srgbClr val="DBE5EA"/>
            </a:solidFill>
          </p:spPr>
        </p:sp>
        <p:sp>
          <p:nvSpPr>
            <p:cNvPr id="4" name="TextBox 4"/>
            <p:cNvSpPr txBox="1"/>
            <p:nvPr/>
          </p:nvSpPr>
          <p:spPr>
            <a:xfrm>
              <a:off x="0" y="-47625"/>
              <a:ext cx="4816593" cy="1127325"/>
            </a:xfrm>
            <a:prstGeom prst="rect">
              <a:avLst/>
            </a:prstGeom>
          </p:spPr>
          <p:txBody>
            <a:bodyPr lIns="50800" tIns="50800" rIns="50800" bIns="50800" rtlCol="0" anchor="ctr"/>
            <a:lstStyle/>
            <a:p>
              <a:pPr algn="ctr">
                <a:lnSpc>
                  <a:spcPts val="3693"/>
                </a:lnSpc>
              </a:pPr>
              <a:endParaRPr/>
            </a:p>
          </p:txBody>
        </p:sp>
      </p:grpSp>
      <p:sp>
        <p:nvSpPr>
          <p:cNvPr id="11" name="TextBox 11"/>
          <p:cNvSpPr txBox="1"/>
          <p:nvPr/>
        </p:nvSpPr>
        <p:spPr>
          <a:xfrm>
            <a:off x="1028700" y="599709"/>
            <a:ext cx="16344900" cy="2216761"/>
          </a:xfrm>
          <a:prstGeom prst="rect">
            <a:avLst/>
          </a:prstGeom>
        </p:spPr>
        <p:txBody>
          <a:bodyPr wrap="square" lIns="0" tIns="0" rIns="0" bIns="0" rtlCol="0" anchor="t">
            <a:spAutoFit/>
          </a:bodyPr>
          <a:lstStyle/>
          <a:p>
            <a:pPr>
              <a:lnSpc>
                <a:spcPts val="8959"/>
              </a:lnSpc>
              <a:spcBef>
                <a:spcPct val="0"/>
              </a:spcBef>
            </a:pPr>
            <a:r>
              <a:rPr lang="en-US" sz="6399" b="1" u="sng" dirty="0">
                <a:solidFill>
                  <a:srgbClr val="0F4662"/>
                </a:solidFill>
                <a:latin typeface="Quicksand Bold" panose="020B0604020202020204" charset="0"/>
                <a:ea typeface="Cormorant Garamond Bold Italics"/>
                <a:cs typeface="Cormorant Garamond Bold Italics"/>
                <a:sym typeface="Cormorant Garamond Bold Italics"/>
              </a:rPr>
              <a:t>Step 1</a:t>
            </a:r>
            <a:r>
              <a:rPr lang="en-US" sz="6399" b="1" dirty="0">
                <a:solidFill>
                  <a:srgbClr val="0F4662"/>
                </a:solidFill>
                <a:latin typeface="Quicksand Bold" panose="020B0604020202020204" charset="0"/>
                <a:ea typeface="Cormorant Garamond Bold Italics"/>
                <a:cs typeface="Cormorant Garamond Bold Italics"/>
                <a:sym typeface="Cormorant Garamond Bold Italics"/>
              </a:rPr>
              <a:t>: Finalize Scope of Work, Performance Metrics and Budget</a:t>
            </a:r>
          </a:p>
        </p:txBody>
      </p:sp>
      <p:sp>
        <p:nvSpPr>
          <p:cNvPr id="18" name="AutoShape 18"/>
          <p:cNvSpPr/>
          <p:nvPr/>
        </p:nvSpPr>
        <p:spPr>
          <a:xfrm>
            <a:off x="5897880" y="8681205"/>
            <a:ext cx="6492240" cy="0"/>
          </a:xfrm>
          <a:prstGeom prst="line">
            <a:avLst/>
          </a:prstGeom>
          <a:ln w="76200" cap="flat">
            <a:solidFill>
              <a:srgbClr val="0F4662"/>
            </a:solidFill>
            <a:prstDash val="solid"/>
            <a:headEnd type="none" w="sm" len="sm"/>
            <a:tailEnd type="none" w="sm" len="sm"/>
          </a:ln>
        </p:spPr>
      </p:sp>
      <p:sp>
        <p:nvSpPr>
          <p:cNvPr id="20" name="TextBox 9">
            <a:extLst>
              <a:ext uri="{FF2B5EF4-FFF2-40B4-BE49-F238E27FC236}">
                <a16:creationId xmlns:a16="http://schemas.microsoft.com/office/drawing/2014/main" id="{53FD2F24-F5A7-47AB-914A-0032E6ED51A8}"/>
              </a:ext>
            </a:extLst>
          </p:cNvPr>
          <p:cNvSpPr txBox="1"/>
          <p:nvPr/>
        </p:nvSpPr>
        <p:spPr>
          <a:xfrm>
            <a:off x="1083692" y="3314700"/>
            <a:ext cx="16120616" cy="4692951"/>
          </a:xfrm>
          <a:prstGeom prst="rect">
            <a:avLst/>
          </a:prstGeom>
          <a:solidFill>
            <a:srgbClr val="F8F8F8"/>
          </a:solidFill>
        </p:spPr>
        <p:txBody>
          <a:bodyPr wrap="square" lIns="0" tIns="0" rIns="0" bIns="0" rtlCol="0" anchor="t">
            <a:spAutoFit/>
          </a:bodyPr>
          <a:lstStyle/>
          <a:p>
            <a:pPr marL="457200" lvl="0" indent="-457200" algn="l">
              <a:lnSpc>
                <a:spcPts val="4079"/>
              </a:lnSpc>
              <a:buFont typeface="+mj-lt"/>
              <a:buAutoNum type="arabicPeriod"/>
            </a:pPr>
            <a:r>
              <a:rPr lang="en-US" sz="3000" dirty="0">
                <a:latin typeface="Quicksand"/>
                <a:ea typeface="Quicksand"/>
                <a:cs typeface="Quicksand"/>
                <a:sym typeface="Quicksand"/>
              </a:rPr>
              <a:t>Review your scope of work (inc. equity assessment), performance metrics and budget</a:t>
            </a:r>
          </a:p>
          <a:p>
            <a:pPr marL="914400" lvl="1" indent="-457200">
              <a:lnSpc>
                <a:spcPts val="4079"/>
              </a:lnSpc>
              <a:buFont typeface="Arial" panose="020B0604020202020204" pitchFamily="34" charset="0"/>
              <a:buChar char="•"/>
            </a:pPr>
            <a:r>
              <a:rPr lang="en-US" sz="3000" dirty="0">
                <a:latin typeface="Quicksand"/>
                <a:ea typeface="Quicksand"/>
                <a:cs typeface="Quicksand"/>
                <a:sym typeface="Quicksand"/>
              </a:rPr>
              <a:t>Can you still deliver as described in your application? Consider recent changes in staffing, partnerships, availability of other funding, etc. </a:t>
            </a:r>
          </a:p>
          <a:p>
            <a:pPr lvl="0" algn="l">
              <a:lnSpc>
                <a:spcPts val="4079"/>
              </a:lnSpc>
            </a:pPr>
            <a:endParaRPr lang="en-US" sz="3000" dirty="0">
              <a:latin typeface="Quicksand"/>
              <a:ea typeface="Quicksand"/>
              <a:cs typeface="Quicksand"/>
              <a:sym typeface="Quicksand"/>
            </a:endParaRPr>
          </a:p>
          <a:p>
            <a:pPr marL="514350" lvl="0" indent="-514350" algn="l">
              <a:lnSpc>
                <a:spcPts val="4079"/>
              </a:lnSpc>
              <a:buFont typeface="+mj-lt"/>
              <a:buAutoNum type="arabicPeriod" startAt="2"/>
            </a:pPr>
            <a:r>
              <a:rPr lang="en-US" sz="3000" u="sng" dirty="0">
                <a:latin typeface="Quicksand"/>
                <a:ea typeface="Quicksand"/>
                <a:cs typeface="Quicksand"/>
                <a:sym typeface="Quicksand"/>
              </a:rPr>
              <a:t>Particularly if you received less funding than requested</a:t>
            </a:r>
            <a:r>
              <a:rPr lang="en-US" sz="3000" dirty="0">
                <a:latin typeface="Quicksand"/>
                <a:ea typeface="Quicksand"/>
                <a:cs typeface="Quicksand"/>
                <a:sym typeface="Quicksand"/>
              </a:rPr>
              <a:t>, submit any requested changes to HCD via email by </a:t>
            </a:r>
            <a:r>
              <a:rPr lang="en-US" sz="3000" b="1" dirty="0">
                <a:highlight>
                  <a:srgbClr val="FFC000"/>
                </a:highlight>
                <a:latin typeface="Quicksand"/>
                <a:ea typeface="Quicksand"/>
                <a:cs typeface="Quicksand"/>
                <a:sym typeface="Quicksand"/>
              </a:rPr>
              <a:t>no later than 5:00 PM on April 23, 2025</a:t>
            </a:r>
          </a:p>
          <a:p>
            <a:pPr marL="914400" lvl="1" indent="-457200">
              <a:lnSpc>
                <a:spcPts val="4079"/>
              </a:lnSpc>
              <a:buFont typeface="Arial" panose="020B0604020202020204" pitchFamily="34" charset="0"/>
              <a:buChar char="•"/>
            </a:pPr>
            <a:r>
              <a:rPr lang="en-US" sz="3000" dirty="0">
                <a:latin typeface="Quicksand"/>
                <a:ea typeface="Quicksand"/>
                <a:cs typeface="Quicksand"/>
                <a:sym typeface="Quicksand"/>
              </a:rPr>
              <a:t>NOTE: Any </a:t>
            </a:r>
            <a:r>
              <a:rPr lang="en-US" sz="3000" u="sng" dirty="0">
                <a:latin typeface="Quicksand"/>
                <a:ea typeface="Quicksand"/>
                <a:cs typeface="Quicksand"/>
                <a:sym typeface="Quicksand"/>
              </a:rPr>
              <a:t>significant</a:t>
            </a:r>
            <a:r>
              <a:rPr lang="en-US" sz="3000" dirty="0">
                <a:latin typeface="Quicksand"/>
                <a:ea typeface="Quicksand"/>
                <a:cs typeface="Quicksand"/>
                <a:sym typeface="Quicksand"/>
              </a:rPr>
              <a:t> changes that are not justified by the decreased funding amount will trigger the need for M&amp;C re-approval.</a:t>
            </a:r>
          </a:p>
          <a:p>
            <a:pPr marL="914400" lvl="1" indent="-457200">
              <a:lnSpc>
                <a:spcPts val="4079"/>
              </a:lnSpc>
              <a:buFont typeface="Arial" panose="020B0604020202020204" pitchFamily="34" charset="0"/>
              <a:buChar char="•"/>
            </a:pPr>
            <a:endParaRPr lang="en-US" sz="3000" dirty="0">
              <a:latin typeface="Quicksand"/>
              <a:ea typeface="Quicksand"/>
              <a:cs typeface="Quicksand"/>
              <a:sym typeface="Quicksand"/>
            </a:endParaRPr>
          </a:p>
        </p:txBody>
      </p:sp>
      <p:grpSp>
        <p:nvGrpSpPr>
          <p:cNvPr id="8" name="Group 7">
            <a:extLst>
              <a:ext uri="{FF2B5EF4-FFF2-40B4-BE49-F238E27FC236}">
                <a16:creationId xmlns:a16="http://schemas.microsoft.com/office/drawing/2014/main" id="{1A81CCEA-0987-4DD1-AC4F-96DA22ED08FB}"/>
              </a:ext>
            </a:extLst>
          </p:cNvPr>
          <p:cNvGrpSpPr/>
          <p:nvPr/>
        </p:nvGrpSpPr>
        <p:grpSpPr>
          <a:xfrm>
            <a:off x="1462777" y="7828030"/>
            <a:ext cx="11558972" cy="1985989"/>
            <a:chOff x="2057399" y="8228660"/>
            <a:chExt cx="10545560" cy="1488512"/>
          </a:xfrm>
        </p:grpSpPr>
        <p:pic>
          <p:nvPicPr>
            <p:cNvPr id="6" name="Picture 5">
              <a:extLst>
                <a:ext uri="{FF2B5EF4-FFF2-40B4-BE49-F238E27FC236}">
                  <a16:creationId xmlns:a16="http://schemas.microsoft.com/office/drawing/2014/main" id="{0F79CC0F-E340-4F99-8B53-DD60466DF20F}"/>
                </a:ext>
              </a:extLst>
            </p:cNvPr>
            <p:cNvPicPr>
              <a:picLocks noChangeAspect="1"/>
            </p:cNvPicPr>
            <p:nvPr/>
          </p:nvPicPr>
          <p:blipFill rotWithShape="1">
            <a:blip r:embed="rId3"/>
            <a:srcRect t="13704"/>
            <a:stretch/>
          </p:blipFill>
          <p:spPr>
            <a:xfrm>
              <a:off x="2057400" y="8228660"/>
              <a:ext cx="10545559" cy="1488512"/>
            </a:xfrm>
            <a:prstGeom prst="rect">
              <a:avLst/>
            </a:prstGeom>
          </p:spPr>
        </p:pic>
        <p:sp>
          <p:nvSpPr>
            <p:cNvPr id="7" name="Rectangle 6">
              <a:extLst>
                <a:ext uri="{FF2B5EF4-FFF2-40B4-BE49-F238E27FC236}">
                  <a16:creationId xmlns:a16="http://schemas.microsoft.com/office/drawing/2014/main" id="{5EA4C786-1A8B-4D48-9AB1-F71C9FF77C62}"/>
                </a:ext>
              </a:extLst>
            </p:cNvPr>
            <p:cNvSpPr/>
            <p:nvPr/>
          </p:nvSpPr>
          <p:spPr>
            <a:xfrm>
              <a:off x="2057400" y="8228660"/>
              <a:ext cx="10545559" cy="267640"/>
            </a:xfrm>
            <a:prstGeom prst="rect">
              <a:avLst/>
            </a:prstGeom>
            <a:solidFill>
              <a:srgbClr val="F2F2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ABE1268F-3651-4E63-AC2C-8FC8A68E0AB3}"/>
                </a:ext>
              </a:extLst>
            </p:cNvPr>
            <p:cNvSpPr/>
            <p:nvPr/>
          </p:nvSpPr>
          <p:spPr>
            <a:xfrm>
              <a:off x="2057399" y="8361410"/>
              <a:ext cx="7086601" cy="488647"/>
            </a:xfrm>
            <a:prstGeom prst="rect">
              <a:avLst/>
            </a:prstGeom>
            <a:solidFill>
              <a:srgbClr val="F2F2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 name="Oval 13">
            <a:extLst>
              <a:ext uri="{FF2B5EF4-FFF2-40B4-BE49-F238E27FC236}">
                <a16:creationId xmlns:a16="http://schemas.microsoft.com/office/drawing/2014/main" id="{D15217F2-72C3-450A-BB7A-5FDFF040AAD8}"/>
              </a:ext>
            </a:extLst>
          </p:cNvPr>
          <p:cNvSpPr/>
          <p:nvPr/>
        </p:nvSpPr>
        <p:spPr>
          <a:xfrm>
            <a:off x="11489349" y="8143447"/>
            <a:ext cx="1676400" cy="488648"/>
          </a:xfrm>
          <a:prstGeom prst="ellipse">
            <a:avLst/>
          </a:prstGeom>
          <a:no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Rounded Corners 14">
            <a:extLst>
              <a:ext uri="{FF2B5EF4-FFF2-40B4-BE49-F238E27FC236}">
                <a16:creationId xmlns:a16="http://schemas.microsoft.com/office/drawing/2014/main" id="{81D20ADE-340B-425A-87AB-C2AC8D394A8F}"/>
              </a:ext>
            </a:extLst>
          </p:cNvPr>
          <p:cNvSpPr/>
          <p:nvPr/>
        </p:nvSpPr>
        <p:spPr>
          <a:xfrm>
            <a:off x="13598690" y="8007651"/>
            <a:ext cx="3774910" cy="1647022"/>
          </a:xfrm>
          <a:prstGeom prst="round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b="1">
                <a:solidFill>
                  <a:schemeClr val="tx1"/>
                </a:solidFill>
                <a:latin typeface="Quicksand" panose="020B0604020202020204" charset="0"/>
              </a:rPr>
              <a:t>ZG Tip: </a:t>
            </a:r>
          </a:p>
          <a:p>
            <a:pPr algn="ctr"/>
            <a:r>
              <a:rPr lang="en-US" sz="2200">
                <a:solidFill>
                  <a:schemeClr val="tx1"/>
                </a:solidFill>
                <a:latin typeface="Quicksand" panose="020B0604020202020204" charset="0"/>
              </a:rPr>
              <a:t>Use the Print/Preview button to download your entire application</a:t>
            </a:r>
          </a:p>
        </p:txBody>
      </p:sp>
      <p:cxnSp>
        <p:nvCxnSpPr>
          <p:cNvPr id="10" name="Straight Connector 9">
            <a:extLst>
              <a:ext uri="{FF2B5EF4-FFF2-40B4-BE49-F238E27FC236}">
                <a16:creationId xmlns:a16="http://schemas.microsoft.com/office/drawing/2014/main" id="{BFF04AB9-681C-4FE5-96DC-22F3E15EAF09}"/>
              </a:ext>
            </a:extLst>
          </p:cNvPr>
          <p:cNvCxnSpPr>
            <a:stCxn id="14" idx="6"/>
            <a:endCxn id="15" idx="1"/>
          </p:cNvCxnSpPr>
          <p:nvPr/>
        </p:nvCxnSpPr>
        <p:spPr>
          <a:xfrm>
            <a:off x="13165749" y="8387771"/>
            <a:ext cx="432941" cy="443391"/>
          </a:xfrm>
          <a:prstGeom prst="line">
            <a:avLst/>
          </a:prstGeom>
          <a:no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cxnSp>
      <p:sp>
        <p:nvSpPr>
          <p:cNvPr id="16" name="Slide Number Placeholder 15">
            <a:extLst>
              <a:ext uri="{FF2B5EF4-FFF2-40B4-BE49-F238E27FC236}">
                <a16:creationId xmlns:a16="http://schemas.microsoft.com/office/drawing/2014/main" id="{7D2DB3C1-A843-4FF5-A2F0-AF927DE600DA}"/>
              </a:ext>
            </a:extLst>
          </p:cNvPr>
          <p:cNvSpPr>
            <a:spLocks noGrp="1"/>
          </p:cNvSpPr>
          <p:nvPr>
            <p:ph type="sldNum" sz="quarter" idx="12"/>
          </p:nvPr>
        </p:nvSpPr>
        <p:spPr/>
        <p:txBody>
          <a:bodyPr/>
          <a:lstStyle/>
          <a:p>
            <a:fld id="{B6F15528-21DE-4FAA-801E-634DDDAF4B2B}" type="slidenum">
              <a:rPr lang="en-US" smtClean="0"/>
              <a:pPr/>
              <a:t>7</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6"/>
          <p:cNvSpPr txBox="1"/>
          <p:nvPr/>
        </p:nvSpPr>
        <p:spPr>
          <a:xfrm>
            <a:off x="1024384" y="599709"/>
            <a:ext cx="14072064" cy="1062599"/>
          </a:xfrm>
          <a:prstGeom prst="rect">
            <a:avLst/>
          </a:prstGeom>
        </p:spPr>
        <p:txBody>
          <a:bodyPr lIns="0" tIns="0" rIns="0" bIns="0" rtlCol="0" anchor="t">
            <a:spAutoFit/>
          </a:bodyPr>
          <a:lstStyle/>
          <a:p>
            <a:pPr marL="0" lvl="0" indent="0" algn="l">
              <a:lnSpc>
                <a:spcPts val="8959"/>
              </a:lnSpc>
              <a:spcBef>
                <a:spcPct val="0"/>
              </a:spcBef>
            </a:pPr>
            <a:r>
              <a:rPr lang="en-US" sz="6399" b="1" dirty="0">
                <a:solidFill>
                  <a:srgbClr val="0F4662"/>
                </a:solidFill>
                <a:latin typeface="Quicksand Bold" panose="020B0604020202020204" charset="0"/>
                <a:ea typeface="Cormorant Garamond Bold Italics"/>
                <a:cs typeface="Cormorant Garamond Bold Italics"/>
                <a:sym typeface="Cormorant Garamond Bold Italics"/>
              </a:rPr>
              <a:t>About Performance Metrics</a:t>
            </a:r>
          </a:p>
        </p:txBody>
      </p:sp>
      <p:sp>
        <p:nvSpPr>
          <p:cNvPr id="13" name="Freeform 13"/>
          <p:cNvSpPr/>
          <p:nvPr/>
        </p:nvSpPr>
        <p:spPr>
          <a:xfrm>
            <a:off x="15579303" y="714009"/>
            <a:ext cx="1679997" cy="249900"/>
          </a:xfrm>
          <a:custGeom>
            <a:avLst/>
            <a:gdLst/>
            <a:ahLst/>
            <a:cxnLst/>
            <a:rect l="l" t="t" r="r" b="b"/>
            <a:pathLst>
              <a:path w="1679997" h="249900">
                <a:moveTo>
                  <a:pt x="0" y="0"/>
                </a:moveTo>
                <a:lnTo>
                  <a:pt x="1679997" y="0"/>
                </a:lnTo>
                <a:lnTo>
                  <a:pt x="1679997" y="249900"/>
                </a:lnTo>
                <a:lnTo>
                  <a:pt x="0" y="249900"/>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sp>
      <p:sp>
        <p:nvSpPr>
          <p:cNvPr id="14" name="Freeform 14"/>
          <p:cNvSpPr/>
          <p:nvPr/>
        </p:nvSpPr>
        <p:spPr>
          <a:xfrm>
            <a:off x="1024384" y="9529723"/>
            <a:ext cx="1679997" cy="249900"/>
          </a:xfrm>
          <a:custGeom>
            <a:avLst/>
            <a:gdLst/>
            <a:ahLst/>
            <a:cxnLst/>
            <a:rect l="l" t="t" r="r" b="b"/>
            <a:pathLst>
              <a:path w="1679997" h="249900">
                <a:moveTo>
                  <a:pt x="0" y="0"/>
                </a:moveTo>
                <a:lnTo>
                  <a:pt x="1679997" y="0"/>
                </a:lnTo>
                <a:lnTo>
                  <a:pt x="1679997" y="249900"/>
                </a:lnTo>
                <a:lnTo>
                  <a:pt x="0" y="249900"/>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sp>
      <p:sp>
        <p:nvSpPr>
          <p:cNvPr id="68" name="TextBox 9">
            <a:extLst>
              <a:ext uri="{FF2B5EF4-FFF2-40B4-BE49-F238E27FC236}">
                <a16:creationId xmlns:a16="http://schemas.microsoft.com/office/drawing/2014/main" id="{45DA938B-B010-4849-9834-C2B372C8ABEC}"/>
              </a:ext>
            </a:extLst>
          </p:cNvPr>
          <p:cNvSpPr txBox="1"/>
          <p:nvPr/>
        </p:nvSpPr>
        <p:spPr>
          <a:xfrm>
            <a:off x="570681" y="1881170"/>
            <a:ext cx="17260115" cy="5218736"/>
          </a:xfrm>
          <a:prstGeom prst="rect">
            <a:avLst/>
          </a:prstGeom>
        </p:spPr>
        <p:txBody>
          <a:bodyPr wrap="square" lIns="0" tIns="0" rIns="0" bIns="0" rtlCol="0" anchor="t">
            <a:spAutoFit/>
          </a:bodyPr>
          <a:lstStyle/>
          <a:p>
            <a:pPr marL="971550" lvl="1" indent="-514350">
              <a:lnSpc>
                <a:spcPts val="4079"/>
              </a:lnSpc>
              <a:buFont typeface="Arial" panose="020B0604020202020204" pitchFamily="34" charset="0"/>
              <a:buChar char="•"/>
            </a:pPr>
            <a:r>
              <a:rPr lang="en-US" altLang="en-US" sz="3000">
                <a:latin typeface="Quicksand" panose="020B0604020202020204" charset="0"/>
              </a:rPr>
              <a:t>Review the Proposed Goals, Outcomes and Performance Measurements table in your Zoom Grants application to ensure that:</a:t>
            </a:r>
          </a:p>
          <a:p>
            <a:pPr marL="1428750" lvl="2" indent="-514350">
              <a:lnSpc>
                <a:spcPts val="4079"/>
              </a:lnSpc>
              <a:buFont typeface="Arial" panose="020B0604020202020204" pitchFamily="34" charset="0"/>
              <a:buChar char="•"/>
            </a:pPr>
            <a:r>
              <a:rPr lang="en-US" altLang="en-US" sz="3000">
                <a:latin typeface="Quicksand" panose="020B0604020202020204" charset="0"/>
              </a:rPr>
              <a:t>You have at least 2 goals and 2-5 outcomes (performance measurements)</a:t>
            </a:r>
          </a:p>
          <a:p>
            <a:pPr marL="1428750" lvl="2" indent="-514350">
              <a:lnSpc>
                <a:spcPts val="4079"/>
              </a:lnSpc>
              <a:buFont typeface="Arial" panose="020B0604020202020204" pitchFamily="34" charset="0"/>
              <a:buChar char="•"/>
            </a:pPr>
            <a:r>
              <a:rPr lang="en-US" altLang="en-US" sz="3000">
                <a:latin typeface="Quicksand" panose="020B0604020202020204" charset="0"/>
              </a:rPr>
              <a:t>The activities listed are actually supported by FY26 CPP funds</a:t>
            </a:r>
          </a:p>
          <a:p>
            <a:pPr marL="1428750" lvl="2" indent="-514350">
              <a:lnSpc>
                <a:spcPts val="4079"/>
              </a:lnSpc>
              <a:buFont typeface="Arial" panose="020B0604020202020204" pitchFamily="34" charset="0"/>
              <a:buChar char="•"/>
            </a:pPr>
            <a:r>
              <a:rPr lang="en-US" altLang="en-US" sz="3000">
                <a:latin typeface="Quicksand" panose="020B0604020202020204" charset="0"/>
              </a:rPr>
              <a:t>Everything is listed under the correct column (see next slide)</a:t>
            </a:r>
          </a:p>
          <a:p>
            <a:pPr marL="1428750" lvl="2" indent="-514350">
              <a:lnSpc>
                <a:spcPts val="4079"/>
              </a:lnSpc>
              <a:buFont typeface="Arial" panose="020B0604020202020204" pitchFamily="34" charset="0"/>
              <a:buChar char="•"/>
            </a:pPr>
            <a:r>
              <a:rPr lang="en-US" altLang="en-US" sz="3000">
                <a:latin typeface="Quicksand" panose="020B0604020202020204" charset="0"/>
              </a:rPr>
              <a:t>The proposed Outcomes are SMART (see next slide)</a:t>
            </a:r>
          </a:p>
          <a:p>
            <a:pPr marL="1428750" lvl="2" indent="-514350">
              <a:lnSpc>
                <a:spcPts val="4079"/>
              </a:lnSpc>
              <a:buFont typeface="Arial" panose="020B0604020202020204" pitchFamily="34" charset="0"/>
              <a:buChar char="•"/>
            </a:pPr>
            <a:r>
              <a:rPr lang="en-US" altLang="en-US" sz="3000">
                <a:latin typeface="Quicksand" panose="020B0604020202020204" charset="0"/>
              </a:rPr>
              <a:t>You still have a mechanism in place to collect the data</a:t>
            </a:r>
          </a:p>
          <a:p>
            <a:pPr marL="1428750" lvl="2" indent="-514350">
              <a:lnSpc>
                <a:spcPts val="4079"/>
              </a:lnSpc>
              <a:buFont typeface="Arial" panose="020B0604020202020204" pitchFamily="34" charset="0"/>
              <a:buChar char="•"/>
            </a:pPr>
            <a:endParaRPr lang="en-US" altLang="en-US" sz="3000">
              <a:latin typeface="Quicksand" panose="020B0604020202020204" charset="0"/>
            </a:endParaRPr>
          </a:p>
          <a:p>
            <a:pPr marL="971550" lvl="1" indent="-514350">
              <a:lnSpc>
                <a:spcPts val="4079"/>
              </a:lnSpc>
              <a:buFont typeface="Arial" panose="020B0604020202020204" pitchFamily="34" charset="0"/>
              <a:buChar char="•"/>
            </a:pPr>
            <a:r>
              <a:rPr lang="en-US" altLang="en-US" sz="3000">
                <a:latin typeface="Quicksand" panose="020B0604020202020204" charset="0"/>
              </a:rPr>
              <a:t>If you received less funding than requested, we expect your proposed outcomes to decrease. However, the reduction must be reasonable based on funding received. </a:t>
            </a:r>
            <a:endParaRPr lang="en-US" sz="3000">
              <a:solidFill>
                <a:srgbClr val="0F4662"/>
              </a:solidFill>
              <a:latin typeface="Quicksand" panose="020B0604020202020204" charset="0"/>
              <a:ea typeface="Quicksand"/>
              <a:cs typeface="Quicksand"/>
              <a:sym typeface="Quicksand"/>
            </a:endParaRPr>
          </a:p>
        </p:txBody>
      </p:sp>
      <p:pic>
        <p:nvPicPr>
          <p:cNvPr id="5" name="Picture 4">
            <a:extLst>
              <a:ext uri="{FF2B5EF4-FFF2-40B4-BE49-F238E27FC236}">
                <a16:creationId xmlns:a16="http://schemas.microsoft.com/office/drawing/2014/main" id="{58610DB4-04D6-4333-B5C2-6969FBBA7F8F}"/>
              </a:ext>
            </a:extLst>
          </p:cNvPr>
          <p:cNvPicPr>
            <a:picLocks noChangeAspect="1"/>
          </p:cNvPicPr>
          <p:nvPr/>
        </p:nvPicPr>
        <p:blipFill>
          <a:blip r:embed="rId5"/>
          <a:stretch>
            <a:fillRect/>
          </a:stretch>
        </p:blipFill>
        <p:spPr>
          <a:xfrm>
            <a:off x="4065402" y="7318768"/>
            <a:ext cx="10157196" cy="2617094"/>
          </a:xfrm>
          <a:prstGeom prst="rect">
            <a:avLst/>
          </a:prstGeom>
        </p:spPr>
      </p:pic>
      <p:sp>
        <p:nvSpPr>
          <p:cNvPr id="7" name="Oval 6">
            <a:extLst>
              <a:ext uri="{FF2B5EF4-FFF2-40B4-BE49-F238E27FC236}">
                <a16:creationId xmlns:a16="http://schemas.microsoft.com/office/drawing/2014/main" id="{8DA562AB-BC11-4F23-BDE7-0BE89BA2431D}"/>
              </a:ext>
            </a:extLst>
          </p:cNvPr>
          <p:cNvSpPr/>
          <p:nvPr/>
        </p:nvSpPr>
        <p:spPr>
          <a:xfrm>
            <a:off x="8610600" y="7277100"/>
            <a:ext cx="1676400" cy="612046"/>
          </a:xfrm>
          <a:prstGeom prst="ellipse">
            <a:avLst/>
          </a:prstGeom>
          <a:no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lide Number Placeholder 8">
            <a:extLst>
              <a:ext uri="{FF2B5EF4-FFF2-40B4-BE49-F238E27FC236}">
                <a16:creationId xmlns:a16="http://schemas.microsoft.com/office/drawing/2014/main" id="{6D5C8EB0-71A6-4553-9093-39263ADA31D9}"/>
              </a:ext>
            </a:extLst>
          </p:cNvPr>
          <p:cNvSpPr>
            <a:spLocks noGrp="1"/>
          </p:cNvSpPr>
          <p:nvPr>
            <p:ph type="sldNum" sz="quarter" idx="12"/>
          </p:nvPr>
        </p:nvSpPr>
        <p:spPr/>
        <p:txBody>
          <a:bodyPr/>
          <a:lstStyle/>
          <a:p>
            <a:fld id="{B6F15528-21DE-4FAA-801E-634DDDAF4B2B}" type="slidenum">
              <a:rPr lang="en-US" smtClean="0"/>
              <a:pPr/>
              <a:t>8</a:t>
            </a:fld>
            <a:endParaRPr lang="en-US"/>
          </a:p>
        </p:txBody>
      </p:sp>
    </p:spTree>
    <p:extLst>
      <p:ext uri="{BB962C8B-B14F-4D97-AF65-F5344CB8AC3E}">
        <p14:creationId xmlns:p14="http://schemas.microsoft.com/office/powerpoint/2010/main" val="35046244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6"/>
          <p:cNvSpPr txBox="1"/>
          <p:nvPr/>
        </p:nvSpPr>
        <p:spPr>
          <a:xfrm>
            <a:off x="1024384" y="599709"/>
            <a:ext cx="14072064" cy="1062599"/>
          </a:xfrm>
          <a:prstGeom prst="rect">
            <a:avLst/>
          </a:prstGeom>
        </p:spPr>
        <p:txBody>
          <a:bodyPr lIns="0" tIns="0" rIns="0" bIns="0" rtlCol="0" anchor="t">
            <a:spAutoFit/>
          </a:bodyPr>
          <a:lstStyle/>
          <a:p>
            <a:pPr marL="0" lvl="0" indent="0" algn="ctr">
              <a:lnSpc>
                <a:spcPts val="8959"/>
              </a:lnSpc>
              <a:spcBef>
                <a:spcPct val="0"/>
              </a:spcBef>
            </a:pPr>
            <a:r>
              <a:rPr lang="en-US" sz="6399" b="1" dirty="0">
                <a:solidFill>
                  <a:srgbClr val="0F4662"/>
                </a:solidFill>
                <a:latin typeface="Quicksand Bold" panose="020B0604020202020204" charset="0"/>
                <a:ea typeface="Cormorant Garamond Bold Italics"/>
                <a:cs typeface="Cormorant Garamond Bold Italics"/>
                <a:sym typeface="Cormorant Garamond Bold Italics"/>
              </a:rPr>
              <a:t>Follow the Logic Model</a:t>
            </a:r>
          </a:p>
        </p:txBody>
      </p:sp>
      <p:sp>
        <p:nvSpPr>
          <p:cNvPr id="13" name="Freeform 13"/>
          <p:cNvSpPr/>
          <p:nvPr/>
        </p:nvSpPr>
        <p:spPr>
          <a:xfrm>
            <a:off x="15579303" y="714009"/>
            <a:ext cx="1679997" cy="249900"/>
          </a:xfrm>
          <a:custGeom>
            <a:avLst/>
            <a:gdLst/>
            <a:ahLst/>
            <a:cxnLst/>
            <a:rect l="l" t="t" r="r" b="b"/>
            <a:pathLst>
              <a:path w="1679997" h="249900">
                <a:moveTo>
                  <a:pt x="0" y="0"/>
                </a:moveTo>
                <a:lnTo>
                  <a:pt x="1679997" y="0"/>
                </a:lnTo>
                <a:lnTo>
                  <a:pt x="1679997" y="249900"/>
                </a:lnTo>
                <a:lnTo>
                  <a:pt x="0" y="249900"/>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sp>
      <p:sp>
        <p:nvSpPr>
          <p:cNvPr id="14" name="Freeform 14"/>
          <p:cNvSpPr/>
          <p:nvPr/>
        </p:nvSpPr>
        <p:spPr>
          <a:xfrm>
            <a:off x="1024384" y="9529723"/>
            <a:ext cx="1679997" cy="249900"/>
          </a:xfrm>
          <a:custGeom>
            <a:avLst/>
            <a:gdLst/>
            <a:ahLst/>
            <a:cxnLst/>
            <a:rect l="l" t="t" r="r" b="b"/>
            <a:pathLst>
              <a:path w="1679997" h="249900">
                <a:moveTo>
                  <a:pt x="0" y="0"/>
                </a:moveTo>
                <a:lnTo>
                  <a:pt x="1679997" y="0"/>
                </a:lnTo>
                <a:lnTo>
                  <a:pt x="1679997" y="249900"/>
                </a:lnTo>
                <a:lnTo>
                  <a:pt x="0" y="249900"/>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sp>
      <p:grpSp>
        <p:nvGrpSpPr>
          <p:cNvPr id="20" name="Group 19">
            <a:extLst>
              <a:ext uri="{FF2B5EF4-FFF2-40B4-BE49-F238E27FC236}">
                <a16:creationId xmlns:a16="http://schemas.microsoft.com/office/drawing/2014/main" id="{FED81596-1667-4A14-9827-8AF3DE6CCFBC}"/>
              </a:ext>
            </a:extLst>
          </p:cNvPr>
          <p:cNvGrpSpPr/>
          <p:nvPr/>
        </p:nvGrpSpPr>
        <p:grpSpPr>
          <a:xfrm>
            <a:off x="547174" y="2005510"/>
            <a:ext cx="17193651" cy="7779552"/>
            <a:chOff x="353629" y="1153109"/>
            <a:chExt cx="11480638" cy="4935824"/>
          </a:xfrm>
        </p:grpSpPr>
        <p:sp>
          <p:nvSpPr>
            <p:cNvPr id="21" name="TextBox 20">
              <a:extLst>
                <a:ext uri="{FF2B5EF4-FFF2-40B4-BE49-F238E27FC236}">
                  <a16:creationId xmlns:a16="http://schemas.microsoft.com/office/drawing/2014/main" id="{E04CB1A0-9EDE-4651-BF1A-F91529B1453B}"/>
                </a:ext>
              </a:extLst>
            </p:cNvPr>
            <p:cNvSpPr txBox="1"/>
            <p:nvPr/>
          </p:nvSpPr>
          <p:spPr>
            <a:xfrm>
              <a:off x="2375881" y="3704683"/>
              <a:ext cx="2008758" cy="1723050"/>
            </a:xfrm>
            <a:prstGeom prst="rect">
              <a:avLst/>
            </a:prstGeom>
            <a:noFill/>
            <a:ln>
              <a:solidFill>
                <a:schemeClr val="accent6"/>
              </a:solidFill>
              <a:prstDash val="lgDash"/>
            </a:ln>
          </p:spPr>
          <p:txBody>
            <a:bodyPr wrap="square" rtlCol="0">
              <a:spAutoFit/>
            </a:bodyPr>
            <a:lstStyle/>
            <a:p>
              <a:pPr marL="114300" indent="-114300">
                <a:buFont typeface="Arial" panose="020B0604020202020204" pitchFamily="34" charset="0"/>
                <a:buChar char="•"/>
              </a:pPr>
              <a:r>
                <a:rPr lang="en-US" sz="2400">
                  <a:solidFill>
                    <a:schemeClr val="accent6">
                      <a:lumMod val="75000"/>
                    </a:schemeClr>
                  </a:solidFill>
                  <a:latin typeface="Quicksand" panose="020B0604020202020204" charset="0"/>
                </a:rPr>
                <a:t>Conduct meetings</a:t>
              </a:r>
            </a:p>
            <a:p>
              <a:pPr marL="114300" indent="-114300">
                <a:buFont typeface="Arial" panose="020B0604020202020204" pitchFamily="34" charset="0"/>
                <a:buChar char="•"/>
              </a:pPr>
              <a:r>
                <a:rPr lang="en-US" sz="2400">
                  <a:solidFill>
                    <a:schemeClr val="accent6">
                      <a:lumMod val="75000"/>
                    </a:schemeClr>
                  </a:solidFill>
                  <a:latin typeface="Quicksand" panose="020B0604020202020204" charset="0"/>
                </a:rPr>
                <a:t>Deliver services</a:t>
              </a:r>
            </a:p>
            <a:p>
              <a:pPr marL="114300" indent="-114300">
                <a:buFont typeface="Arial" panose="020B0604020202020204" pitchFamily="34" charset="0"/>
                <a:buChar char="•"/>
              </a:pPr>
              <a:r>
                <a:rPr lang="en-US" sz="2400">
                  <a:solidFill>
                    <a:schemeClr val="accent6">
                      <a:lumMod val="75000"/>
                    </a:schemeClr>
                  </a:solidFill>
                  <a:latin typeface="Quicksand" panose="020B0604020202020204" charset="0"/>
                </a:rPr>
                <a:t>Develop resources</a:t>
              </a:r>
            </a:p>
            <a:p>
              <a:pPr marL="114300" indent="-114300">
                <a:buFont typeface="Arial" panose="020B0604020202020204" pitchFamily="34" charset="0"/>
                <a:buChar char="•"/>
              </a:pPr>
              <a:r>
                <a:rPr lang="en-US" sz="2400">
                  <a:solidFill>
                    <a:schemeClr val="accent6">
                      <a:lumMod val="75000"/>
                    </a:schemeClr>
                  </a:solidFill>
                  <a:latin typeface="Quicksand" panose="020B0604020202020204" charset="0"/>
                </a:rPr>
                <a:t>Facilitate</a:t>
              </a:r>
            </a:p>
            <a:p>
              <a:pPr marL="114300" indent="-114300">
                <a:buFont typeface="Arial" panose="020B0604020202020204" pitchFamily="34" charset="0"/>
                <a:buChar char="•"/>
              </a:pPr>
              <a:r>
                <a:rPr lang="en-US" sz="2400">
                  <a:solidFill>
                    <a:schemeClr val="accent6">
                      <a:lumMod val="75000"/>
                    </a:schemeClr>
                  </a:solidFill>
                  <a:latin typeface="Quicksand" panose="020B0604020202020204" charset="0"/>
                </a:rPr>
                <a:t>Partner</a:t>
              </a:r>
            </a:p>
            <a:p>
              <a:pPr marL="114300" indent="-114300">
                <a:buFont typeface="Arial" panose="020B0604020202020204" pitchFamily="34" charset="0"/>
                <a:buChar char="•"/>
              </a:pPr>
              <a:r>
                <a:rPr lang="en-US" sz="2400">
                  <a:solidFill>
                    <a:schemeClr val="accent6">
                      <a:lumMod val="75000"/>
                    </a:schemeClr>
                  </a:solidFill>
                  <a:latin typeface="Quicksand" panose="020B0604020202020204" charset="0"/>
                </a:rPr>
                <a:t>Assess</a:t>
              </a:r>
            </a:p>
            <a:p>
              <a:pPr marL="114300" indent="-114300">
                <a:buFont typeface="Arial" panose="020B0604020202020204" pitchFamily="34" charset="0"/>
                <a:buChar char="•"/>
              </a:pPr>
              <a:r>
                <a:rPr lang="en-US" sz="2400">
                  <a:solidFill>
                    <a:schemeClr val="accent6">
                      <a:lumMod val="75000"/>
                    </a:schemeClr>
                  </a:solidFill>
                  <a:latin typeface="Quicksand" panose="020B0604020202020204" charset="0"/>
                </a:rPr>
                <a:t>Train</a:t>
              </a:r>
            </a:p>
          </p:txBody>
        </p:sp>
        <p:sp>
          <p:nvSpPr>
            <p:cNvPr id="22" name="TextBox 21">
              <a:extLst>
                <a:ext uri="{FF2B5EF4-FFF2-40B4-BE49-F238E27FC236}">
                  <a16:creationId xmlns:a16="http://schemas.microsoft.com/office/drawing/2014/main" id="{12873EF9-FF64-471A-B0CF-09E5A1E1BD53}"/>
                </a:ext>
              </a:extLst>
            </p:cNvPr>
            <p:cNvSpPr txBox="1"/>
            <p:nvPr/>
          </p:nvSpPr>
          <p:spPr>
            <a:xfrm>
              <a:off x="4523911" y="3695132"/>
              <a:ext cx="2089240" cy="1230215"/>
            </a:xfrm>
            <a:prstGeom prst="rect">
              <a:avLst/>
            </a:prstGeom>
            <a:noFill/>
            <a:ln>
              <a:solidFill>
                <a:schemeClr val="accent6"/>
              </a:solidFill>
              <a:prstDash val="lgDash"/>
            </a:ln>
          </p:spPr>
          <p:txBody>
            <a:bodyPr wrap="square" rtlCol="0">
              <a:spAutoFit/>
            </a:bodyPr>
            <a:lstStyle/>
            <a:p>
              <a:pPr marL="114300" indent="-114300">
                <a:buFont typeface="Arial" panose="020B0604020202020204" pitchFamily="34" charset="0"/>
                <a:buChar char="•"/>
              </a:pPr>
              <a:r>
                <a:rPr lang="en-US" sz="2400">
                  <a:solidFill>
                    <a:schemeClr val="accent6">
                      <a:lumMod val="75000"/>
                    </a:schemeClr>
                  </a:solidFill>
                  <a:latin typeface="Quicksand" panose="020B0604020202020204" charset="0"/>
                </a:rPr>
                <a:t>Participants</a:t>
              </a:r>
            </a:p>
            <a:p>
              <a:pPr marL="114300" indent="-114300">
                <a:buFont typeface="Arial" panose="020B0604020202020204" pitchFamily="34" charset="0"/>
                <a:buChar char="•"/>
              </a:pPr>
              <a:r>
                <a:rPr lang="en-US" sz="2400">
                  <a:solidFill>
                    <a:schemeClr val="accent6">
                      <a:lumMod val="75000"/>
                    </a:schemeClr>
                  </a:solidFill>
                  <a:latin typeface="Quicksand" panose="020B0604020202020204" charset="0"/>
                </a:rPr>
                <a:t>Clients</a:t>
              </a:r>
            </a:p>
            <a:p>
              <a:pPr marL="114300" indent="-114300">
                <a:buFont typeface="Arial" panose="020B0604020202020204" pitchFamily="34" charset="0"/>
                <a:buChar char="•"/>
              </a:pPr>
              <a:r>
                <a:rPr lang="en-US" sz="2400">
                  <a:solidFill>
                    <a:schemeClr val="accent6">
                      <a:lumMod val="75000"/>
                    </a:schemeClr>
                  </a:solidFill>
                  <a:latin typeface="Quicksand" panose="020B0604020202020204" charset="0"/>
                </a:rPr>
                <a:t>Agencies</a:t>
              </a:r>
            </a:p>
            <a:p>
              <a:pPr marL="114300" indent="-114300">
                <a:buFont typeface="Arial" panose="020B0604020202020204" pitchFamily="34" charset="0"/>
                <a:buChar char="•"/>
              </a:pPr>
              <a:r>
                <a:rPr lang="en-US" sz="2400">
                  <a:solidFill>
                    <a:schemeClr val="accent6">
                      <a:lumMod val="75000"/>
                    </a:schemeClr>
                  </a:solidFill>
                  <a:latin typeface="Quicksand" panose="020B0604020202020204" charset="0"/>
                </a:rPr>
                <a:t>Decision-makers</a:t>
              </a:r>
            </a:p>
            <a:p>
              <a:pPr marL="114300" indent="-114300">
                <a:buFont typeface="Arial" panose="020B0604020202020204" pitchFamily="34" charset="0"/>
                <a:buChar char="•"/>
              </a:pPr>
              <a:r>
                <a:rPr lang="en-US" sz="2400">
                  <a:solidFill>
                    <a:schemeClr val="accent6">
                      <a:lumMod val="75000"/>
                    </a:schemeClr>
                  </a:solidFill>
                  <a:latin typeface="Quicksand" panose="020B0604020202020204" charset="0"/>
                </a:rPr>
                <a:t>Customers</a:t>
              </a:r>
            </a:p>
          </p:txBody>
        </p:sp>
        <p:sp>
          <p:nvSpPr>
            <p:cNvPr id="23" name="TextBox 22">
              <a:extLst>
                <a:ext uri="{FF2B5EF4-FFF2-40B4-BE49-F238E27FC236}">
                  <a16:creationId xmlns:a16="http://schemas.microsoft.com/office/drawing/2014/main" id="{4AEC1333-AAB7-4FB8-86FE-C2DB543BB445}"/>
                </a:ext>
              </a:extLst>
            </p:cNvPr>
            <p:cNvSpPr txBox="1"/>
            <p:nvPr/>
          </p:nvSpPr>
          <p:spPr>
            <a:xfrm>
              <a:off x="6910984" y="3649364"/>
              <a:ext cx="1382116" cy="1464542"/>
            </a:xfrm>
            <a:prstGeom prst="rect">
              <a:avLst/>
            </a:prstGeom>
            <a:noFill/>
            <a:ln>
              <a:solidFill>
                <a:schemeClr val="accent1"/>
              </a:solidFill>
              <a:prstDash val="lgDash"/>
            </a:ln>
          </p:spPr>
          <p:txBody>
            <a:bodyPr wrap="square" rtlCol="0">
              <a:spAutoFit/>
            </a:bodyPr>
            <a:lstStyle/>
            <a:p>
              <a:pPr marL="114300" indent="-114300">
                <a:buFont typeface="Arial" panose="020B0604020202020204" pitchFamily="34" charset="0"/>
                <a:buChar char="•"/>
              </a:pPr>
              <a:r>
                <a:rPr lang="en-US" sz="2400">
                  <a:solidFill>
                    <a:schemeClr val="accent1"/>
                  </a:solidFill>
                  <a:latin typeface="Quicksand" panose="020B0604020202020204" charset="0"/>
                </a:rPr>
                <a:t>Knowledge</a:t>
              </a:r>
            </a:p>
            <a:p>
              <a:pPr marL="114300" indent="-114300">
                <a:buFont typeface="Arial" panose="020B0604020202020204" pitchFamily="34" charset="0"/>
                <a:buChar char="•"/>
              </a:pPr>
              <a:r>
                <a:rPr lang="en-US" sz="2400">
                  <a:solidFill>
                    <a:schemeClr val="accent1"/>
                  </a:solidFill>
                  <a:latin typeface="Quicksand" panose="020B0604020202020204" charset="0"/>
                </a:rPr>
                <a:t>Attitudes</a:t>
              </a:r>
            </a:p>
            <a:p>
              <a:pPr marL="114300" indent="-114300">
                <a:buFont typeface="Arial" panose="020B0604020202020204" pitchFamily="34" charset="0"/>
                <a:buChar char="•"/>
              </a:pPr>
              <a:r>
                <a:rPr lang="en-US" sz="2400">
                  <a:solidFill>
                    <a:schemeClr val="accent1"/>
                  </a:solidFill>
                  <a:latin typeface="Quicksand" panose="020B0604020202020204" charset="0"/>
                </a:rPr>
                <a:t>Skills</a:t>
              </a:r>
            </a:p>
            <a:p>
              <a:pPr marL="114300" indent="-114300">
                <a:buFont typeface="Arial" panose="020B0604020202020204" pitchFamily="34" charset="0"/>
                <a:buChar char="•"/>
              </a:pPr>
              <a:r>
                <a:rPr lang="en-US" sz="2400">
                  <a:solidFill>
                    <a:schemeClr val="accent1"/>
                  </a:solidFill>
                  <a:latin typeface="Quicksand" panose="020B0604020202020204" charset="0"/>
                </a:rPr>
                <a:t>Awareness</a:t>
              </a:r>
            </a:p>
            <a:p>
              <a:pPr marL="114300" indent="-114300">
                <a:buFont typeface="Arial" panose="020B0604020202020204" pitchFamily="34" charset="0"/>
                <a:buChar char="•"/>
              </a:pPr>
              <a:r>
                <a:rPr lang="en-US" sz="2400">
                  <a:solidFill>
                    <a:schemeClr val="accent1"/>
                  </a:solidFill>
                  <a:latin typeface="Quicksand" panose="020B0604020202020204" charset="0"/>
                </a:rPr>
                <a:t>Motivation</a:t>
              </a:r>
            </a:p>
            <a:p>
              <a:pPr marL="114300" indent="-114300">
                <a:buFont typeface="Arial" panose="020B0604020202020204" pitchFamily="34" charset="0"/>
                <a:buChar char="•"/>
              </a:pPr>
              <a:r>
                <a:rPr lang="en-US" sz="2400">
                  <a:solidFill>
                    <a:schemeClr val="accent1"/>
                  </a:solidFill>
                  <a:latin typeface="Quicksand" panose="020B0604020202020204" charset="0"/>
                </a:rPr>
                <a:t>Aspirations</a:t>
              </a:r>
            </a:p>
          </p:txBody>
        </p:sp>
        <p:sp>
          <p:nvSpPr>
            <p:cNvPr id="24" name="TextBox 23">
              <a:extLst>
                <a:ext uri="{FF2B5EF4-FFF2-40B4-BE49-F238E27FC236}">
                  <a16:creationId xmlns:a16="http://schemas.microsoft.com/office/drawing/2014/main" id="{CB206B6E-CEBA-4CB7-93C7-113088092CB8}"/>
                </a:ext>
              </a:extLst>
            </p:cNvPr>
            <p:cNvSpPr txBox="1"/>
            <p:nvPr/>
          </p:nvSpPr>
          <p:spPr>
            <a:xfrm>
              <a:off x="398249" y="3668770"/>
              <a:ext cx="1706224" cy="1464542"/>
            </a:xfrm>
            <a:prstGeom prst="rect">
              <a:avLst/>
            </a:prstGeom>
            <a:noFill/>
            <a:ln>
              <a:solidFill>
                <a:schemeClr val="accent4"/>
              </a:solidFill>
              <a:prstDash val="lgDash"/>
            </a:ln>
          </p:spPr>
          <p:txBody>
            <a:bodyPr wrap="square" rtlCol="0">
              <a:spAutoFit/>
            </a:bodyPr>
            <a:lstStyle/>
            <a:p>
              <a:pPr marL="114300" indent="-114300">
                <a:buFont typeface="Arial" panose="020B0604020202020204" pitchFamily="34" charset="0"/>
                <a:buChar char="•"/>
              </a:pPr>
              <a:r>
                <a:rPr lang="en-US" sz="2400">
                  <a:latin typeface="Quicksand" panose="020B0604020202020204" charset="0"/>
                </a:rPr>
                <a:t>HCD funding</a:t>
              </a:r>
            </a:p>
            <a:p>
              <a:pPr marL="114300" indent="-114300">
                <a:buFont typeface="Arial" panose="020B0604020202020204" pitchFamily="34" charset="0"/>
                <a:buChar char="•"/>
              </a:pPr>
              <a:r>
                <a:rPr lang="en-US" sz="2400">
                  <a:latin typeface="Quicksand" panose="020B0604020202020204" charset="0"/>
                </a:rPr>
                <a:t>Other funding</a:t>
              </a:r>
            </a:p>
            <a:p>
              <a:pPr marL="114300" indent="-114300">
                <a:buFont typeface="Arial" panose="020B0604020202020204" pitchFamily="34" charset="0"/>
                <a:buChar char="•"/>
              </a:pPr>
              <a:r>
                <a:rPr lang="en-US" sz="2400">
                  <a:latin typeface="Quicksand" panose="020B0604020202020204" charset="0"/>
                </a:rPr>
                <a:t>People</a:t>
              </a:r>
            </a:p>
            <a:p>
              <a:pPr marL="114300" indent="-114300">
                <a:buFont typeface="Arial" panose="020B0604020202020204" pitchFamily="34" charset="0"/>
                <a:buChar char="•"/>
              </a:pPr>
              <a:r>
                <a:rPr lang="en-US" sz="2400">
                  <a:latin typeface="Quicksand" panose="020B0604020202020204" charset="0"/>
                </a:rPr>
                <a:t>Materials</a:t>
              </a:r>
            </a:p>
            <a:p>
              <a:pPr marL="114300" indent="-114300">
                <a:buFont typeface="Arial" panose="020B0604020202020204" pitchFamily="34" charset="0"/>
                <a:buChar char="•"/>
              </a:pPr>
              <a:r>
                <a:rPr lang="en-US" sz="2400">
                  <a:latin typeface="Quicksand" panose="020B0604020202020204" charset="0"/>
                </a:rPr>
                <a:t>Partnerships</a:t>
              </a:r>
            </a:p>
            <a:p>
              <a:pPr marL="114300" indent="-114300">
                <a:buFont typeface="Arial" panose="020B0604020202020204" pitchFamily="34" charset="0"/>
                <a:buChar char="•"/>
              </a:pPr>
              <a:r>
                <a:rPr lang="en-US" sz="2400">
                  <a:latin typeface="Quicksand" panose="020B0604020202020204" charset="0"/>
                </a:rPr>
                <a:t>Experience, etc.</a:t>
              </a:r>
            </a:p>
          </p:txBody>
        </p:sp>
        <p:sp>
          <p:nvSpPr>
            <p:cNvPr id="25" name="TextBox 24">
              <a:extLst>
                <a:ext uri="{FF2B5EF4-FFF2-40B4-BE49-F238E27FC236}">
                  <a16:creationId xmlns:a16="http://schemas.microsoft.com/office/drawing/2014/main" id="{01FE030B-3DBD-4FD1-93DC-DA27EDB07FB9}"/>
                </a:ext>
              </a:extLst>
            </p:cNvPr>
            <p:cNvSpPr txBox="1"/>
            <p:nvPr/>
          </p:nvSpPr>
          <p:spPr>
            <a:xfrm>
              <a:off x="8365435" y="3659618"/>
              <a:ext cx="1447383" cy="995888"/>
            </a:xfrm>
            <a:prstGeom prst="rect">
              <a:avLst/>
            </a:prstGeom>
            <a:noFill/>
            <a:ln>
              <a:solidFill>
                <a:schemeClr val="accent1"/>
              </a:solidFill>
              <a:prstDash val="lgDash"/>
            </a:ln>
          </p:spPr>
          <p:txBody>
            <a:bodyPr wrap="square" rtlCol="0">
              <a:spAutoFit/>
            </a:bodyPr>
            <a:lstStyle/>
            <a:p>
              <a:pPr marL="114300" indent="-114300">
                <a:buFont typeface="Arial" panose="020B0604020202020204" pitchFamily="34" charset="0"/>
                <a:buChar char="•"/>
              </a:pPr>
              <a:r>
                <a:rPr lang="en-US" sz="2400">
                  <a:solidFill>
                    <a:schemeClr val="accent1"/>
                  </a:solidFill>
                  <a:latin typeface="Quicksand" panose="020B0604020202020204" charset="0"/>
                </a:rPr>
                <a:t>Behavior</a:t>
              </a:r>
            </a:p>
            <a:p>
              <a:pPr marL="114300" indent="-114300">
                <a:buFont typeface="Arial" panose="020B0604020202020204" pitchFamily="34" charset="0"/>
                <a:buChar char="•"/>
              </a:pPr>
              <a:r>
                <a:rPr lang="en-US" sz="2400">
                  <a:solidFill>
                    <a:schemeClr val="accent1"/>
                  </a:solidFill>
                  <a:latin typeface="Quicksand" panose="020B0604020202020204" charset="0"/>
                </a:rPr>
                <a:t>Practice</a:t>
              </a:r>
            </a:p>
            <a:p>
              <a:pPr marL="114300" indent="-114300">
                <a:buFont typeface="Arial" panose="020B0604020202020204" pitchFamily="34" charset="0"/>
                <a:buChar char="•"/>
              </a:pPr>
              <a:r>
                <a:rPr lang="en-US" sz="2400">
                  <a:solidFill>
                    <a:schemeClr val="accent1"/>
                  </a:solidFill>
                  <a:latin typeface="Quicksand" panose="020B0604020202020204" charset="0"/>
                </a:rPr>
                <a:t>Social Action</a:t>
              </a:r>
            </a:p>
            <a:p>
              <a:pPr marL="114300" indent="-114300">
                <a:buFont typeface="Arial" panose="020B0604020202020204" pitchFamily="34" charset="0"/>
                <a:buChar char="•"/>
              </a:pPr>
              <a:r>
                <a:rPr lang="en-US" sz="2400">
                  <a:solidFill>
                    <a:schemeClr val="accent1"/>
                  </a:solidFill>
                  <a:latin typeface="Quicksand" panose="020B0604020202020204" charset="0"/>
                </a:rPr>
                <a:t>Policies</a:t>
              </a:r>
            </a:p>
          </p:txBody>
        </p:sp>
        <p:sp>
          <p:nvSpPr>
            <p:cNvPr id="26" name="TextBox 25">
              <a:extLst>
                <a:ext uri="{FF2B5EF4-FFF2-40B4-BE49-F238E27FC236}">
                  <a16:creationId xmlns:a16="http://schemas.microsoft.com/office/drawing/2014/main" id="{EE7B7E72-6E7F-4E2B-BA05-F2FB811AFF1F}"/>
                </a:ext>
              </a:extLst>
            </p:cNvPr>
            <p:cNvSpPr txBox="1"/>
            <p:nvPr/>
          </p:nvSpPr>
          <p:spPr>
            <a:xfrm>
              <a:off x="10062641" y="3649360"/>
              <a:ext cx="1749459" cy="1933196"/>
            </a:xfrm>
            <a:prstGeom prst="rect">
              <a:avLst/>
            </a:prstGeom>
            <a:noFill/>
            <a:ln>
              <a:solidFill>
                <a:srgbClr val="7030A0"/>
              </a:solidFill>
              <a:prstDash val="lgDash"/>
            </a:ln>
          </p:spPr>
          <p:txBody>
            <a:bodyPr wrap="square" rtlCol="0">
              <a:spAutoFit/>
            </a:bodyPr>
            <a:lstStyle/>
            <a:p>
              <a:pPr marL="114300" indent="-114300">
                <a:buFont typeface="Arial" panose="020B0604020202020204" pitchFamily="34" charset="0"/>
                <a:buChar char="•"/>
              </a:pPr>
              <a:r>
                <a:rPr lang="en-US" sz="2400" dirty="0">
                  <a:solidFill>
                    <a:srgbClr val="7030A0"/>
                  </a:solidFill>
                  <a:latin typeface="Quicksand" panose="020B0604020202020204" charset="0"/>
                </a:rPr>
                <a:t>Social</a:t>
              </a:r>
            </a:p>
            <a:p>
              <a:pPr marL="114300" indent="-114300">
                <a:buFont typeface="Arial" panose="020B0604020202020204" pitchFamily="34" charset="0"/>
                <a:buChar char="•"/>
              </a:pPr>
              <a:r>
                <a:rPr lang="en-US" sz="2400" dirty="0">
                  <a:solidFill>
                    <a:srgbClr val="7030A0"/>
                  </a:solidFill>
                  <a:latin typeface="Quicksand" panose="020B0604020202020204" charset="0"/>
                </a:rPr>
                <a:t>Economic</a:t>
              </a:r>
            </a:p>
            <a:p>
              <a:pPr marL="114300" indent="-114300">
                <a:buFont typeface="Arial" panose="020B0604020202020204" pitchFamily="34" charset="0"/>
                <a:buChar char="•"/>
              </a:pPr>
              <a:r>
                <a:rPr lang="en-US" sz="2400" dirty="0">
                  <a:solidFill>
                    <a:srgbClr val="7030A0"/>
                  </a:solidFill>
                  <a:latin typeface="Quicksand" panose="020B0604020202020204" charset="0"/>
                </a:rPr>
                <a:t>Civic</a:t>
              </a:r>
            </a:p>
            <a:p>
              <a:pPr marL="114300" indent="-114300">
                <a:buFont typeface="Arial" panose="020B0604020202020204" pitchFamily="34" charset="0"/>
                <a:buChar char="•"/>
              </a:pPr>
              <a:r>
                <a:rPr lang="en-US" sz="2400" dirty="0">
                  <a:solidFill>
                    <a:srgbClr val="7030A0"/>
                  </a:solidFill>
                  <a:latin typeface="Quicksand" panose="020B0604020202020204" charset="0"/>
                </a:rPr>
                <a:t>Environmental</a:t>
              </a:r>
            </a:p>
            <a:p>
              <a:endParaRPr lang="en-US" sz="2400" dirty="0">
                <a:solidFill>
                  <a:srgbClr val="7030A0"/>
                </a:solidFill>
                <a:latin typeface="Quicksand" panose="020B0604020202020204" charset="0"/>
              </a:endParaRPr>
            </a:p>
            <a:p>
              <a:pPr algn="ctr"/>
              <a:r>
                <a:rPr lang="en-US" sz="2400" i="1" dirty="0">
                  <a:solidFill>
                    <a:srgbClr val="7030A0"/>
                  </a:solidFill>
                  <a:latin typeface="Quicksand" panose="020B0604020202020204" charset="0"/>
                </a:rPr>
                <a:t>difficult to measure within contract period</a:t>
              </a:r>
            </a:p>
          </p:txBody>
        </p:sp>
        <p:grpSp>
          <p:nvGrpSpPr>
            <p:cNvPr id="27" name="Group 26">
              <a:extLst>
                <a:ext uri="{FF2B5EF4-FFF2-40B4-BE49-F238E27FC236}">
                  <a16:creationId xmlns:a16="http://schemas.microsoft.com/office/drawing/2014/main" id="{E7F4B494-CE97-4E5F-86B4-A26CCC0B963C}"/>
                </a:ext>
              </a:extLst>
            </p:cNvPr>
            <p:cNvGrpSpPr/>
            <p:nvPr/>
          </p:nvGrpSpPr>
          <p:grpSpPr>
            <a:xfrm>
              <a:off x="386115" y="1153109"/>
              <a:ext cx="11448152" cy="2446693"/>
              <a:chOff x="386115" y="1153109"/>
              <a:chExt cx="11448152" cy="2446693"/>
            </a:xfrm>
          </p:grpSpPr>
          <p:sp>
            <p:nvSpPr>
              <p:cNvPr id="31" name="Rectangle 30">
                <a:extLst>
                  <a:ext uri="{FF2B5EF4-FFF2-40B4-BE49-F238E27FC236}">
                    <a16:creationId xmlns:a16="http://schemas.microsoft.com/office/drawing/2014/main" id="{1B4231F1-ED1F-4C66-AB42-2EB656AA95CF}"/>
                  </a:ext>
                </a:extLst>
              </p:cNvPr>
              <p:cNvSpPr/>
              <p:nvPr/>
            </p:nvSpPr>
            <p:spPr>
              <a:xfrm>
                <a:off x="388683" y="1153109"/>
                <a:ext cx="1718924" cy="907301"/>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solidFill>
                      <a:schemeClr val="tx1"/>
                    </a:solidFill>
                    <a:latin typeface="Quicksand Bold" panose="020B0604020202020204" charset="0"/>
                  </a:rPr>
                  <a:t>INPUTS</a:t>
                </a:r>
              </a:p>
            </p:txBody>
          </p:sp>
          <p:sp>
            <p:nvSpPr>
              <p:cNvPr id="32" name="Rectangle 31">
                <a:extLst>
                  <a:ext uri="{FF2B5EF4-FFF2-40B4-BE49-F238E27FC236}">
                    <a16:creationId xmlns:a16="http://schemas.microsoft.com/office/drawing/2014/main" id="{334A7ECA-EEE9-4C64-80B9-837F9E3BD94F}"/>
                  </a:ext>
                </a:extLst>
              </p:cNvPr>
              <p:cNvSpPr/>
              <p:nvPr/>
            </p:nvSpPr>
            <p:spPr>
              <a:xfrm>
                <a:off x="2387011" y="1169599"/>
                <a:ext cx="4229275" cy="907301"/>
              </a:xfrm>
              <a:prstGeom prst="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latin typeface="Quicksand Bold" panose="020B0604020202020204" charset="0"/>
                  </a:rPr>
                  <a:t>OUTPUTS</a:t>
                </a:r>
              </a:p>
            </p:txBody>
          </p:sp>
          <p:sp>
            <p:nvSpPr>
              <p:cNvPr id="33" name="Rectangle 32">
                <a:extLst>
                  <a:ext uri="{FF2B5EF4-FFF2-40B4-BE49-F238E27FC236}">
                    <a16:creationId xmlns:a16="http://schemas.microsoft.com/office/drawing/2014/main" id="{6A1B23F2-AA48-490B-9B15-4ED80FC51EED}"/>
                  </a:ext>
                </a:extLst>
              </p:cNvPr>
              <p:cNvSpPr/>
              <p:nvPr/>
            </p:nvSpPr>
            <p:spPr>
              <a:xfrm>
                <a:off x="6895690" y="1173940"/>
                <a:ext cx="2882469" cy="907301"/>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latin typeface="Quicksand Bold" panose="020B0604020202020204" charset="0"/>
                  </a:rPr>
                  <a:t>(SMART) OUTCOMES</a:t>
                </a:r>
              </a:p>
            </p:txBody>
          </p:sp>
          <p:sp>
            <p:nvSpPr>
              <p:cNvPr id="34" name="Rectangle 33">
                <a:extLst>
                  <a:ext uri="{FF2B5EF4-FFF2-40B4-BE49-F238E27FC236}">
                    <a16:creationId xmlns:a16="http://schemas.microsoft.com/office/drawing/2014/main" id="{BBEB7B81-36FC-4454-B384-1DB00F89CAE8}"/>
                  </a:ext>
                </a:extLst>
              </p:cNvPr>
              <p:cNvSpPr/>
              <p:nvPr/>
            </p:nvSpPr>
            <p:spPr>
              <a:xfrm>
                <a:off x="6895689" y="2210496"/>
                <a:ext cx="1397411" cy="1360733"/>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latin typeface="Quicksand Bold" panose="020B0604020202020204" charset="0"/>
                  </a:rPr>
                  <a:t>Short Term</a:t>
                </a:r>
              </a:p>
              <a:p>
                <a:pPr algn="ctr"/>
                <a:r>
                  <a:rPr lang="en-US" sz="2400" i="1" u="sng" dirty="0">
                    <a:latin typeface="Quicksand" panose="020B0604020202020204" charset="0"/>
                  </a:rPr>
                  <a:t>Changes</a:t>
                </a:r>
                <a:r>
                  <a:rPr lang="en-US" sz="2400" i="1" dirty="0">
                    <a:latin typeface="Quicksand" panose="020B0604020202020204" charset="0"/>
                  </a:rPr>
                  <a:t> in Learning</a:t>
                </a:r>
              </a:p>
            </p:txBody>
          </p:sp>
          <p:sp>
            <p:nvSpPr>
              <p:cNvPr id="35" name="Rectangle 34">
                <a:extLst>
                  <a:ext uri="{FF2B5EF4-FFF2-40B4-BE49-F238E27FC236}">
                    <a16:creationId xmlns:a16="http://schemas.microsoft.com/office/drawing/2014/main" id="{9D5E83A3-3248-4E79-AB87-469F3F8CFA63}"/>
                  </a:ext>
                </a:extLst>
              </p:cNvPr>
              <p:cNvSpPr/>
              <p:nvPr/>
            </p:nvSpPr>
            <p:spPr>
              <a:xfrm>
                <a:off x="10056991" y="2205061"/>
                <a:ext cx="1748893" cy="1360733"/>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latin typeface="Quicksand Bold" panose="020B0604020202020204" charset="0"/>
                  </a:rPr>
                  <a:t>Long Term</a:t>
                </a:r>
              </a:p>
              <a:p>
                <a:pPr algn="ctr"/>
                <a:r>
                  <a:rPr lang="en-US" sz="2400" i="1" u="sng" dirty="0">
                    <a:latin typeface="Quicksand" panose="020B0604020202020204" charset="0"/>
                  </a:rPr>
                  <a:t>Changes</a:t>
                </a:r>
                <a:r>
                  <a:rPr lang="en-US" sz="2400" i="1" dirty="0">
                    <a:latin typeface="Quicksand" panose="020B0604020202020204" charset="0"/>
                  </a:rPr>
                  <a:t> in Condition</a:t>
                </a:r>
              </a:p>
            </p:txBody>
          </p:sp>
          <p:sp>
            <p:nvSpPr>
              <p:cNvPr id="36" name="Arrow: Right 35">
                <a:extLst>
                  <a:ext uri="{FF2B5EF4-FFF2-40B4-BE49-F238E27FC236}">
                    <a16:creationId xmlns:a16="http://schemas.microsoft.com/office/drawing/2014/main" id="{93BFB4A3-B9C8-440B-A214-285D40837BFA}"/>
                  </a:ext>
                </a:extLst>
              </p:cNvPr>
              <p:cNvSpPr/>
              <p:nvPr/>
            </p:nvSpPr>
            <p:spPr>
              <a:xfrm>
                <a:off x="2107612" y="1336095"/>
                <a:ext cx="565079" cy="565078"/>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Quicksand" panose="020B0604020202020204" charset="0"/>
                </a:endParaRPr>
              </a:p>
            </p:txBody>
          </p:sp>
          <p:sp>
            <p:nvSpPr>
              <p:cNvPr id="37" name="Arrow: Right 36">
                <a:extLst>
                  <a:ext uri="{FF2B5EF4-FFF2-40B4-BE49-F238E27FC236}">
                    <a16:creationId xmlns:a16="http://schemas.microsoft.com/office/drawing/2014/main" id="{D109FC37-8457-4CF5-824B-13D9106AC950}"/>
                  </a:ext>
                </a:extLst>
              </p:cNvPr>
              <p:cNvSpPr/>
              <p:nvPr/>
            </p:nvSpPr>
            <p:spPr>
              <a:xfrm>
                <a:off x="6613151" y="1349847"/>
                <a:ext cx="565079" cy="565078"/>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Quicksand" panose="020B0604020202020204" charset="0"/>
                </a:endParaRPr>
              </a:p>
            </p:txBody>
          </p:sp>
          <p:sp>
            <p:nvSpPr>
              <p:cNvPr id="38" name="Rectangle 37">
                <a:extLst>
                  <a:ext uri="{FF2B5EF4-FFF2-40B4-BE49-F238E27FC236}">
                    <a16:creationId xmlns:a16="http://schemas.microsoft.com/office/drawing/2014/main" id="{2206E47F-DB84-412F-A2F5-B56CB053C08F}"/>
                  </a:ext>
                </a:extLst>
              </p:cNvPr>
              <p:cNvSpPr/>
              <p:nvPr/>
            </p:nvSpPr>
            <p:spPr>
              <a:xfrm>
                <a:off x="8365435" y="2205061"/>
                <a:ext cx="1424269" cy="1360733"/>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latin typeface="Quicksand Bold" panose="020B0604020202020204" charset="0"/>
                  </a:rPr>
                  <a:t>Medium Term</a:t>
                </a:r>
              </a:p>
              <a:p>
                <a:pPr algn="ctr"/>
                <a:r>
                  <a:rPr lang="en-US" sz="2400" i="1" u="sng" dirty="0">
                    <a:latin typeface="Quicksand" panose="020B0604020202020204" charset="0"/>
                  </a:rPr>
                  <a:t>Changes</a:t>
                </a:r>
                <a:r>
                  <a:rPr lang="en-US" sz="2400" i="1" dirty="0">
                    <a:latin typeface="Quicksand" panose="020B0604020202020204" charset="0"/>
                  </a:rPr>
                  <a:t> in Action</a:t>
                </a:r>
              </a:p>
            </p:txBody>
          </p:sp>
          <p:sp>
            <p:nvSpPr>
              <p:cNvPr id="39" name="Rectangle 38">
                <a:extLst>
                  <a:ext uri="{FF2B5EF4-FFF2-40B4-BE49-F238E27FC236}">
                    <a16:creationId xmlns:a16="http://schemas.microsoft.com/office/drawing/2014/main" id="{8FDA88AA-6777-4D9B-AF24-9AD34625B49D}"/>
                  </a:ext>
                </a:extLst>
              </p:cNvPr>
              <p:cNvSpPr/>
              <p:nvPr/>
            </p:nvSpPr>
            <p:spPr>
              <a:xfrm>
                <a:off x="386115" y="2208362"/>
                <a:ext cx="1718358" cy="1368224"/>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solidFill>
                      <a:schemeClr val="tx1"/>
                    </a:solidFill>
                    <a:latin typeface="Quicksand Bold" panose="020B0604020202020204" charset="0"/>
                  </a:rPr>
                  <a:t>Internal &amp; External</a:t>
                </a:r>
              </a:p>
            </p:txBody>
          </p:sp>
          <p:sp>
            <p:nvSpPr>
              <p:cNvPr id="40" name="Rectangle 39">
                <a:extLst>
                  <a:ext uri="{FF2B5EF4-FFF2-40B4-BE49-F238E27FC236}">
                    <a16:creationId xmlns:a16="http://schemas.microsoft.com/office/drawing/2014/main" id="{D5EF25F7-A34A-4D56-A18D-7DDFE1833244}"/>
                  </a:ext>
                </a:extLst>
              </p:cNvPr>
              <p:cNvSpPr/>
              <p:nvPr/>
            </p:nvSpPr>
            <p:spPr>
              <a:xfrm>
                <a:off x="2375881" y="2231578"/>
                <a:ext cx="2008758" cy="1368224"/>
              </a:xfrm>
              <a:prstGeom prst="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latin typeface="Quicksand Bold" panose="020B0604020202020204" charset="0"/>
                  </a:rPr>
                  <a:t>Activities</a:t>
                </a:r>
              </a:p>
              <a:p>
                <a:pPr algn="ctr"/>
                <a:r>
                  <a:rPr lang="en-US" sz="2400" i="1">
                    <a:latin typeface="Quicksand" panose="020B0604020202020204" charset="0"/>
                  </a:rPr>
                  <a:t>What they do through our funding</a:t>
                </a:r>
              </a:p>
            </p:txBody>
          </p:sp>
          <p:sp>
            <p:nvSpPr>
              <p:cNvPr id="41" name="Rectangle 40">
                <a:extLst>
                  <a:ext uri="{FF2B5EF4-FFF2-40B4-BE49-F238E27FC236}">
                    <a16:creationId xmlns:a16="http://schemas.microsoft.com/office/drawing/2014/main" id="{F056C7A1-1D8E-4DD0-9BC6-B13520D96801}"/>
                  </a:ext>
                </a:extLst>
              </p:cNvPr>
              <p:cNvSpPr/>
              <p:nvPr/>
            </p:nvSpPr>
            <p:spPr>
              <a:xfrm>
                <a:off x="4523911" y="2231575"/>
                <a:ext cx="2089240" cy="1368224"/>
              </a:xfrm>
              <a:prstGeom prst="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latin typeface="Quicksand Bold" panose="020B0604020202020204" charset="0"/>
                  </a:rPr>
                  <a:t>Participation</a:t>
                </a:r>
              </a:p>
              <a:p>
                <a:pPr algn="ctr"/>
                <a:r>
                  <a:rPr lang="en-US" sz="2400" i="1">
                    <a:latin typeface="Quicksand" panose="020B0604020202020204" charset="0"/>
                  </a:rPr>
                  <a:t>Who they reach through our funding</a:t>
                </a:r>
              </a:p>
            </p:txBody>
          </p:sp>
          <p:sp>
            <p:nvSpPr>
              <p:cNvPr id="42" name="Rectangle 41">
                <a:extLst>
                  <a:ext uri="{FF2B5EF4-FFF2-40B4-BE49-F238E27FC236}">
                    <a16:creationId xmlns:a16="http://schemas.microsoft.com/office/drawing/2014/main" id="{54E6BB9A-4FF4-4383-AB49-7A35BB82C4D8}"/>
                  </a:ext>
                </a:extLst>
              </p:cNvPr>
              <p:cNvSpPr/>
              <p:nvPr/>
            </p:nvSpPr>
            <p:spPr>
              <a:xfrm>
                <a:off x="10056992" y="1164983"/>
                <a:ext cx="1777275" cy="907301"/>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latin typeface="Quicksand Bold" panose="020B0604020202020204" charset="0"/>
                  </a:rPr>
                  <a:t>IMPACT</a:t>
                </a:r>
              </a:p>
            </p:txBody>
          </p:sp>
          <p:sp>
            <p:nvSpPr>
              <p:cNvPr id="43" name="Arrow: Right 42">
                <a:extLst>
                  <a:ext uri="{FF2B5EF4-FFF2-40B4-BE49-F238E27FC236}">
                    <a16:creationId xmlns:a16="http://schemas.microsoft.com/office/drawing/2014/main" id="{2CADDA6E-B117-4316-88AD-DD39E20996DF}"/>
                  </a:ext>
                </a:extLst>
              </p:cNvPr>
              <p:cNvSpPr/>
              <p:nvPr/>
            </p:nvSpPr>
            <p:spPr>
              <a:xfrm>
                <a:off x="9774453" y="1352453"/>
                <a:ext cx="565079" cy="565078"/>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Quicksand" panose="020B0604020202020204" charset="0"/>
                </a:endParaRPr>
              </a:p>
            </p:txBody>
          </p:sp>
        </p:grpSp>
        <p:sp>
          <p:nvSpPr>
            <p:cNvPr id="28" name="Rectangle: Rounded Corners 27">
              <a:extLst>
                <a:ext uri="{FF2B5EF4-FFF2-40B4-BE49-F238E27FC236}">
                  <a16:creationId xmlns:a16="http://schemas.microsoft.com/office/drawing/2014/main" id="{B435C841-C6BF-4C80-8C8F-F0B021D3D03A}"/>
                </a:ext>
              </a:extLst>
            </p:cNvPr>
            <p:cNvSpPr/>
            <p:nvPr/>
          </p:nvSpPr>
          <p:spPr>
            <a:xfrm>
              <a:off x="353629" y="5776359"/>
              <a:ext cx="6214902" cy="312574"/>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sz="2400">
                  <a:latin typeface="Quicksand Bold" panose="020B0604020202020204" charset="0"/>
                </a:rPr>
                <a:t>The “What?”</a:t>
              </a:r>
            </a:p>
          </p:txBody>
        </p:sp>
        <p:sp>
          <p:nvSpPr>
            <p:cNvPr id="29" name="Rectangle: Rounded Corners 28">
              <a:extLst>
                <a:ext uri="{FF2B5EF4-FFF2-40B4-BE49-F238E27FC236}">
                  <a16:creationId xmlns:a16="http://schemas.microsoft.com/office/drawing/2014/main" id="{1645D89C-B408-461E-86FD-071A2E479695}"/>
                </a:ext>
              </a:extLst>
            </p:cNvPr>
            <p:cNvSpPr/>
            <p:nvPr/>
          </p:nvSpPr>
          <p:spPr>
            <a:xfrm>
              <a:off x="6851068" y="5776359"/>
              <a:ext cx="4938577" cy="312574"/>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sz="2400">
                  <a:latin typeface="Quicksand Bold" panose="020B0604020202020204" charset="0"/>
                </a:rPr>
                <a:t>The “SO what?”</a:t>
              </a:r>
            </a:p>
          </p:txBody>
        </p:sp>
        <p:cxnSp>
          <p:nvCxnSpPr>
            <p:cNvPr id="30" name="Straight Connector 29">
              <a:extLst>
                <a:ext uri="{FF2B5EF4-FFF2-40B4-BE49-F238E27FC236}">
                  <a16:creationId xmlns:a16="http://schemas.microsoft.com/office/drawing/2014/main" id="{02861D02-4B07-470A-8E6F-F71412376EBD}"/>
                </a:ext>
              </a:extLst>
            </p:cNvPr>
            <p:cNvCxnSpPr>
              <a:cxnSpLocks/>
            </p:cNvCxnSpPr>
            <p:nvPr/>
          </p:nvCxnSpPr>
          <p:spPr>
            <a:xfrm>
              <a:off x="6728162" y="1164983"/>
              <a:ext cx="6994" cy="4867708"/>
            </a:xfrm>
            <a:prstGeom prst="line">
              <a:avLst/>
            </a:prstGeom>
            <a:ln w="38100">
              <a:solidFill>
                <a:schemeClr val="tx1"/>
              </a:solidFill>
              <a:prstDash val="dash"/>
            </a:ln>
          </p:spPr>
          <p:style>
            <a:lnRef idx="1">
              <a:schemeClr val="accent1"/>
            </a:lnRef>
            <a:fillRef idx="0">
              <a:schemeClr val="accent1"/>
            </a:fillRef>
            <a:effectRef idx="0">
              <a:schemeClr val="accent1"/>
            </a:effectRef>
            <a:fontRef idx="minor">
              <a:schemeClr val="tx1"/>
            </a:fontRef>
          </p:style>
        </p:cxnSp>
      </p:grpSp>
      <p:sp>
        <p:nvSpPr>
          <p:cNvPr id="2" name="Slide Number Placeholder 1">
            <a:extLst>
              <a:ext uri="{FF2B5EF4-FFF2-40B4-BE49-F238E27FC236}">
                <a16:creationId xmlns:a16="http://schemas.microsoft.com/office/drawing/2014/main" id="{E2328AB1-42A9-4618-BE9C-B986C60C9CF0}"/>
              </a:ext>
            </a:extLst>
          </p:cNvPr>
          <p:cNvSpPr>
            <a:spLocks noGrp="1"/>
          </p:cNvSpPr>
          <p:nvPr>
            <p:ph type="sldNum" sz="quarter" idx="12"/>
          </p:nvPr>
        </p:nvSpPr>
        <p:spPr/>
        <p:txBody>
          <a:bodyPr/>
          <a:lstStyle/>
          <a:p>
            <a:fld id="{B6F15528-21DE-4FAA-801E-634DDDAF4B2B}" type="slidenum">
              <a:rPr lang="en-US" smtClean="0"/>
              <a:pPr/>
              <a:t>9</a:t>
            </a:fld>
            <a:endParaRPr lang="en-US"/>
          </a:p>
        </p:txBody>
      </p:sp>
    </p:spTree>
    <p:extLst>
      <p:ext uri="{BB962C8B-B14F-4D97-AF65-F5344CB8AC3E}">
        <p14:creationId xmlns:p14="http://schemas.microsoft.com/office/powerpoint/2010/main" val="338969068"/>
      </p:ext>
    </p:extLst>
  </p:cSld>
  <p:clrMapOvr>
    <a:masterClrMapping/>
  </p:clrMapOvr>
</p:sld>
</file>

<file path=ppt/theme/theme1.xml><?xml version="1.0" encoding="utf-8"?>
<a:theme xmlns:a="http://schemas.openxmlformats.org/drawingml/2006/main" name="Canva Minimalis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Canva Minimalist" id="{5729D657-6D98-4D0A-A0F3-E26BD652ECBC}" vid="{5116438E-B933-44B9-A127-814BAD5A7C3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40C7714B2E28D4AA24048E9C1B545B0" ma:contentTypeVersion="15" ma:contentTypeDescription="Create a new document." ma:contentTypeScope="" ma:versionID="95fcf2e541aebb4367a994f61c0ac832">
  <xsd:schema xmlns:xsd="http://www.w3.org/2001/XMLSchema" xmlns:xs="http://www.w3.org/2001/XMLSchema" xmlns:p="http://schemas.microsoft.com/office/2006/metadata/properties" xmlns:ns2="7c7120e1-2d94-428d-9b86-73f195357fb2" xmlns:ns3="cde5ef96-e2fb-42c4-b61a-153594dd15f4" targetNamespace="http://schemas.microsoft.com/office/2006/metadata/properties" ma:root="true" ma:fieldsID="1799f49e67eeaf2fa38b18a2ea9f0a5a" ns2:_="" ns3:_="">
    <xsd:import namespace="7c7120e1-2d94-428d-9b86-73f195357fb2"/>
    <xsd:import namespace="cde5ef96-e2fb-42c4-b61a-153594dd15f4"/>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MediaServiceGenerationTime" minOccurs="0"/>
                <xsd:element ref="ns2:MediaServiceEventHashCode" minOccurs="0"/>
                <xsd:element ref="ns2:MediaServiceDateTaken" minOccurs="0"/>
                <xsd:element ref="ns2:MediaLengthInSeconds" minOccurs="0"/>
                <xsd:element ref="ns2:lcf76f155ced4ddcb4097134ff3c332f" minOccurs="0"/>
                <xsd:element ref="ns3:TaxCatchAll" minOccurs="0"/>
                <xsd:element ref="ns2:MediaServiceLocation" minOccurs="0"/>
                <xsd:element ref="ns2:MediaServiceOCR"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c7120e1-2d94-428d-9b86-73f195357f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436c2597-2a62-4051-866d-fdca449e302b" ma:termSetId="09814cd3-568e-fe90-9814-8d621ff8fb84" ma:anchorId="fba54fb3-c3e1-fe81-a776-ca4b69148c4d" ma:open="true" ma:isKeyword="false">
      <xsd:complexType>
        <xsd:sequence>
          <xsd:element ref="pc:Terms" minOccurs="0" maxOccurs="1"/>
        </xsd:sequence>
      </xsd:complexType>
    </xsd:element>
    <xsd:element name="MediaServiceLocation" ma:index="20" nillable="true" ma:displayName="Location" ma:indexed="true" ma:internalName="MediaServiceLocation" ma:readOnly="true">
      <xsd:simpleType>
        <xsd:restriction base="dms:Text"/>
      </xsd:simpleType>
    </xsd:element>
    <xsd:element name="MediaServiceOCR" ma:index="21" nillable="true" ma:displayName="Extracted Text" ma:internalName="MediaServiceOCR" ma:readOnly="true">
      <xsd:simpleType>
        <xsd:restriction base="dms:Note">
          <xsd:maxLength value="255"/>
        </xsd:restriction>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de5ef96-e2fb-42c4-b61a-153594dd15f4"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TaxCatchAll" ma:index="19" nillable="true" ma:displayName="Taxonomy Catch All Column" ma:hidden="true" ma:list="{c6affabe-08f1-4b78-b510-005a96223840}" ma:internalName="TaxCatchAll" ma:showField="CatchAllData" ma:web="cde5ef96-e2fb-42c4-b61a-153594dd15f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cde5ef96-e2fb-42c4-b61a-153594dd15f4" xsi:nil="true"/>
    <lcf76f155ced4ddcb4097134ff3c332f xmlns="7c7120e1-2d94-428d-9b86-73f195357f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73E7FD2D-82D3-4E42-AB9C-E4B886F274CF}">
  <ds:schemaRefs>
    <ds:schemaRef ds:uri="7c7120e1-2d94-428d-9b86-73f195357fb2"/>
    <ds:schemaRef ds:uri="cde5ef96-e2fb-42c4-b61a-153594dd15f4"/>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6CAC05EA-8810-4E21-9915-E51D445FDCE0}">
  <ds:schemaRefs>
    <ds:schemaRef ds:uri="http://schemas.microsoft.com/sharepoint/v3/contenttype/forms"/>
  </ds:schemaRefs>
</ds:datastoreItem>
</file>

<file path=customXml/itemProps3.xml><?xml version="1.0" encoding="utf-8"?>
<ds:datastoreItem xmlns:ds="http://schemas.openxmlformats.org/officeDocument/2006/customXml" ds:itemID="{043C98B3-D7AB-4B59-8B35-4AB0EE8ACABA}">
  <ds:schemaRefs>
    <ds:schemaRef ds:uri="http://purl.org/dc/dcmitype/"/>
    <ds:schemaRef ds:uri="cde5ef96-e2fb-42c4-b61a-153594dd15f4"/>
    <ds:schemaRef ds:uri="http://schemas.openxmlformats.org/package/2006/metadata/core-properties"/>
    <ds:schemaRef ds:uri="http://purl.org/dc/elements/1.1/"/>
    <ds:schemaRef ds:uri="http://schemas.microsoft.com/office/infopath/2007/PartnerControls"/>
    <ds:schemaRef ds:uri="http://schemas.microsoft.com/office/2006/documentManagement/types"/>
    <ds:schemaRef ds:uri="http://purl.org/dc/terms/"/>
    <ds:schemaRef ds:uri="7c7120e1-2d94-428d-9b86-73f195357fb2"/>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6</TotalTime>
  <Words>3895</Words>
  <Application>Microsoft Office PowerPoint</Application>
  <PresentationFormat>Custom</PresentationFormat>
  <Paragraphs>493</Paragraphs>
  <Slides>30</Slides>
  <Notes>10</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Canva Minimalist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Alejandra Calva</dc:creator>
  <cp:lastModifiedBy>Alejandra Calva</cp:lastModifiedBy>
  <cp:revision>6</cp:revision>
  <dcterms:created xsi:type="dcterms:W3CDTF">2006-08-16T00:00:00Z</dcterms:created>
  <dcterms:modified xsi:type="dcterms:W3CDTF">2025-04-10T13:35:02Z</dcterms:modified>
  <dc:identifier>DAGkFN_kYak</dc:identifie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0x010100040C7714B2E28D4AA24048E9C1B545B0</vt:lpwstr>
  </property>
  <property fmtid="{D5CDD505-2E9C-101B-9397-08002B2CF9AE}" pid="3" name="MediaServiceImageTags">
    <vt:lpwstr/>
  </property>
</Properties>
</file>