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media/image29.jpg" ContentType="image/jpg"/>
  <Override PartName="/ppt/media/image30.jpg" ContentType="image/jpg"/>
  <Override PartName="/ppt/media/image31.jpg" ContentType="image/jpg"/>
  <Override PartName="/ppt/media/image32.jpg" ContentType="image/jpg"/>
  <Override PartName="/ppt/media/image33.jpg" ContentType="image/jpg"/>
  <Override PartName="/ppt/media/image34.jpg" ContentType="image/jpg"/>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handoutMasterIdLst>
    <p:handoutMasterId r:id="rId47"/>
  </p:handoutMasterIdLst>
  <p:sldIdLst>
    <p:sldId id="256" r:id="rId2"/>
    <p:sldId id="353" r:id="rId3"/>
    <p:sldId id="354" r:id="rId4"/>
    <p:sldId id="383" r:id="rId5"/>
    <p:sldId id="392" r:id="rId6"/>
    <p:sldId id="394" r:id="rId7"/>
    <p:sldId id="393" r:id="rId8"/>
    <p:sldId id="360" r:id="rId9"/>
    <p:sldId id="361" r:id="rId10"/>
    <p:sldId id="362" r:id="rId11"/>
    <p:sldId id="366" r:id="rId12"/>
    <p:sldId id="363" r:id="rId13"/>
    <p:sldId id="388" r:id="rId14"/>
    <p:sldId id="367" r:id="rId15"/>
    <p:sldId id="384" r:id="rId16"/>
    <p:sldId id="391" r:id="rId17"/>
    <p:sldId id="385" r:id="rId18"/>
    <p:sldId id="364" r:id="rId19"/>
    <p:sldId id="365" r:id="rId20"/>
    <p:sldId id="395" r:id="rId21"/>
    <p:sldId id="368" r:id="rId22"/>
    <p:sldId id="389" r:id="rId23"/>
    <p:sldId id="390" r:id="rId24"/>
    <p:sldId id="359" r:id="rId25"/>
    <p:sldId id="356" r:id="rId26"/>
    <p:sldId id="369" r:id="rId27"/>
    <p:sldId id="370" r:id="rId28"/>
    <p:sldId id="347" r:id="rId29"/>
    <p:sldId id="357" r:id="rId30"/>
    <p:sldId id="358" r:id="rId31"/>
    <p:sldId id="386" r:id="rId32"/>
    <p:sldId id="371" r:id="rId33"/>
    <p:sldId id="372" r:id="rId34"/>
    <p:sldId id="373" r:id="rId35"/>
    <p:sldId id="376" r:id="rId36"/>
    <p:sldId id="377" r:id="rId37"/>
    <p:sldId id="378" r:id="rId38"/>
    <p:sldId id="379" r:id="rId39"/>
    <p:sldId id="380" r:id="rId40"/>
    <p:sldId id="374" r:id="rId41"/>
    <p:sldId id="258" r:id="rId42"/>
    <p:sldId id="259" r:id="rId43"/>
    <p:sldId id="265" r:id="rId44"/>
    <p:sldId id="269" r:id="rId45"/>
    <p:sldId id="270" r:id="rId46"/>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A7D86"/>
    <a:srgbClr val="AEAEAE"/>
    <a:srgbClr val="4C7470"/>
    <a:srgbClr val="4C6274"/>
    <a:srgbClr val="495C77"/>
    <a:srgbClr val="4E726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361" autoAdjust="0"/>
    <p:restoredTop sz="94660"/>
  </p:normalViewPr>
  <p:slideViewPr>
    <p:cSldViewPr snapToGrid="0">
      <p:cViewPr varScale="1">
        <p:scale>
          <a:sx n="114" d="100"/>
          <a:sy n="114" d="100"/>
        </p:scale>
        <p:origin x="450"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handoutMaster" Target="handoutMasters/handoutMaster1.xml"/><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37840" cy="466434"/>
          </a:xfrm>
          <a:prstGeom prst="rect">
            <a:avLst/>
          </a:prstGeom>
        </p:spPr>
        <p:txBody>
          <a:bodyPr vert="horz" lIns="92446" tIns="46223" rIns="92446" bIns="46223" rtlCol="0"/>
          <a:lstStyle>
            <a:lvl1pPr algn="l">
              <a:defRPr sz="1200"/>
            </a:lvl1pPr>
          </a:lstStyle>
          <a:p>
            <a:endParaRPr lang="en-US"/>
          </a:p>
        </p:txBody>
      </p:sp>
      <p:sp>
        <p:nvSpPr>
          <p:cNvPr id="3" name="Date Placeholder 2"/>
          <p:cNvSpPr>
            <a:spLocks noGrp="1"/>
          </p:cNvSpPr>
          <p:nvPr>
            <p:ph type="dt" sz="quarter" idx="1"/>
          </p:nvPr>
        </p:nvSpPr>
        <p:spPr>
          <a:xfrm>
            <a:off x="3970939" y="0"/>
            <a:ext cx="3037840" cy="466434"/>
          </a:xfrm>
          <a:prstGeom prst="rect">
            <a:avLst/>
          </a:prstGeom>
        </p:spPr>
        <p:txBody>
          <a:bodyPr vert="horz" lIns="92446" tIns="46223" rIns="92446" bIns="46223" rtlCol="0"/>
          <a:lstStyle>
            <a:lvl1pPr algn="r">
              <a:defRPr sz="1200"/>
            </a:lvl1pPr>
          </a:lstStyle>
          <a:p>
            <a:fld id="{ABF99E2E-E986-4E8C-B28A-C697A4DDA660}" type="datetimeFigureOut">
              <a:rPr lang="en-US" smtClean="0"/>
              <a:t>12/18/2024</a:t>
            </a:fld>
            <a:endParaRPr lang="en-US"/>
          </a:p>
        </p:txBody>
      </p:sp>
      <p:sp>
        <p:nvSpPr>
          <p:cNvPr id="4" name="Footer Placeholder 3"/>
          <p:cNvSpPr>
            <a:spLocks noGrp="1"/>
          </p:cNvSpPr>
          <p:nvPr>
            <p:ph type="ftr" sz="quarter" idx="2"/>
          </p:nvPr>
        </p:nvSpPr>
        <p:spPr>
          <a:xfrm>
            <a:off x="1" y="8829968"/>
            <a:ext cx="3037840" cy="466433"/>
          </a:xfrm>
          <a:prstGeom prst="rect">
            <a:avLst/>
          </a:prstGeom>
        </p:spPr>
        <p:txBody>
          <a:bodyPr vert="horz" lIns="92446" tIns="46223" rIns="92446" bIns="46223" rtlCol="0" anchor="b"/>
          <a:lstStyle>
            <a:lvl1pPr algn="l">
              <a:defRPr sz="1200"/>
            </a:lvl1pPr>
          </a:lstStyle>
          <a:p>
            <a:endParaRPr lang="en-US"/>
          </a:p>
        </p:txBody>
      </p:sp>
      <p:sp>
        <p:nvSpPr>
          <p:cNvPr id="5" name="Slide Number Placeholder 4"/>
          <p:cNvSpPr>
            <a:spLocks noGrp="1"/>
          </p:cNvSpPr>
          <p:nvPr>
            <p:ph type="sldNum" sz="quarter" idx="3"/>
          </p:nvPr>
        </p:nvSpPr>
        <p:spPr>
          <a:xfrm>
            <a:off x="3970939" y="8829968"/>
            <a:ext cx="3037840" cy="466433"/>
          </a:xfrm>
          <a:prstGeom prst="rect">
            <a:avLst/>
          </a:prstGeom>
        </p:spPr>
        <p:txBody>
          <a:bodyPr vert="horz" lIns="92446" tIns="46223" rIns="92446" bIns="46223" rtlCol="0" anchor="b"/>
          <a:lstStyle>
            <a:lvl1pPr algn="r">
              <a:defRPr sz="1200"/>
            </a:lvl1pPr>
          </a:lstStyle>
          <a:p>
            <a:fld id="{C2BEB9D3-83E6-4706-8D62-EF274CBBC2F8}" type="slidenum">
              <a:rPr lang="en-US" smtClean="0"/>
              <a:t>‹#›</a:t>
            </a:fld>
            <a:endParaRPr lang="en-US"/>
          </a:p>
        </p:txBody>
      </p:sp>
    </p:spTree>
    <p:extLst>
      <p:ext uri="{BB962C8B-B14F-4D97-AF65-F5344CB8AC3E}">
        <p14:creationId xmlns:p14="http://schemas.microsoft.com/office/powerpoint/2010/main" val="1795531166"/>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Droplets-HD-Title-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1751012" y="1300785"/>
            <a:ext cx="8689976" cy="2509213"/>
          </a:xfrm>
        </p:spPr>
        <p:txBody>
          <a:bodyPr anchor="b">
            <a:normAutofit/>
          </a:bodyPr>
          <a:lstStyle>
            <a:lvl1pPr algn="ctr">
              <a:defRPr sz="4800"/>
            </a:lvl1pPr>
          </a:lstStyle>
          <a:p>
            <a:r>
              <a:rPr lang="en-US"/>
              <a:t>Click to edit Master title style</a:t>
            </a:r>
            <a:endParaRPr lang="en-US" dirty="0"/>
          </a:p>
        </p:txBody>
      </p:sp>
      <p:sp>
        <p:nvSpPr>
          <p:cNvPr id="3" name="Subtitle 2"/>
          <p:cNvSpPr>
            <a:spLocks noGrp="1"/>
          </p:cNvSpPr>
          <p:nvPr>
            <p:ph type="subTitle" idx="1"/>
          </p:nvPr>
        </p:nvSpPr>
        <p:spPr>
          <a:xfrm>
            <a:off x="1751012" y="3886200"/>
            <a:ext cx="8689976" cy="1371599"/>
          </a:xfrm>
        </p:spPr>
        <p:txBody>
          <a:bodyPr>
            <a:normAutofit/>
          </a:bodyPr>
          <a:lstStyle>
            <a:lvl1pPr marL="0" indent="0" algn="ctr">
              <a:buNone/>
              <a:defRPr sz="22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12/18/2024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94" y="4289374"/>
            <a:ext cx="10364432" cy="81161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84744" y="698261"/>
            <a:ext cx="9822532" cy="3214136"/>
          </a:xfrm>
          <a:prstGeom prst="roundRect">
            <a:avLst>
              <a:gd name="adj" fmla="val 4944"/>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74" y="5108728"/>
            <a:ext cx="10364452" cy="682472"/>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12/18/2024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599"/>
            <a:ext cx="10364452" cy="3427245"/>
          </a:xfrm>
        </p:spPr>
        <p:txBody>
          <a:bodyPr anchor="ctr"/>
          <a:lstStyle>
            <a:lvl1pPr algn="ct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75" y="4204821"/>
            <a:ext cx="10364452" cy="1586380"/>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12/18/2024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1446212" y="609600"/>
            <a:ext cx="9302752" cy="2992904"/>
          </a:xfrm>
        </p:spPr>
        <p:txBody>
          <a:bodyPr anchor="ctr"/>
          <a:lstStyle>
            <a:lvl1pPr>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610032"/>
            <a:ext cx="8752299" cy="59478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4" name="Text Placeholder 3"/>
          <p:cNvSpPr>
            <a:spLocks noGrp="1"/>
          </p:cNvSpPr>
          <p:nvPr>
            <p:ph type="body" sz="half" idx="2"/>
          </p:nvPr>
        </p:nvSpPr>
        <p:spPr>
          <a:xfrm>
            <a:off x="913774" y="4372796"/>
            <a:ext cx="10364452" cy="1421053"/>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12/18/2024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
        <p:nvSpPr>
          <p:cNvPr id="13" name="TextBox 12"/>
          <p:cNvSpPr txBox="1"/>
          <p:nvPr/>
        </p:nvSpPr>
        <p:spPr>
          <a:xfrm>
            <a:off x="1001488" y="75416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4" name="TextBox 13"/>
          <p:cNvSpPr txBox="1"/>
          <p:nvPr/>
        </p:nvSpPr>
        <p:spPr>
          <a:xfrm>
            <a:off x="10557558" y="299357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2138721"/>
            <a:ext cx="10364452" cy="2511835"/>
          </a:xfrm>
        </p:spPr>
        <p:txBody>
          <a:bodyPr anchor="b"/>
          <a:lstStyle>
            <a:lvl1pPr algn="ct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75" y="4662335"/>
            <a:ext cx="10364452"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12/18/2024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pic>
        <p:nvPicPr>
          <p:cNvPr id="13" name="Picture 1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5" name="Title 1"/>
          <p:cNvSpPr>
            <a:spLocks noGrp="1"/>
          </p:cNvSpPr>
          <p:nvPr>
            <p:ph type="title"/>
          </p:nvPr>
        </p:nvSpPr>
        <p:spPr>
          <a:xfrm>
            <a:off x="913774" y="609600"/>
            <a:ext cx="10364452" cy="1605094"/>
          </a:xfrm>
        </p:spPr>
        <p:txBody>
          <a:bodyPr/>
          <a:lstStyle/>
          <a:p>
            <a:r>
              <a:rPr lang="en-US"/>
              <a:t>Click to edit Master title style</a:t>
            </a:r>
            <a:endParaRPr lang="en-US" dirty="0"/>
          </a:p>
        </p:txBody>
      </p:sp>
      <p:sp>
        <p:nvSpPr>
          <p:cNvPr id="7" name="Text Placeholder 2"/>
          <p:cNvSpPr>
            <a:spLocks noGrp="1"/>
          </p:cNvSpPr>
          <p:nvPr>
            <p:ph type="body" idx="1"/>
          </p:nvPr>
        </p:nvSpPr>
        <p:spPr>
          <a:xfrm>
            <a:off x="913774" y="2367093"/>
            <a:ext cx="3298976"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8" name="Text Placeholder 3"/>
          <p:cNvSpPr>
            <a:spLocks noGrp="1"/>
          </p:cNvSpPr>
          <p:nvPr>
            <p:ph type="body" sz="half" idx="15"/>
          </p:nvPr>
        </p:nvSpPr>
        <p:spPr>
          <a:xfrm>
            <a:off x="913774" y="2943355"/>
            <a:ext cx="3298976"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9" name="Text Placeholder 4"/>
          <p:cNvSpPr>
            <a:spLocks noGrp="1"/>
          </p:cNvSpPr>
          <p:nvPr>
            <p:ph type="body" sz="quarter" idx="3"/>
          </p:nvPr>
        </p:nvSpPr>
        <p:spPr>
          <a:xfrm>
            <a:off x="4452389" y="2367093"/>
            <a:ext cx="3291521"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0" name="Text Placeholder 3"/>
          <p:cNvSpPr>
            <a:spLocks noGrp="1"/>
          </p:cNvSpPr>
          <p:nvPr>
            <p:ph type="body" sz="half" idx="16"/>
          </p:nvPr>
        </p:nvSpPr>
        <p:spPr>
          <a:xfrm>
            <a:off x="4441348" y="2943355"/>
            <a:ext cx="3303351"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1" name="Text Placeholder 4"/>
          <p:cNvSpPr>
            <a:spLocks noGrp="1"/>
          </p:cNvSpPr>
          <p:nvPr>
            <p:ph type="body" sz="quarter" idx="13"/>
          </p:nvPr>
        </p:nvSpPr>
        <p:spPr>
          <a:xfrm>
            <a:off x="7973298" y="2367093"/>
            <a:ext cx="3304928"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2" name="Text Placeholder 3"/>
          <p:cNvSpPr>
            <a:spLocks noGrp="1"/>
          </p:cNvSpPr>
          <p:nvPr>
            <p:ph type="body" sz="half" idx="17"/>
          </p:nvPr>
        </p:nvSpPr>
        <p:spPr>
          <a:xfrm>
            <a:off x="7973298" y="2943355"/>
            <a:ext cx="3304928"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t>12/18/2024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16" name="Picture 15"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0" name="Title 1"/>
          <p:cNvSpPr>
            <a:spLocks noGrp="1"/>
          </p:cNvSpPr>
          <p:nvPr>
            <p:ph type="title"/>
          </p:nvPr>
        </p:nvSpPr>
        <p:spPr>
          <a:xfrm>
            <a:off x="913774" y="610772"/>
            <a:ext cx="10364452" cy="1603922"/>
          </a:xfrm>
        </p:spPr>
        <p:txBody>
          <a:bodyPr/>
          <a:lstStyle/>
          <a:p>
            <a:r>
              <a:rPr lang="en-US"/>
              <a:t>Click to edit Master title style</a:t>
            </a:r>
            <a:endParaRPr lang="en-US" dirty="0"/>
          </a:p>
        </p:txBody>
      </p:sp>
      <p:sp>
        <p:nvSpPr>
          <p:cNvPr id="19" name="Text Placeholder 2"/>
          <p:cNvSpPr>
            <a:spLocks noGrp="1"/>
          </p:cNvSpPr>
          <p:nvPr>
            <p:ph type="body" idx="1"/>
          </p:nvPr>
        </p:nvSpPr>
        <p:spPr>
          <a:xfrm>
            <a:off x="913774" y="4204820"/>
            <a:ext cx="3296409"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Picture Placeholder 2"/>
          <p:cNvSpPr>
            <a:spLocks noGrp="1" noChangeAspect="1"/>
          </p:cNvSpPr>
          <p:nvPr>
            <p:ph type="pic" idx="15"/>
          </p:nvPr>
        </p:nvSpPr>
        <p:spPr>
          <a:xfrm>
            <a:off x="913774" y="2367093"/>
            <a:ext cx="3296409" cy="1524000"/>
          </a:xfrm>
          <a:prstGeom prst="roundRect">
            <a:avLst>
              <a:gd name="adj" fmla="val 936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913774" y="4781082"/>
            <a:ext cx="3296409" cy="101011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2" name="Text Placeholder 4"/>
          <p:cNvSpPr>
            <a:spLocks noGrp="1"/>
          </p:cNvSpPr>
          <p:nvPr>
            <p:ph type="body" sz="quarter" idx="3"/>
          </p:nvPr>
        </p:nvSpPr>
        <p:spPr>
          <a:xfrm>
            <a:off x="4442759" y="4204820"/>
            <a:ext cx="3301828"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3" name="Picture Placeholder 2"/>
          <p:cNvSpPr>
            <a:spLocks noGrp="1" noChangeAspect="1"/>
          </p:cNvSpPr>
          <p:nvPr>
            <p:ph type="pic" idx="21"/>
          </p:nvPr>
        </p:nvSpPr>
        <p:spPr>
          <a:xfrm>
            <a:off x="4441348" y="2367093"/>
            <a:ext cx="3303352" cy="1524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441348" y="4781080"/>
            <a:ext cx="3303352" cy="101011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5" name="Text Placeholder 4"/>
          <p:cNvSpPr>
            <a:spLocks noGrp="1"/>
          </p:cNvSpPr>
          <p:nvPr>
            <p:ph type="body" sz="quarter" idx="13"/>
          </p:nvPr>
        </p:nvSpPr>
        <p:spPr>
          <a:xfrm>
            <a:off x="7973298" y="4204820"/>
            <a:ext cx="3300681"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6" name="Picture Placeholder 2"/>
          <p:cNvSpPr>
            <a:spLocks noGrp="1" noChangeAspect="1"/>
          </p:cNvSpPr>
          <p:nvPr>
            <p:ph type="pic" idx="22"/>
          </p:nvPr>
        </p:nvSpPr>
        <p:spPr>
          <a:xfrm>
            <a:off x="7973298" y="2367093"/>
            <a:ext cx="3304928" cy="1524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973173" y="4781078"/>
            <a:ext cx="3305053" cy="1010121"/>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t>12/18/2024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11" name="Vertical Text Placeholder 2"/>
          <p:cNvSpPr>
            <a:spLocks noGrp="1"/>
          </p:cNvSpPr>
          <p:nvPr>
            <p:ph type="body" orient="vert" sz="quarter" idx="13"/>
          </p:nvPr>
        </p:nvSpPr>
        <p:spPr>
          <a:xfrm>
            <a:off x="913775" y="2367093"/>
            <a:ext cx="10364452" cy="342410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12/18/2024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Vertical Title 1"/>
          <p:cNvSpPr>
            <a:spLocks noGrp="1"/>
          </p:cNvSpPr>
          <p:nvPr>
            <p:ph type="title" orient="vert"/>
          </p:nvPr>
        </p:nvSpPr>
        <p:spPr>
          <a:xfrm>
            <a:off x="8724900" y="609601"/>
            <a:ext cx="2553326" cy="5181599"/>
          </a:xfrm>
        </p:spPr>
        <p:txBody>
          <a:bodyPr vert="eaVert"/>
          <a:lstStyle>
            <a:lvl1pPr algn="l">
              <a:defRPr/>
            </a:lvl1pPr>
          </a:lstStyle>
          <a:p>
            <a:r>
              <a:rPr lang="en-US"/>
              <a:t>Click to edit Master title style</a:t>
            </a:r>
            <a:endParaRPr lang="en-US" dirty="0"/>
          </a:p>
        </p:txBody>
      </p:sp>
      <p:sp>
        <p:nvSpPr>
          <p:cNvPr id="8" name="Vertical Text Placeholder 2"/>
          <p:cNvSpPr>
            <a:spLocks noGrp="1"/>
          </p:cNvSpPr>
          <p:nvPr>
            <p:ph type="body" orient="vert" sz="quarter" idx="13"/>
          </p:nvPr>
        </p:nvSpPr>
        <p:spPr>
          <a:xfrm>
            <a:off x="913775" y="609601"/>
            <a:ext cx="7658724" cy="518159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12/18/2024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400" b="1" i="0">
                <a:solidFill>
                  <a:schemeClr val="bg1"/>
                </a:solidFill>
                <a:latin typeface="Arial"/>
                <a:cs typeface="Arial"/>
              </a:defRPr>
            </a:lvl1pPr>
          </a:lstStyle>
          <a:p>
            <a:endParaRPr/>
          </a:p>
        </p:txBody>
      </p:sp>
      <p:sp>
        <p:nvSpPr>
          <p:cNvPr id="3" name="Holder 3"/>
          <p:cNvSpPr>
            <a:spLocks noGrp="1"/>
          </p:cNvSpPr>
          <p:nvPr>
            <p:ph type="body" idx="1"/>
          </p:nvPr>
        </p:nvSpPr>
        <p:spPr/>
        <p:txBody>
          <a:bodyPr lIns="0" tIns="0" rIns="0" bIns="0"/>
          <a:lstStyle>
            <a:lvl1pPr>
              <a:defRPr sz="2000" b="0" i="0">
                <a:solidFill>
                  <a:srgbClr val="FF0000"/>
                </a:solidFill>
                <a:latin typeface="Franklin Gothic Medium"/>
                <a:cs typeface="Franklin Gothic Medium"/>
              </a:defRPr>
            </a:lvl1pPr>
          </a:lstStyle>
          <a:p>
            <a:endParaRPr/>
          </a:p>
        </p:txBody>
      </p:sp>
      <p:sp>
        <p:nvSpPr>
          <p:cNvPr id="4" name="Holder 4"/>
          <p:cNvSpPr>
            <a:spLocks noGrp="1"/>
          </p:cNvSpPr>
          <p:nvPr>
            <p:ph type="ftr" sz="quarter" idx="5"/>
          </p:nvPr>
        </p:nvSpPr>
        <p:spPr/>
        <p:txBody>
          <a:bodyPr lIns="0" tIns="0" rIns="0" bIns="0"/>
          <a:lstStyle>
            <a:lvl1pPr>
              <a:defRPr sz="1800" b="0" i="0">
                <a:solidFill>
                  <a:schemeClr val="bg1"/>
                </a:solidFill>
                <a:latin typeface="Franklin Gothic Medium"/>
                <a:cs typeface="Franklin Gothic Medium"/>
              </a:defRPr>
            </a:lvl1pPr>
          </a:lstStyle>
          <a:p>
            <a:pPr marL="12700">
              <a:lnSpc>
                <a:spcPts val="2110"/>
              </a:lnSpc>
            </a:pPr>
            <a:r>
              <a:rPr spc="65" dirty="0"/>
              <a:t>ENVIRONMENTAL</a:t>
            </a:r>
            <a:r>
              <a:rPr spc="280" dirty="0"/>
              <a:t> </a:t>
            </a:r>
            <a:r>
              <a:rPr spc="75" dirty="0"/>
              <a:t>PROTECTION</a:t>
            </a:r>
            <a:r>
              <a:rPr spc="250" dirty="0"/>
              <a:t> </a:t>
            </a:r>
            <a:r>
              <a:rPr spc="65" dirty="0"/>
              <a:t>DIVISION</a:t>
            </a: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12/18/2024</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4568681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3" name="Picture 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12" name="Content Placeholder 2"/>
          <p:cNvSpPr>
            <a:spLocks noGrp="1"/>
          </p:cNvSpPr>
          <p:nvPr>
            <p:ph sz="quarter" idx="13"/>
          </p:nvPr>
        </p:nvSpPr>
        <p:spPr>
          <a:xfrm>
            <a:off x="913774" y="2367092"/>
            <a:ext cx="10363826" cy="34241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12/18/2024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828563"/>
            <a:ext cx="10351752" cy="2736819"/>
          </a:xfrm>
        </p:spPr>
        <p:txBody>
          <a:bodyPr anchor="b">
            <a:normAutofit/>
          </a:bodyPr>
          <a:lstStyle>
            <a:lvl1pPr>
              <a:defRPr sz="4000"/>
            </a:lvl1pPr>
          </a:lstStyle>
          <a:p>
            <a:r>
              <a:rPr lang="en-US"/>
              <a:t>Click to edit Master title style</a:t>
            </a:r>
            <a:endParaRPr lang="en-US" dirty="0"/>
          </a:p>
        </p:txBody>
      </p:sp>
      <p:sp>
        <p:nvSpPr>
          <p:cNvPr id="3" name="Text Placeholder 2"/>
          <p:cNvSpPr>
            <a:spLocks noGrp="1"/>
          </p:cNvSpPr>
          <p:nvPr>
            <p:ph type="body" idx="1"/>
          </p:nvPr>
        </p:nvSpPr>
        <p:spPr>
          <a:xfrm>
            <a:off x="913774" y="3657457"/>
            <a:ext cx="10351752" cy="1368183"/>
          </a:xfrm>
        </p:spPr>
        <p:txBody>
          <a:bodyPr>
            <a:normAutofit/>
          </a:bodyPr>
          <a:lstStyle>
            <a:lvl1pPr marL="0" indent="0" algn="ctr">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8A87A34-81AB-432B-8DAE-1953F412C126}" type="datetimeFigureOut">
              <a:rPr lang="en-US" dirty="0"/>
              <a:t>12/18/2024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en-US"/>
              <a:t>Click to edit Master title style</a:t>
            </a:r>
            <a:endParaRPr lang="en-US" dirty="0"/>
          </a:p>
        </p:txBody>
      </p:sp>
      <p:sp>
        <p:nvSpPr>
          <p:cNvPr id="12" name="Content Placeholder 2"/>
          <p:cNvSpPr>
            <a:spLocks noGrp="1"/>
          </p:cNvSpPr>
          <p:nvPr>
            <p:ph sz="quarter" idx="13"/>
          </p:nvPr>
        </p:nvSpPr>
        <p:spPr>
          <a:xfrm>
            <a:off x="913774" y="2367092"/>
            <a:ext cx="5106026" cy="34241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3"/>
          <p:cNvSpPr>
            <a:spLocks noGrp="1"/>
          </p:cNvSpPr>
          <p:nvPr>
            <p:ph sz="quarter" idx="14"/>
          </p:nvPr>
        </p:nvSpPr>
        <p:spPr>
          <a:xfrm>
            <a:off x="6172200" y="2367092"/>
            <a:ext cx="5105400" cy="34241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t>12/18/2024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5" name="Picture 14"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146328" y="2371018"/>
            <a:ext cx="487347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2" name="Content Placeholder 3"/>
          <p:cNvSpPr>
            <a:spLocks noGrp="1"/>
          </p:cNvSpPr>
          <p:nvPr>
            <p:ph sz="quarter" idx="13"/>
          </p:nvPr>
        </p:nvSpPr>
        <p:spPr>
          <a:xfrm>
            <a:off x="913774" y="3051012"/>
            <a:ext cx="5106027" cy="274018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96423" y="2371018"/>
            <a:ext cx="488180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3" name="Content Placeholder 5"/>
          <p:cNvSpPr>
            <a:spLocks noGrp="1"/>
          </p:cNvSpPr>
          <p:nvPr>
            <p:ph sz="quarter" idx="14"/>
          </p:nvPr>
        </p:nvSpPr>
        <p:spPr>
          <a:xfrm>
            <a:off x="6172200" y="3051012"/>
            <a:ext cx="5105401" cy="274018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dirty="0"/>
              <a:t>12/18/2024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t>12/18/2024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7" name="Picture 6"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Date Placeholder 1"/>
          <p:cNvSpPr>
            <a:spLocks noGrp="1"/>
          </p:cNvSpPr>
          <p:nvPr>
            <p:ph type="dt" sz="half" idx="10"/>
          </p:nvPr>
        </p:nvSpPr>
        <p:spPr/>
        <p:txBody>
          <a:bodyPr/>
          <a:lstStyle/>
          <a:p>
            <a:fld id="{48A87A34-81AB-432B-8DAE-1953F412C126}" type="datetimeFigureOut">
              <a:rPr lang="en-US" dirty="0"/>
              <a:t>12/18/2024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609600"/>
            <a:ext cx="3935688" cy="2023252"/>
          </a:xfrm>
        </p:spPr>
        <p:txBody>
          <a:bodyPr anchor="b"/>
          <a:lstStyle>
            <a:lvl1pPr algn="ctr">
              <a:defRPr sz="3200"/>
            </a:lvl1pPr>
          </a:lstStyle>
          <a:p>
            <a:r>
              <a:rPr lang="en-US"/>
              <a:t>Click to edit Master title style</a:t>
            </a:r>
            <a:endParaRPr lang="en-US" dirty="0"/>
          </a:p>
        </p:txBody>
      </p:sp>
      <p:sp>
        <p:nvSpPr>
          <p:cNvPr id="10" name="Content Placeholder 2"/>
          <p:cNvSpPr>
            <a:spLocks noGrp="1"/>
          </p:cNvSpPr>
          <p:nvPr>
            <p:ph sz="quarter" idx="13"/>
          </p:nvPr>
        </p:nvSpPr>
        <p:spPr>
          <a:xfrm>
            <a:off x="5078062" y="609600"/>
            <a:ext cx="6200163" cy="518159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13774" y="2632852"/>
            <a:ext cx="3935689" cy="3158348"/>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12/18/2024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600"/>
            <a:ext cx="5934969" cy="2023254"/>
          </a:xfrm>
        </p:spPr>
        <p:txBody>
          <a:bodyPr anchor="b"/>
          <a:lstStyle>
            <a:lvl1pPr algn="ct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424803" y="609601"/>
            <a:ext cx="3255358" cy="5181600"/>
          </a:xfrm>
          <a:prstGeom prst="roundRect">
            <a:avLst>
              <a:gd name="adj" fmla="val 494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94" y="2632852"/>
            <a:ext cx="5934949" cy="3158347"/>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12/18/2024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pic>
        <p:nvPicPr>
          <p:cNvPr id="1026" name="Picture 2" descr="\\DROBO-FS\QuickDrops\JB\PPTX NG\Droplets\LightingOverlay.png"/>
          <p:cNvPicPr>
            <a:picLocks noChangeAspect="1" noChangeArrowheads="1"/>
          </p:cNvPicPr>
          <p:nvPr/>
        </p:nvPicPr>
        <p:blipFill>
          <a:blip r:embed="rId20">
            <a:alphaModFix/>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p:cNvSpPr>
            <a:spLocks noGrp="1"/>
          </p:cNvSpPr>
          <p:nvPr>
            <p:ph type="title"/>
          </p:nvPr>
        </p:nvSpPr>
        <p:spPr>
          <a:xfrm>
            <a:off x="913775" y="618517"/>
            <a:ext cx="10364451" cy="1596177"/>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913775" y="2367093"/>
            <a:ext cx="10364452" cy="3424107"/>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78737" y="5883275"/>
            <a:ext cx="2743200" cy="365125"/>
          </a:xfrm>
          <a:prstGeom prst="rect">
            <a:avLst/>
          </a:prstGeom>
        </p:spPr>
        <p:txBody>
          <a:bodyPr vert="horz" lIns="91440" tIns="45720" rIns="91440" bIns="45720" rtlCol="0" anchor="ctr"/>
          <a:lstStyle>
            <a:lvl1pPr algn="r">
              <a:defRPr sz="1000">
                <a:solidFill>
                  <a:schemeClr val="tx1"/>
                </a:solidFill>
              </a:defRPr>
            </a:lvl1pPr>
          </a:lstStyle>
          <a:p>
            <a:fld id="{48A87A34-81AB-432B-8DAE-1953F412C126}" type="datetimeFigureOut">
              <a:rPr lang="en-US" dirty="0"/>
              <a:pPr/>
              <a:t>12/18/2024</a:t>
            </a:fld>
            <a:endParaRPr lang="en-US" dirty="0"/>
          </a:p>
        </p:txBody>
      </p:sp>
      <p:sp>
        <p:nvSpPr>
          <p:cNvPr id="5" name="Footer Placeholder 4"/>
          <p:cNvSpPr>
            <a:spLocks noGrp="1"/>
          </p:cNvSpPr>
          <p:nvPr>
            <p:ph type="ftr" sz="quarter" idx="3"/>
          </p:nvPr>
        </p:nvSpPr>
        <p:spPr>
          <a:xfrm>
            <a:off x="913774" y="5883275"/>
            <a:ext cx="6672887" cy="365125"/>
          </a:xfrm>
          <a:prstGeom prst="rect">
            <a:avLst/>
          </a:prstGeom>
        </p:spPr>
        <p:txBody>
          <a:bodyPr vert="horz" lIns="91440" tIns="45720" rIns="91440" bIns="45720" rtlCol="0" anchor="ctr"/>
          <a:lstStyle>
            <a:lvl1pPr algn="l">
              <a:defRPr sz="1000">
                <a:solidFill>
                  <a:schemeClr val="tx1"/>
                </a:solidFill>
              </a:defRPr>
            </a:lvl1pPr>
          </a:lstStyle>
          <a:p>
            <a:endParaRPr lang="en-US" dirty="0"/>
          </a:p>
        </p:txBody>
      </p:sp>
      <p:sp>
        <p:nvSpPr>
          <p:cNvPr id="6" name="Slide Number Placeholder 5"/>
          <p:cNvSpPr>
            <a:spLocks noGrp="1"/>
          </p:cNvSpPr>
          <p:nvPr>
            <p:ph type="sldNum" sz="quarter" idx="4"/>
          </p:nvPr>
        </p:nvSpPr>
        <p:spPr>
          <a:xfrm>
            <a:off x="10514011" y="5883275"/>
            <a:ext cx="764215" cy="365125"/>
          </a:xfrm>
          <a:prstGeom prst="rect">
            <a:avLst/>
          </a:prstGeom>
        </p:spPr>
        <p:txBody>
          <a:bodyPr vert="horz" lIns="91440" tIns="45720" rIns="91440" bIns="45720" rtlCol="0" anchor="ctr"/>
          <a:lstStyle>
            <a:lvl1pPr algn="r">
              <a:defRPr sz="1000">
                <a:solidFill>
                  <a:schemeClr val="tx1"/>
                </a:solidFill>
              </a:defRPr>
            </a:lvl1pPr>
          </a:lstStyle>
          <a:p>
            <a:fld id="{6D22F896-40B5-4ADD-8801-0D06FADFA09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 id="2147483669" r:id="rId18"/>
  </p:sldLayoutIdLst>
  <p:txStyles>
    <p:title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g"/><Relationship Id="rId1" Type="http://schemas.openxmlformats.org/officeDocument/2006/relationships/slideLayout" Target="../slideLayouts/slideLayout7.xml"/><Relationship Id="rId5" Type="http://schemas.openxmlformats.org/officeDocument/2006/relationships/image" Target="../media/image250.png"/><Relationship Id="rId4" Type="http://schemas.openxmlformats.org/officeDocument/2006/relationships/slide" Target="slide21.xml"/></Relationships>
</file>

<file path=ppt/slides/_rels/slide22.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jpg"/><Relationship Id="rId1" Type="http://schemas.openxmlformats.org/officeDocument/2006/relationships/slideLayout" Target="../slideLayouts/slideLayout18.xml"/></Relationships>
</file>

<file path=ppt/slides/_rels/slide42.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31.jpg"/><Relationship Id="rId1" Type="http://schemas.openxmlformats.org/officeDocument/2006/relationships/slideLayout" Target="../slideLayouts/slideLayout18.xml"/></Relationships>
</file>

<file path=ppt/slides/_rels/slide43.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33.jpg"/><Relationship Id="rId1" Type="http://schemas.openxmlformats.org/officeDocument/2006/relationships/slideLayout" Target="../slideLayouts/slideLayout18.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34972" y="1097685"/>
            <a:ext cx="10192841" cy="1445002"/>
          </a:xfrm>
        </p:spPr>
        <p:txBody>
          <a:bodyPr>
            <a:normAutofit/>
          </a:bodyPr>
          <a:lstStyle/>
          <a:p>
            <a:r>
              <a:rPr lang="en-US" cap="none" dirty="0">
                <a:solidFill>
                  <a:srgbClr val="3A7D86"/>
                </a:solidFill>
                <a:latin typeface="Arial" panose="020B0604020202020204" pitchFamily="34" charset="0"/>
                <a:cs typeface="Arial" panose="020B0604020202020204" pitchFamily="34" charset="0"/>
              </a:rPr>
              <a:t>Technical Standards for Stormwater</a:t>
            </a:r>
            <a:endParaRPr lang="en-US" cap="none" dirty="0">
              <a:solidFill>
                <a:srgbClr val="4C6274"/>
              </a:solidFill>
            </a:endParaRPr>
          </a:p>
        </p:txBody>
      </p:sp>
      <p:sp>
        <p:nvSpPr>
          <p:cNvPr id="3" name="Subtitle 2"/>
          <p:cNvSpPr>
            <a:spLocks noGrp="1"/>
          </p:cNvSpPr>
          <p:nvPr>
            <p:ph type="subTitle" idx="1"/>
          </p:nvPr>
        </p:nvSpPr>
        <p:spPr>
          <a:xfrm>
            <a:off x="1695211" y="3258403"/>
            <a:ext cx="8689976" cy="1406644"/>
          </a:xfrm>
        </p:spPr>
        <p:txBody>
          <a:bodyPr>
            <a:noAutofit/>
          </a:bodyPr>
          <a:lstStyle/>
          <a:p>
            <a:r>
              <a:rPr lang="en-US" altLang="en-US" sz="2400" dirty="0">
                <a:solidFill>
                  <a:schemeClr val="tx1"/>
                </a:solidFill>
              </a:rPr>
              <a:t>Transportation &amp; Public Works Department</a:t>
            </a:r>
          </a:p>
          <a:p>
            <a:r>
              <a:rPr lang="en-US" altLang="en-US" sz="2400" dirty="0">
                <a:solidFill>
                  <a:schemeClr val="tx1"/>
                </a:solidFill>
              </a:rPr>
              <a:t>December 18, 2024</a:t>
            </a:r>
          </a:p>
        </p:txBody>
      </p:sp>
      <p:pic>
        <p:nvPicPr>
          <p:cNvPr id="4" name="Picture 3"/>
          <p:cNvPicPr>
            <a:picLocks noChangeAspect="1"/>
          </p:cNvPicPr>
          <p:nvPr/>
        </p:nvPicPr>
        <p:blipFill>
          <a:blip r:embed="rId2"/>
          <a:stretch>
            <a:fillRect/>
          </a:stretch>
        </p:blipFill>
        <p:spPr>
          <a:xfrm>
            <a:off x="290279" y="5039941"/>
            <a:ext cx="1195487" cy="1450974"/>
          </a:xfrm>
          <a:prstGeom prst="rect">
            <a:avLst/>
          </a:prstGeom>
        </p:spPr>
      </p:pic>
      <p:pic>
        <p:nvPicPr>
          <p:cNvPr id="6" name="Picture 5"/>
          <p:cNvPicPr>
            <a:picLocks noChangeAspect="1"/>
          </p:cNvPicPr>
          <p:nvPr/>
        </p:nvPicPr>
        <p:blipFill>
          <a:blip r:embed="rId3">
            <a:clrChange>
              <a:clrFrom>
                <a:srgbClr val="FFFFFF"/>
              </a:clrFrom>
              <a:clrTo>
                <a:srgbClr val="FFFFFF">
                  <a:alpha val="0"/>
                </a:srgbClr>
              </a:clrTo>
            </a:clrChange>
          </a:blip>
          <a:stretch>
            <a:fillRect/>
          </a:stretch>
        </p:blipFill>
        <p:spPr>
          <a:xfrm>
            <a:off x="1692824" y="5039941"/>
            <a:ext cx="1472364" cy="1450974"/>
          </a:xfrm>
          <a:prstGeom prst="rect">
            <a:avLst/>
          </a:prstGeom>
        </p:spPr>
      </p:pic>
    </p:spTree>
    <p:extLst>
      <p:ext uri="{BB962C8B-B14F-4D97-AF65-F5344CB8AC3E}">
        <p14:creationId xmlns:p14="http://schemas.microsoft.com/office/powerpoint/2010/main" val="36516682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7541899-8185-412E-B248-1B2197E78CB1}"/>
              </a:ext>
            </a:extLst>
          </p:cNvPr>
          <p:cNvPicPr>
            <a:picLocks noChangeAspect="1"/>
          </p:cNvPicPr>
          <p:nvPr/>
        </p:nvPicPr>
        <p:blipFill>
          <a:blip r:embed="rId2"/>
          <a:stretch>
            <a:fillRect/>
          </a:stretch>
        </p:blipFill>
        <p:spPr>
          <a:xfrm>
            <a:off x="75204" y="1484851"/>
            <a:ext cx="11977338" cy="3909270"/>
          </a:xfrm>
          <a:prstGeom prst="rect">
            <a:avLst/>
          </a:prstGeom>
        </p:spPr>
      </p:pic>
    </p:spTree>
    <p:extLst>
      <p:ext uri="{BB962C8B-B14F-4D97-AF65-F5344CB8AC3E}">
        <p14:creationId xmlns:p14="http://schemas.microsoft.com/office/powerpoint/2010/main" val="12296107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10123C2-54A3-497E-8B6C-509591D295ED}"/>
              </a:ext>
            </a:extLst>
          </p:cNvPr>
          <p:cNvPicPr>
            <a:picLocks noChangeAspect="1"/>
          </p:cNvPicPr>
          <p:nvPr/>
        </p:nvPicPr>
        <p:blipFill>
          <a:blip r:embed="rId2"/>
          <a:stretch>
            <a:fillRect/>
          </a:stretch>
        </p:blipFill>
        <p:spPr>
          <a:xfrm>
            <a:off x="424374" y="234892"/>
            <a:ext cx="11395869" cy="6358855"/>
          </a:xfrm>
          <a:prstGeom prst="rect">
            <a:avLst/>
          </a:prstGeom>
        </p:spPr>
      </p:pic>
    </p:spTree>
    <p:extLst>
      <p:ext uri="{BB962C8B-B14F-4D97-AF65-F5344CB8AC3E}">
        <p14:creationId xmlns:p14="http://schemas.microsoft.com/office/powerpoint/2010/main" val="16289387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2E5B083-7EFE-4D58-A22A-519CAF2EB277}"/>
              </a:ext>
            </a:extLst>
          </p:cNvPr>
          <p:cNvPicPr>
            <a:picLocks noChangeAspect="1"/>
          </p:cNvPicPr>
          <p:nvPr/>
        </p:nvPicPr>
        <p:blipFill>
          <a:blip r:embed="rId2"/>
          <a:stretch>
            <a:fillRect/>
          </a:stretch>
        </p:blipFill>
        <p:spPr>
          <a:xfrm>
            <a:off x="0" y="253776"/>
            <a:ext cx="12192000" cy="6350448"/>
          </a:xfrm>
          <a:prstGeom prst="rect">
            <a:avLst/>
          </a:prstGeom>
        </p:spPr>
      </p:pic>
    </p:spTree>
    <p:extLst>
      <p:ext uri="{BB962C8B-B14F-4D97-AF65-F5344CB8AC3E}">
        <p14:creationId xmlns:p14="http://schemas.microsoft.com/office/powerpoint/2010/main" val="33721039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4A8B968-C089-4F19-8F15-2283FB5F6CDC}"/>
              </a:ext>
            </a:extLst>
          </p:cNvPr>
          <p:cNvPicPr>
            <a:picLocks noChangeAspect="1"/>
          </p:cNvPicPr>
          <p:nvPr/>
        </p:nvPicPr>
        <p:blipFill>
          <a:blip r:embed="rId2"/>
          <a:stretch>
            <a:fillRect/>
          </a:stretch>
        </p:blipFill>
        <p:spPr>
          <a:xfrm>
            <a:off x="0" y="414357"/>
            <a:ext cx="12192000" cy="5878286"/>
          </a:xfrm>
          <a:prstGeom prst="rect">
            <a:avLst/>
          </a:prstGeom>
        </p:spPr>
      </p:pic>
      <p:sp>
        <p:nvSpPr>
          <p:cNvPr id="5" name="Rectangle 4">
            <a:extLst>
              <a:ext uri="{FF2B5EF4-FFF2-40B4-BE49-F238E27FC236}">
                <a16:creationId xmlns:a16="http://schemas.microsoft.com/office/drawing/2014/main" id="{21266D44-D603-4CF6-83F8-C98B7B199EAD}"/>
              </a:ext>
            </a:extLst>
          </p:cNvPr>
          <p:cNvSpPr/>
          <p:nvPr/>
        </p:nvSpPr>
        <p:spPr>
          <a:xfrm>
            <a:off x="9529894" y="4882393"/>
            <a:ext cx="2575420" cy="981512"/>
          </a:xfrm>
          <a:prstGeom prst="rect">
            <a:avLst/>
          </a:prstGeom>
          <a:solidFill>
            <a:srgbClr val="FFFF00">
              <a:alpha val="4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8394137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B4831D1-6662-45E7-8974-9955A535B4C0}"/>
              </a:ext>
            </a:extLst>
          </p:cNvPr>
          <p:cNvPicPr>
            <a:picLocks noChangeAspect="1"/>
          </p:cNvPicPr>
          <p:nvPr/>
        </p:nvPicPr>
        <p:blipFill>
          <a:blip r:embed="rId2"/>
          <a:stretch>
            <a:fillRect/>
          </a:stretch>
        </p:blipFill>
        <p:spPr>
          <a:xfrm>
            <a:off x="1776296" y="0"/>
            <a:ext cx="8639407" cy="6858000"/>
          </a:xfrm>
          <a:prstGeom prst="rect">
            <a:avLst/>
          </a:prstGeom>
        </p:spPr>
      </p:pic>
      <p:sp>
        <p:nvSpPr>
          <p:cNvPr id="2" name="TextBox 1">
            <a:extLst>
              <a:ext uri="{FF2B5EF4-FFF2-40B4-BE49-F238E27FC236}">
                <a16:creationId xmlns:a16="http://schemas.microsoft.com/office/drawing/2014/main" id="{3049AD84-B822-4DE7-B457-6584C8A0FA0C}"/>
              </a:ext>
            </a:extLst>
          </p:cNvPr>
          <p:cNvSpPr txBox="1"/>
          <p:nvPr/>
        </p:nvSpPr>
        <p:spPr>
          <a:xfrm>
            <a:off x="2231472" y="4907560"/>
            <a:ext cx="2516698" cy="1631216"/>
          </a:xfrm>
          <a:prstGeom prst="rect">
            <a:avLst/>
          </a:prstGeom>
          <a:noFill/>
        </p:spPr>
        <p:txBody>
          <a:bodyPr wrap="square" rtlCol="0">
            <a:spAutoFit/>
          </a:bodyPr>
          <a:lstStyle/>
          <a:p>
            <a:r>
              <a:rPr lang="en-US" sz="2000" dirty="0"/>
              <a:t>First Street – 2020-2050 change in proportion of properties at substantial flood risk</a:t>
            </a:r>
          </a:p>
        </p:txBody>
      </p:sp>
    </p:spTree>
    <p:extLst>
      <p:ext uri="{BB962C8B-B14F-4D97-AF65-F5344CB8AC3E}">
        <p14:creationId xmlns:p14="http://schemas.microsoft.com/office/powerpoint/2010/main" val="9763130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ADAC14A-82C3-F243-A26F-220B842872D7}"/>
              </a:ext>
            </a:extLst>
          </p:cNvPr>
          <p:cNvPicPr>
            <a:picLocks noChangeAspect="1"/>
          </p:cNvPicPr>
          <p:nvPr/>
        </p:nvPicPr>
        <p:blipFill>
          <a:blip r:embed="rId2"/>
          <a:stretch>
            <a:fillRect/>
          </a:stretch>
        </p:blipFill>
        <p:spPr>
          <a:xfrm>
            <a:off x="706902" y="0"/>
            <a:ext cx="10778195" cy="6858000"/>
          </a:xfrm>
          <a:prstGeom prst="rect">
            <a:avLst/>
          </a:prstGeom>
        </p:spPr>
      </p:pic>
      <p:sp>
        <p:nvSpPr>
          <p:cNvPr id="4" name="TextBox 3">
            <a:extLst>
              <a:ext uri="{FF2B5EF4-FFF2-40B4-BE49-F238E27FC236}">
                <a16:creationId xmlns:a16="http://schemas.microsoft.com/office/drawing/2014/main" id="{2ABB85CD-194F-32A2-F5E7-654C37180B09}"/>
              </a:ext>
            </a:extLst>
          </p:cNvPr>
          <p:cNvSpPr txBox="1"/>
          <p:nvPr/>
        </p:nvSpPr>
        <p:spPr>
          <a:xfrm>
            <a:off x="1599643" y="5171042"/>
            <a:ext cx="2083124" cy="954107"/>
          </a:xfrm>
          <a:prstGeom prst="rect">
            <a:avLst/>
          </a:prstGeom>
          <a:noFill/>
        </p:spPr>
        <p:txBody>
          <a:bodyPr wrap="square" rtlCol="0">
            <a:spAutoFit/>
          </a:bodyPr>
          <a:lstStyle/>
          <a:p>
            <a:r>
              <a:rPr lang="en-US" sz="2800" dirty="0"/>
              <a:t>First Street - Flood Factor</a:t>
            </a:r>
          </a:p>
        </p:txBody>
      </p:sp>
    </p:spTree>
    <p:extLst>
      <p:ext uri="{BB962C8B-B14F-4D97-AF65-F5344CB8AC3E}">
        <p14:creationId xmlns:p14="http://schemas.microsoft.com/office/powerpoint/2010/main" val="36605243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49AFF00-7F18-B906-4DAC-52263DB8B555}"/>
              </a:ext>
            </a:extLst>
          </p:cNvPr>
          <p:cNvPicPr>
            <a:picLocks noChangeAspect="1"/>
          </p:cNvPicPr>
          <p:nvPr/>
        </p:nvPicPr>
        <p:blipFill>
          <a:blip r:embed="rId2"/>
          <a:stretch>
            <a:fillRect/>
          </a:stretch>
        </p:blipFill>
        <p:spPr>
          <a:xfrm>
            <a:off x="0" y="647544"/>
            <a:ext cx="6222264" cy="6210456"/>
          </a:xfrm>
          <a:prstGeom prst="rect">
            <a:avLst/>
          </a:prstGeom>
        </p:spPr>
      </p:pic>
      <p:pic>
        <p:nvPicPr>
          <p:cNvPr id="5" name="Picture 4">
            <a:extLst>
              <a:ext uri="{FF2B5EF4-FFF2-40B4-BE49-F238E27FC236}">
                <a16:creationId xmlns:a16="http://schemas.microsoft.com/office/drawing/2014/main" id="{D38280AA-B4E7-1384-98E8-35D39AB53971}"/>
              </a:ext>
            </a:extLst>
          </p:cNvPr>
          <p:cNvPicPr>
            <a:picLocks noChangeAspect="1"/>
          </p:cNvPicPr>
          <p:nvPr/>
        </p:nvPicPr>
        <p:blipFill>
          <a:blip r:embed="rId3"/>
          <a:stretch>
            <a:fillRect/>
          </a:stretch>
        </p:blipFill>
        <p:spPr>
          <a:xfrm>
            <a:off x="6096000" y="0"/>
            <a:ext cx="6002805" cy="6858000"/>
          </a:xfrm>
          <a:prstGeom prst="rect">
            <a:avLst/>
          </a:prstGeom>
        </p:spPr>
      </p:pic>
      <p:sp>
        <p:nvSpPr>
          <p:cNvPr id="6" name="Rectangle 5">
            <a:extLst>
              <a:ext uri="{FF2B5EF4-FFF2-40B4-BE49-F238E27FC236}">
                <a16:creationId xmlns:a16="http://schemas.microsoft.com/office/drawing/2014/main" id="{7D5D8DF5-C91B-A575-F48B-F8DF524E7F65}"/>
              </a:ext>
            </a:extLst>
          </p:cNvPr>
          <p:cNvSpPr/>
          <p:nvPr/>
        </p:nvSpPr>
        <p:spPr>
          <a:xfrm>
            <a:off x="7688424" y="111967"/>
            <a:ext cx="1959429" cy="32657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BBED15C5-C187-448E-AAF0-73A19F5F701A}"/>
              </a:ext>
            </a:extLst>
          </p:cNvPr>
          <p:cNvSpPr txBox="1"/>
          <p:nvPr/>
        </p:nvSpPr>
        <p:spPr>
          <a:xfrm>
            <a:off x="409149" y="111967"/>
            <a:ext cx="4269996" cy="523220"/>
          </a:xfrm>
          <a:prstGeom prst="rect">
            <a:avLst/>
          </a:prstGeom>
          <a:noFill/>
        </p:spPr>
        <p:txBody>
          <a:bodyPr wrap="square" rtlCol="0">
            <a:spAutoFit/>
          </a:bodyPr>
          <a:lstStyle/>
          <a:p>
            <a:r>
              <a:rPr lang="en-US" sz="2800" dirty="0"/>
              <a:t>Realtor.com</a:t>
            </a:r>
          </a:p>
        </p:txBody>
      </p:sp>
      <p:sp>
        <p:nvSpPr>
          <p:cNvPr id="2" name="Rectangle 1">
            <a:extLst>
              <a:ext uri="{FF2B5EF4-FFF2-40B4-BE49-F238E27FC236}">
                <a16:creationId xmlns:a16="http://schemas.microsoft.com/office/drawing/2014/main" id="{6D2AD67A-6729-46EA-BDB9-1838AF7A405A}"/>
              </a:ext>
            </a:extLst>
          </p:cNvPr>
          <p:cNvSpPr/>
          <p:nvPr/>
        </p:nvSpPr>
        <p:spPr>
          <a:xfrm>
            <a:off x="93195" y="1828800"/>
            <a:ext cx="3547627" cy="1073791"/>
          </a:xfrm>
          <a:prstGeom prst="rect">
            <a:avLst/>
          </a:prstGeom>
          <a:solidFill>
            <a:srgbClr val="FFFF00">
              <a:alpha val="3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37797F0D-C367-4253-973A-AC38896E5216}"/>
              </a:ext>
            </a:extLst>
          </p:cNvPr>
          <p:cNvSpPr/>
          <p:nvPr/>
        </p:nvSpPr>
        <p:spPr>
          <a:xfrm>
            <a:off x="6222264" y="1444304"/>
            <a:ext cx="5535627" cy="1984696"/>
          </a:xfrm>
          <a:prstGeom prst="rect">
            <a:avLst/>
          </a:prstGeom>
          <a:solidFill>
            <a:srgbClr val="FFFF00">
              <a:alpha val="3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3774736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AAE54D3-4F1A-D3CF-F6C0-ADCA2C0F7BDD}"/>
              </a:ext>
            </a:extLst>
          </p:cNvPr>
          <p:cNvPicPr>
            <a:picLocks noChangeAspect="1"/>
          </p:cNvPicPr>
          <p:nvPr/>
        </p:nvPicPr>
        <p:blipFill>
          <a:blip r:embed="rId2"/>
          <a:stretch>
            <a:fillRect/>
          </a:stretch>
        </p:blipFill>
        <p:spPr>
          <a:xfrm>
            <a:off x="34984" y="0"/>
            <a:ext cx="12122032" cy="6858000"/>
          </a:xfrm>
          <a:prstGeom prst="rect">
            <a:avLst/>
          </a:prstGeom>
        </p:spPr>
      </p:pic>
      <p:sp>
        <p:nvSpPr>
          <p:cNvPr id="4" name="TextBox 3">
            <a:extLst>
              <a:ext uri="{FF2B5EF4-FFF2-40B4-BE49-F238E27FC236}">
                <a16:creationId xmlns:a16="http://schemas.microsoft.com/office/drawing/2014/main" id="{A0658927-AC5A-4B02-9C9F-41F153F44881}"/>
              </a:ext>
            </a:extLst>
          </p:cNvPr>
          <p:cNvSpPr txBox="1"/>
          <p:nvPr/>
        </p:nvSpPr>
        <p:spPr>
          <a:xfrm>
            <a:off x="453006" y="4827094"/>
            <a:ext cx="4269996" cy="830997"/>
          </a:xfrm>
          <a:prstGeom prst="rect">
            <a:avLst/>
          </a:prstGeom>
          <a:noFill/>
        </p:spPr>
        <p:txBody>
          <a:bodyPr wrap="square" rtlCol="0">
            <a:spAutoFit/>
          </a:bodyPr>
          <a:lstStyle/>
          <a:p>
            <a:r>
              <a:rPr lang="en-US" sz="2400" dirty="0"/>
              <a:t>First Street – Projected Change in 100 year flood.</a:t>
            </a:r>
          </a:p>
        </p:txBody>
      </p:sp>
    </p:spTree>
    <p:extLst>
      <p:ext uri="{BB962C8B-B14F-4D97-AF65-F5344CB8AC3E}">
        <p14:creationId xmlns:p14="http://schemas.microsoft.com/office/powerpoint/2010/main" val="84830712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0AF46E2-BF7B-4BEF-A3D4-B4010874E129}"/>
              </a:ext>
            </a:extLst>
          </p:cNvPr>
          <p:cNvPicPr>
            <a:picLocks noChangeAspect="1"/>
          </p:cNvPicPr>
          <p:nvPr/>
        </p:nvPicPr>
        <p:blipFill>
          <a:blip r:embed="rId2"/>
          <a:stretch>
            <a:fillRect/>
          </a:stretch>
        </p:blipFill>
        <p:spPr>
          <a:xfrm>
            <a:off x="2234513" y="193466"/>
            <a:ext cx="7505106" cy="6664534"/>
          </a:xfrm>
          <a:prstGeom prst="rect">
            <a:avLst/>
          </a:prstGeom>
        </p:spPr>
      </p:pic>
    </p:spTree>
    <p:extLst>
      <p:ext uri="{BB962C8B-B14F-4D97-AF65-F5344CB8AC3E}">
        <p14:creationId xmlns:p14="http://schemas.microsoft.com/office/powerpoint/2010/main" val="279638657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4797529-99CF-41E6-B1D7-9DE603E91557}"/>
              </a:ext>
            </a:extLst>
          </p:cNvPr>
          <p:cNvPicPr>
            <a:picLocks noChangeAspect="1"/>
          </p:cNvPicPr>
          <p:nvPr/>
        </p:nvPicPr>
        <p:blipFill>
          <a:blip r:embed="rId2"/>
          <a:stretch>
            <a:fillRect/>
          </a:stretch>
        </p:blipFill>
        <p:spPr>
          <a:xfrm>
            <a:off x="1657319" y="302006"/>
            <a:ext cx="8411657" cy="6413382"/>
          </a:xfrm>
          <a:prstGeom prst="rect">
            <a:avLst/>
          </a:prstGeom>
        </p:spPr>
      </p:pic>
    </p:spTree>
    <p:extLst>
      <p:ext uri="{BB962C8B-B14F-4D97-AF65-F5344CB8AC3E}">
        <p14:creationId xmlns:p14="http://schemas.microsoft.com/office/powerpoint/2010/main" val="3527315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8408" y="424661"/>
            <a:ext cx="10364451" cy="611481"/>
          </a:xfrm>
        </p:spPr>
        <p:txBody>
          <a:bodyPr>
            <a:normAutofit/>
          </a:bodyPr>
          <a:lstStyle/>
          <a:p>
            <a:r>
              <a:rPr lang="en-US" sz="3200" cap="none" dirty="0">
                <a:solidFill>
                  <a:srgbClr val="3A7D86"/>
                </a:solidFill>
                <a:latin typeface="Arial" panose="020B0604020202020204" pitchFamily="34" charset="0"/>
                <a:cs typeface="Arial" panose="020B0604020202020204" pitchFamily="34" charset="0"/>
              </a:rPr>
              <a:t>Purpose</a:t>
            </a:r>
          </a:p>
        </p:txBody>
      </p:sp>
      <p:sp>
        <p:nvSpPr>
          <p:cNvPr id="4" name="TextBox 3"/>
          <p:cNvSpPr txBox="1"/>
          <p:nvPr/>
        </p:nvSpPr>
        <p:spPr>
          <a:xfrm>
            <a:off x="617913" y="1344148"/>
            <a:ext cx="10956174" cy="1631216"/>
          </a:xfrm>
          <a:prstGeom prst="rect">
            <a:avLst/>
          </a:prstGeom>
          <a:noFill/>
        </p:spPr>
        <p:txBody>
          <a:bodyPr wrap="square" rtlCol="0">
            <a:spAutoFit/>
          </a:bodyPr>
          <a:lstStyle/>
          <a:p>
            <a:r>
              <a:rPr lang="en-US" sz="2400" dirty="0">
                <a:latin typeface="Arial" panose="020B0604020202020204" pitchFamily="34" charset="0"/>
                <a:cs typeface="Arial" panose="020B0604020202020204" pitchFamily="34" charset="0"/>
              </a:rPr>
              <a:t>Discuss relevant issues relating to stormwater management in Athens-Clarke County including proposed revisions to Articles 3 (Grading) and 4 (Stormwater) of the Transportation &amp; Public Works Technical Standards.</a:t>
            </a:r>
          </a:p>
          <a:p>
            <a:endParaRPr lang="en-US"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3814032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2DF5F38-53B2-4623-AA8B-2823C0507434}"/>
              </a:ext>
            </a:extLst>
          </p:cNvPr>
          <p:cNvPicPr>
            <a:picLocks noChangeAspect="1"/>
          </p:cNvPicPr>
          <p:nvPr/>
        </p:nvPicPr>
        <p:blipFill>
          <a:blip r:embed="rId2"/>
          <a:stretch>
            <a:fillRect/>
          </a:stretch>
        </p:blipFill>
        <p:spPr>
          <a:xfrm>
            <a:off x="4618861" y="0"/>
            <a:ext cx="5974315" cy="6858000"/>
          </a:xfrm>
          <a:prstGeom prst="rect">
            <a:avLst/>
          </a:prstGeom>
        </p:spPr>
      </p:pic>
      <p:sp>
        <p:nvSpPr>
          <p:cNvPr id="4" name="TextBox 3">
            <a:extLst>
              <a:ext uri="{FF2B5EF4-FFF2-40B4-BE49-F238E27FC236}">
                <a16:creationId xmlns:a16="http://schemas.microsoft.com/office/drawing/2014/main" id="{949CCD82-E959-491D-A5D6-AE7C9B02E663}"/>
              </a:ext>
            </a:extLst>
          </p:cNvPr>
          <p:cNvSpPr txBox="1"/>
          <p:nvPr/>
        </p:nvSpPr>
        <p:spPr>
          <a:xfrm>
            <a:off x="1036762" y="2625754"/>
            <a:ext cx="3582099" cy="1200329"/>
          </a:xfrm>
          <a:prstGeom prst="rect">
            <a:avLst/>
          </a:prstGeom>
          <a:noFill/>
        </p:spPr>
        <p:txBody>
          <a:bodyPr wrap="square" rtlCol="0">
            <a:spAutoFit/>
          </a:bodyPr>
          <a:lstStyle/>
          <a:p>
            <a:r>
              <a:rPr lang="en-US" sz="2400" dirty="0"/>
              <a:t>Punta </a:t>
            </a:r>
            <a:r>
              <a:rPr lang="en-US" sz="2400" dirty="0" err="1"/>
              <a:t>Gorda</a:t>
            </a:r>
            <a:r>
              <a:rPr lang="en-US" sz="2400" dirty="0"/>
              <a:t>, FL</a:t>
            </a:r>
          </a:p>
          <a:p>
            <a:r>
              <a:rPr lang="en-US" sz="2400" dirty="0"/>
              <a:t>Zillow For Sale listings</a:t>
            </a:r>
          </a:p>
          <a:p>
            <a:r>
              <a:rPr lang="en-US" sz="2400" dirty="0"/>
              <a:t>December 18, 2024</a:t>
            </a:r>
          </a:p>
        </p:txBody>
      </p:sp>
    </p:spTree>
    <p:extLst>
      <p:ext uri="{BB962C8B-B14F-4D97-AF65-F5344CB8AC3E}">
        <p14:creationId xmlns:p14="http://schemas.microsoft.com/office/powerpoint/2010/main" val="180783384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0FE1A8F-B8B4-4712-8D74-01EA26205103}"/>
              </a:ext>
            </a:extLst>
          </p:cNvPr>
          <p:cNvPicPr>
            <a:picLocks noChangeAspect="1"/>
          </p:cNvPicPr>
          <p:nvPr/>
        </p:nvPicPr>
        <p:blipFill>
          <a:blip r:embed="rId2"/>
          <a:stretch>
            <a:fillRect/>
          </a:stretch>
        </p:blipFill>
        <p:spPr>
          <a:xfrm>
            <a:off x="2035221" y="0"/>
            <a:ext cx="8121557" cy="6858000"/>
          </a:xfrm>
          <a:prstGeom prst="rect">
            <a:avLst/>
          </a:prstGeom>
        </p:spPr>
      </p:pic>
      <mc:AlternateContent xmlns:mc="http://schemas.openxmlformats.org/markup-compatibility/2006" xmlns:pslz="http://schemas.microsoft.com/office/powerpoint/2016/slidezoom">
        <mc:Choice Requires="pslz">
          <p:graphicFrame>
            <p:nvGraphicFramePr>
              <p:cNvPr id="4" name="Slide Zoom 3">
                <a:extLst>
                  <a:ext uri="{FF2B5EF4-FFF2-40B4-BE49-F238E27FC236}">
                    <a16:creationId xmlns:a16="http://schemas.microsoft.com/office/drawing/2014/main" id="{13E3F8A3-31DA-48EC-8CDC-B50C1B0BD951}"/>
                  </a:ext>
                </a:extLst>
              </p:cNvPr>
              <p:cNvGraphicFramePr>
                <a:graphicFrameLocks noChangeAspect="1"/>
              </p:cNvGraphicFramePr>
              <p:nvPr>
                <p:extLst>
                  <p:ext uri="{D42A27DB-BD31-4B8C-83A1-F6EECF244321}">
                    <p14:modId xmlns:p14="http://schemas.microsoft.com/office/powerpoint/2010/main" val="3479875053"/>
                  </p:ext>
                </p:extLst>
              </p:nvPr>
            </p:nvGraphicFramePr>
            <p:xfrm>
              <a:off x="1740066" y="5967215"/>
              <a:ext cx="3048000" cy="1714500"/>
            </p:xfrm>
            <a:graphic>
              <a:graphicData uri="http://schemas.microsoft.com/office/powerpoint/2016/slidezoom">
                <pslz:sldZm>
                  <pslz:sldZmObj sldId="368" cId="184441523">
                    <pslz:zmPr id="{BEBABF0A-943A-439C-A51C-F4C427CDD2C7}" returnToParent="0" transitionDur="1000">
                      <p166:blipFill xmlns:p166="http://schemas.microsoft.com/office/powerpoint/2016/6/main">
                        <a:blip r:embed="rId3"/>
                        <a:stretch>
                          <a:fillRect/>
                        </a:stretch>
                      </p166:blipFill>
                      <p166:spPr xmlns:p166="http://schemas.microsoft.com/office/powerpoint/2016/6/main">
                        <a:xfrm>
                          <a:off x="0" y="0"/>
                          <a:ext cx="3048000" cy="1714500"/>
                        </a:xfrm>
                        <a:prstGeom prst="rect">
                          <a:avLst/>
                        </a:prstGeom>
                        <a:ln w="3175">
                          <a:solidFill>
                            <a:prstClr val="ltGray"/>
                          </a:solidFill>
                        </a:ln>
                      </p166:spPr>
                    </pslz:zmPr>
                  </pslz:sldZmObj>
                </pslz:sldZm>
              </a:graphicData>
            </a:graphic>
          </p:graphicFrame>
        </mc:Choice>
        <mc:Fallback xmlns="">
          <p:pic>
            <p:nvPicPr>
              <p:cNvPr id="4" name="Slide Zoom 3">
                <a:hlinkClick r:id="rId4" action="ppaction://hlinksldjump"/>
                <a:extLst>
                  <a:ext uri="{FF2B5EF4-FFF2-40B4-BE49-F238E27FC236}">
                    <a16:creationId xmlns:a16="http://schemas.microsoft.com/office/drawing/2014/main" id="{13E3F8A3-31DA-48EC-8CDC-B50C1B0BD951}"/>
                  </a:ext>
                </a:extLst>
              </p:cNvPr>
              <p:cNvPicPr>
                <a:picLocks noGrp="1" noRot="1" noChangeAspect="1" noMove="1" noResize="1" noEditPoints="1" noAdjustHandles="1" noChangeArrowheads="1" noChangeShapeType="1"/>
              </p:cNvPicPr>
              <p:nvPr/>
            </p:nvPicPr>
            <p:blipFill>
              <a:blip r:embed="rId5"/>
              <a:stretch>
                <a:fillRect/>
              </a:stretch>
            </p:blipFill>
            <p:spPr>
              <a:xfrm>
                <a:off x="1740066" y="5967215"/>
                <a:ext cx="3048000" cy="1714500"/>
              </a:xfrm>
              <a:prstGeom prst="rect">
                <a:avLst/>
              </a:prstGeom>
              <a:ln w="3175">
                <a:solidFill>
                  <a:prstClr val="ltGray"/>
                </a:solidFill>
              </a:ln>
            </p:spPr>
          </p:pic>
        </mc:Fallback>
      </mc:AlternateContent>
    </p:spTree>
    <p:extLst>
      <p:ext uri="{BB962C8B-B14F-4D97-AF65-F5344CB8AC3E}">
        <p14:creationId xmlns:p14="http://schemas.microsoft.com/office/powerpoint/2010/main" val="18444152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12563C6-134C-4D68-B11B-324BF2FEDEFE}"/>
              </a:ext>
            </a:extLst>
          </p:cNvPr>
          <p:cNvPicPr>
            <a:picLocks noChangeAspect="1"/>
          </p:cNvPicPr>
          <p:nvPr/>
        </p:nvPicPr>
        <p:blipFill>
          <a:blip r:embed="rId2"/>
          <a:stretch>
            <a:fillRect/>
          </a:stretch>
        </p:blipFill>
        <p:spPr>
          <a:xfrm>
            <a:off x="1647567" y="0"/>
            <a:ext cx="8896865" cy="6858000"/>
          </a:xfrm>
          <a:prstGeom prst="rect">
            <a:avLst/>
          </a:prstGeom>
        </p:spPr>
      </p:pic>
    </p:spTree>
    <p:extLst>
      <p:ext uri="{BB962C8B-B14F-4D97-AF65-F5344CB8AC3E}">
        <p14:creationId xmlns:p14="http://schemas.microsoft.com/office/powerpoint/2010/main" val="226201725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12563C6-134C-4D68-B11B-324BF2FEDEFE}"/>
              </a:ext>
            </a:extLst>
          </p:cNvPr>
          <p:cNvPicPr>
            <a:picLocks noChangeAspect="1"/>
          </p:cNvPicPr>
          <p:nvPr/>
        </p:nvPicPr>
        <p:blipFill>
          <a:blip r:embed="rId2"/>
          <a:stretch>
            <a:fillRect/>
          </a:stretch>
        </p:blipFill>
        <p:spPr>
          <a:xfrm>
            <a:off x="1647567" y="0"/>
            <a:ext cx="8896865" cy="6858000"/>
          </a:xfrm>
          <a:prstGeom prst="rect">
            <a:avLst/>
          </a:prstGeom>
        </p:spPr>
      </p:pic>
      <p:sp>
        <p:nvSpPr>
          <p:cNvPr id="2" name="TextBox 1">
            <a:extLst>
              <a:ext uri="{FF2B5EF4-FFF2-40B4-BE49-F238E27FC236}">
                <a16:creationId xmlns:a16="http://schemas.microsoft.com/office/drawing/2014/main" id="{7C7CE725-1C52-402E-A76F-79C49DA5AE79}"/>
              </a:ext>
            </a:extLst>
          </p:cNvPr>
          <p:cNvSpPr txBox="1"/>
          <p:nvPr/>
        </p:nvSpPr>
        <p:spPr>
          <a:xfrm>
            <a:off x="1647567" y="5633165"/>
            <a:ext cx="7180299" cy="1107996"/>
          </a:xfrm>
          <a:prstGeom prst="rect">
            <a:avLst/>
          </a:prstGeom>
          <a:solidFill>
            <a:srgbClr val="FFFF00"/>
          </a:solidFill>
        </p:spPr>
        <p:txBody>
          <a:bodyPr wrap="square" rtlCol="0">
            <a:spAutoFit/>
          </a:bodyPr>
          <a:lstStyle/>
          <a:p>
            <a:r>
              <a:rPr lang="en-US" sz="6600" dirty="0"/>
              <a:t>Stationarity is dead.</a:t>
            </a:r>
          </a:p>
        </p:txBody>
      </p:sp>
    </p:spTree>
    <p:extLst>
      <p:ext uri="{BB962C8B-B14F-4D97-AF65-F5344CB8AC3E}">
        <p14:creationId xmlns:p14="http://schemas.microsoft.com/office/powerpoint/2010/main" val="414522287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8D83218-C73C-4B13-81E2-8E769011A001}"/>
              </a:ext>
            </a:extLst>
          </p:cNvPr>
          <p:cNvSpPr txBox="1"/>
          <p:nvPr/>
        </p:nvSpPr>
        <p:spPr>
          <a:xfrm>
            <a:off x="2220258" y="364921"/>
            <a:ext cx="7382311" cy="769441"/>
          </a:xfrm>
          <a:prstGeom prst="rect">
            <a:avLst/>
          </a:prstGeom>
          <a:noFill/>
        </p:spPr>
        <p:txBody>
          <a:bodyPr wrap="square" rtlCol="0">
            <a:spAutoFit/>
          </a:bodyPr>
          <a:lstStyle/>
          <a:p>
            <a:pPr algn="ctr"/>
            <a:r>
              <a:rPr lang="en-US" sz="4400" dirty="0"/>
              <a:t>Housing Prices (from Zillow)</a:t>
            </a:r>
          </a:p>
        </p:txBody>
      </p:sp>
      <p:graphicFrame>
        <p:nvGraphicFramePr>
          <p:cNvPr id="3" name="Table 2">
            <a:extLst>
              <a:ext uri="{FF2B5EF4-FFF2-40B4-BE49-F238E27FC236}">
                <a16:creationId xmlns:a16="http://schemas.microsoft.com/office/drawing/2014/main" id="{DA404DD0-5565-4E11-86AB-B8755DB6C37E}"/>
              </a:ext>
            </a:extLst>
          </p:cNvPr>
          <p:cNvGraphicFramePr>
            <a:graphicFrameLocks noGrp="1"/>
          </p:cNvGraphicFramePr>
          <p:nvPr>
            <p:extLst>
              <p:ext uri="{D42A27DB-BD31-4B8C-83A1-F6EECF244321}">
                <p14:modId xmlns:p14="http://schemas.microsoft.com/office/powerpoint/2010/main" val="94478397"/>
              </p:ext>
            </p:extLst>
          </p:nvPr>
        </p:nvGraphicFramePr>
        <p:xfrm>
          <a:off x="2995127" y="1763486"/>
          <a:ext cx="5710334" cy="4478695"/>
        </p:xfrm>
        <a:graphic>
          <a:graphicData uri="http://schemas.openxmlformats.org/drawingml/2006/table">
            <a:tbl>
              <a:tblPr firstRow="1" firstCol="1" bandRow="1">
                <a:tableStyleId>{5C22544A-7EE6-4342-B048-85BDC9FD1C3A}</a:tableStyleId>
              </a:tblPr>
              <a:tblGrid>
                <a:gridCol w="3406016">
                  <a:extLst>
                    <a:ext uri="{9D8B030D-6E8A-4147-A177-3AD203B41FA5}">
                      <a16:colId xmlns:a16="http://schemas.microsoft.com/office/drawing/2014/main" val="1141387951"/>
                    </a:ext>
                  </a:extLst>
                </a:gridCol>
                <a:gridCol w="2304318">
                  <a:extLst>
                    <a:ext uri="{9D8B030D-6E8A-4147-A177-3AD203B41FA5}">
                      <a16:colId xmlns:a16="http://schemas.microsoft.com/office/drawing/2014/main" val="4202611242"/>
                    </a:ext>
                  </a:extLst>
                </a:gridCol>
              </a:tblGrid>
              <a:tr h="1011560">
                <a:tc>
                  <a:txBody>
                    <a:bodyPr/>
                    <a:lstStyle/>
                    <a:p>
                      <a:pPr marL="0" marR="0" algn="ctr">
                        <a:lnSpc>
                          <a:spcPct val="107000"/>
                        </a:lnSpc>
                        <a:spcBef>
                          <a:spcPts val="0"/>
                        </a:spcBef>
                        <a:spcAft>
                          <a:spcPts val="0"/>
                        </a:spcAft>
                      </a:pPr>
                      <a:endParaRPr lang="en-US" sz="2400" dirty="0">
                        <a:effectLst/>
                      </a:endParaRPr>
                    </a:p>
                    <a:p>
                      <a:pPr marL="0" marR="0" algn="ctr">
                        <a:lnSpc>
                          <a:spcPct val="107000"/>
                        </a:lnSpc>
                        <a:spcBef>
                          <a:spcPts val="0"/>
                        </a:spcBef>
                        <a:spcAft>
                          <a:spcPts val="0"/>
                        </a:spcAft>
                      </a:pPr>
                      <a:r>
                        <a:rPr lang="en-US" sz="2400" dirty="0">
                          <a:effectLst/>
                        </a:rPr>
                        <a:t>Jurisdiction</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2400" dirty="0">
                          <a:effectLst/>
                        </a:rPr>
                        <a:t>2024 Average Home Price</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24260024"/>
                  </a:ext>
                </a:extLst>
              </a:tr>
              <a:tr h="693427">
                <a:tc>
                  <a:txBody>
                    <a:bodyPr/>
                    <a:lstStyle/>
                    <a:p>
                      <a:pPr marL="0" marR="0" algn="l">
                        <a:lnSpc>
                          <a:spcPct val="107000"/>
                        </a:lnSpc>
                        <a:spcBef>
                          <a:spcPts val="0"/>
                        </a:spcBef>
                        <a:spcAft>
                          <a:spcPts val="0"/>
                        </a:spcAft>
                      </a:pPr>
                      <a:r>
                        <a:rPr lang="en-US" sz="2400" dirty="0">
                          <a:effectLst/>
                        </a:rPr>
                        <a:t>Athens-Clarke County</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07000"/>
                        </a:lnSpc>
                        <a:spcBef>
                          <a:spcPts val="0"/>
                        </a:spcBef>
                        <a:spcAft>
                          <a:spcPts val="0"/>
                        </a:spcAft>
                      </a:pPr>
                      <a:r>
                        <a:rPr lang="en-US" sz="2400" dirty="0">
                          <a:effectLst/>
                        </a:rPr>
                        <a:t>$346,682.</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266033456"/>
                  </a:ext>
                </a:extLst>
              </a:tr>
              <a:tr h="693427">
                <a:tc>
                  <a:txBody>
                    <a:bodyPr/>
                    <a:lstStyle/>
                    <a:p>
                      <a:pPr marL="0" marR="0" algn="l">
                        <a:lnSpc>
                          <a:spcPct val="107000"/>
                        </a:lnSpc>
                        <a:spcBef>
                          <a:spcPts val="0"/>
                        </a:spcBef>
                        <a:spcAft>
                          <a:spcPts val="0"/>
                        </a:spcAft>
                      </a:pPr>
                      <a:r>
                        <a:rPr lang="en-US" sz="2400" dirty="0">
                          <a:effectLst/>
                        </a:rPr>
                        <a:t>Hall County</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07000"/>
                        </a:lnSpc>
                        <a:spcBef>
                          <a:spcPts val="0"/>
                        </a:spcBef>
                        <a:spcAft>
                          <a:spcPts val="0"/>
                        </a:spcAft>
                      </a:pPr>
                      <a:r>
                        <a:rPr lang="en-US" sz="2400" dirty="0">
                          <a:effectLst/>
                        </a:rPr>
                        <a:t>$378,720.</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81428849"/>
                  </a:ext>
                </a:extLst>
              </a:tr>
              <a:tr h="693427">
                <a:tc>
                  <a:txBody>
                    <a:bodyPr/>
                    <a:lstStyle/>
                    <a:p>
                      <a:pPr marL="0" marR="0" algn="l">
                        <a:lnSpc>
                          <a:spcPct val="107000"/>
                        </a:lnSpc>
                        <a:spcBef>
                          <a:spcPts val="0"/>
                        </a:spcBef>
                        <a:spcAft>
                          <a:spcPts val="0"/>
                        </a:spcAft>
                      </a:pPr>
                      <a:r>
                        <a:rPr lang="en-US" sz="2400" dirty="0">
                          <a:effectLst/>
                        </a:rPr>
                        <a:t>Gwinnett County</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07000"/>
                        </a:lnSpc>
                        <a:spcBef>
                          <a:spcPts val="0"/>
                        </a:spcBef>
                        <a:spcAft>
                          <a:spcPts val="0"/>
                        </a:spcAft>
                      </a:pPr>
                      <a:r>
                        <a:rPr lang="en-US" sz="2400" dirty="0">
                          <a:effectLst/>
                        </a:rPr>
                        <a:t>$409,572.</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177474179"/>
                  </a:ext>
                </a:extLst>
              </a:tr>
              <a:tr h="693427">
                <a:tc>
                  <a:txBody>
                    <a:bodyPr/>
                    <a:lstStyle/>
                    <a:p>
                      <a:pPr marL="0" marR="0" algn="l">
                        <a:lnSpc>
                          <a:spcPct val="107000"/>
                        </a:lnSpc>
                        <a:spcBef>
                          <a:spcPts val="0"/>
                        </a:spcBef>
                        <a:spcAft>
                          <a:spcPts val="0"/>
                        </a:spcAft>
                      </a:pPr>
                      <a:r>
                        <a:rPr lang="en-US" sz="2400" dirty="0">
                          <a:effectLst/>
                        </a:rPr>
                        <a:t>Forsyth County</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07000"/>
                        </a:lnSpc>
                        <a:spcBef>
                          <a:spcPts val="0"/>
                        </a:spcBef>
                        <a:spcAft>
                          <a:spcPts val="0"/>
                        </a:spcAft>
                      </a:pPr>
                      <a:r>
                        <a:rPr lang="en-US" sz="2400" dirty="0">
                          <a:effectLst/>
                        </a:rPr>
                        <a:t>$610,837.</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218474402"/>
                  </a:ext>
                </a:extLst>
              </a:tr>
              <a:tr h="693427">
                <a:tc>
                  <a:txBody>
                    <a:bodyPr/>
                    <a:lstStyle/>
                    <a:p>
                      <a:pPr marL="0" marR="0" algn="l">
                        <a:lnSpc>
                          <a:spcPct val="107000"/>
                        </a:lnSpc>
                        <a:spcBef>
                          <a:spcPts val="0"/>
                        </a:spcBef>
                        <a:spcAft>
                          <a:spcPts val="0"/>
                        </a:spcAft>
                      </a:pPr>
                      <a:r>
                        <a:rPr lang="en-US" sz="2400" dirty="0">
                          <a:effectLst/>
                        </a:rPr>
                        <a:t>Roswell</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07000"/>
                        </a:lnSpc>
                        <a:spcBef>
                          <a:spcPts val="0"/>
                        </a:spcBef>
                        <a:spcAft>
                          <a:spcPts val="0"/>
                        </a:spcAft>
                      </a:pPr>
                      <a:r>
                        <a:rPr lang="en-US" sz="2400" dirty="0">
                          <a:effectLst/>
                        </a:rPr>
                        <a:t>$638,910.</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24783696"/>
                  </a:ext>
                </a:extLst>
              </a:tr>
            </a:tbl>
          </a:graphicData>
        </a:graphic>
      </p:graphicFrame>
    </p:spTree>
    <p:extLst>
      <p:ext uri="{BB962C8B-B14F-4D97-AF65-F5344CB8AC3E}">
        <p14:creationId xmlns:p14="http://schemas.microsoft.com/office/powerpoint/2010/main" val="30409664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35799" y="371456"/>
            <a:ext cx="10956174" cy="7971413"/>
          </a:xfrm>
          <a:prstGeom prst="rect">
            <a:avLst/>
          </a:prstGeom>
          <a:noFill/>
        </p:spPr>
        <p:txBody>
          <a:bodyPr wrap="square" rtlCol="0">
            <a:spAutoFit/>
          </a:bodyPr>
          <a:lstStyle/>
          <a:p>
            <a:r>
              <a:rPr lang="en-US" sz="2400" i="1" dirty="0">
                <a:latin typeface="Times New Roman" panose="02020603050405020304" pitchFamily="18" charset="0"/>
                <a:cs typeface="Times New Roman" panose="02020603050405020304" pitchFamily="18" charset="0"/>
              </a:rPr>
              <a:t>Application of the full EPD stormwater standards for new development </a:t>
            </a:r>
            <a:r>
              <a:rPr lang="en-US" sz="2400" b="1" i="1" dirty="0">
                <a:latin typeface="Times New Roman" panose="02020603050405020304" pitchFamily="18" charset="0"/>
                <a:cs typeface="Times New Roman" panose="02020603050405020304" pitchFamily="18" charset="0"/>
              </a:rPr>
              <a:t>only partially mitigates </a:t>
            </a:r>
            <a:r>
              <a:rPr lang="en-US" sz="2400" i="1" dirty="0">
                <a:latin typeface="Times New Roman" panose="02020603050405020304" pitchFamily="18" charset="0"/>
                <a:cs typeface="Times New Roman" panose="02020603050405020304" pitchFamily="18" charset="0"/>
              </a:rPr>
              <a:t>stormwater impacts. Newly developed sites produce more stormwater runoff than in the predeveloped state. More severe flooding occurs downstream, and sometime drainage and flooding problems occur </a:t>
            </a:r>
            <a:r>
              <a:rPr lang="en-US" sz="2400" b="1" i="1" dirty="0">
                <a:latin typeface="Times New Roman" panose="02020603050405020304" pitchFamily="18" charset="0"/>
                <a:cs typeface="Times New Roman" panose="02020603050405020304" pitchFamily="18" charset="0"/>
              </a:rPr>
              <a:t>within </a:t>
            </a:r>
            <a:r>
              <a:rPr lang="en-US" sz="2400" i="1" dirty="0">
                <a:latin typeface="Times New Roman" panose="02020603050405020304" pitchFamily="18" charset="0"/>
                <a:cs typeface="Times New Roman" panose="02020603050405020304" pitchFamily="18" charset="0"/>
              </a:rPr>
              <a:t>new development sites. Developed sites are generally warmer than pre-developed sites. They contribute thermal pollution to streams and rivers. Severe rain events and temperatures are predicted to increase. </a:t>
            </a:r>
          </a:p>
          <a:p>
            <a:endParaRPr lang="en-US" sz="2400" i="1" dirty="0">
              <a:latin typeface="Times New Roman" panose="02020603050405020304" pitchFamily="18" charset="0"/>
              <a:cs typeface="Times New Roman" panose="02020603050405020304" pitchFamily="18" charset="0"/>
            </a:endParaRPr>
          </a:p>
          <a:p>
            <a:r>
              <a:rPr lang="en-US" sz="2400" i="1" dirty="0">
                <a:latin typeface="Times New Roman" panose="02020603050405020304" pitchFamily="18" charset="0"/>
                <a:cs typeface="Times New Roman" panose="02020603050405020304" pitchFamily="18" charset="0"/>
              </a:rPr>
              <a:t>As opposed to the traditional view of stormwater as a waste product, stormwater can be managed as an amenity. This benefits the long-term interests of residents of Athens-Clarke County.</a:t>
            </a:r>
          </a:p>
          <a:p>
            <a:endParaRPr lang="en-US" sz="2400" dirty="0">
              <a:latin typeface="Arial" panose="020B0604020202020204" pitchFamily="34" charset="0"/>
              <a:cs typeface="Arial" panose="020B0604020202020204" pitchFamily="34" charset="0"/>
            </a:endParaRPr>
          </a:p>
          <a:p>
            <a:r>
              <a:rPr lang="en-US" sz="2400" i="1" dirty="0">
                <a:solidFill>
                  <a:schemeClr val="accent1">
                    <a:lumMod val="50000"/>
                  </a:schemeClr>
                </a:solidFill>
                <a:latin typeface="Times New Roman" panose="02020603050405020304" pitchFamily="18" charset="0"/>
                <a:cs typeface="Times New Roman" panose="02020603050405020304" pitchFamily="18" charset="0"/>
              </a:rPr>
              <a:t>“. . . While the Clean Water Act gives EPA the authority to set stormwater management benchmarks for entire communities or watersheds, it provides little authority over the shifts in urban growth patterns that are necessary to avoid generating new sources of stormwater pollution. Without </a:t>
            </a:r>
            <a:r>
              <a:rPr lang="en-US" sz="2400" b="1" i="1" dirty="0">
                <a:solidFill>
                  <a:schemeClr val="accent1">
                    <a:lumMod val="50000"/>
                  </a:schemeClr>
                </a:solidFill>
                <a:latin typeface="Times New Roman" panose="02020603050405020304" pitchFamily="18" charset="0"/>
                <a:cs typeface="Times New Roman" panose="02020603050405020304" pitchFamily="18" charset="0"/>
              </a:rPr>
              <a:t>local efforts to adopt sustainable comprehensive urban growth plans</a:t>
            </a:r>
            <a:r>
              <a:rPr lang="en-US" sz="2400" i="1" dirty="0">
                <a:solidFill>
                  <a:schemeClr val="accent1">
                    <a:lumMod val="50000"/>
                  </a:schemeClr>
                </a:solidFill>
                <a:latin typeface="Times New Roman" panose="02020603050405020304" pitchFamily="18" charset="0"/>
                <a:cs typeface="Times New Roman" panose="02020603050405020304" pitchFamily="18" charset="0"/>
              </a:rPr>
              <a:t>, it is very difficult to adequately protect the health of local waterways over time.						</a:t>
            </a:r>
            <a:r>
              <a:rPr lang="en-US" sz="2400" dirty="0">
                <a:latin typeface="Arial" panose="020B0604020202020204" pitchFamily="34" charset="0"/>
                <a:cs typeface="Arial" panose="020B0604020202020204" pitchFamily="34" charset="0"/>
              </a:rPr>
              <a:t>	</a:t>
            </a:r>
            <a:r>
              <a:rPr lang="en-US" sz="2000" dirty="0">
                <a:solidFill>
                  <a:schemeClr val="accent1">
                    <a:lumMod val="50000"/>
                  </a:schemeClr>
                </a:solidFill>
                <a:latin typeface="Arial" panose="020B0604020202020204" pitchFamily="34" charset="0"/>
                <a:cs typeface="Arial" panose="020B0604020202020204" pitchFamily="34" charset="0"/>
              </a:rPr>
              <a:t>American Rivers Local Water Policy Innovation</a:t>
            </a:r>
            <a:endParaRPr lang="en-US" sz="2400" dirty="0">
              <a:solidFill>
                <a:schemeClr val="accent1">
                  <a:lumMod val="50000"/>
                </a:schemeClr>
              </a:solidFill>
              <a:latin typeface="Arial" panose="020B0604020202020204" pitchFamily="34" charset="0"/>
              <a:cs typeface="Arial" panose="020B0604020202020204" pitchFamily="34" charset="0"/>
            </a:endParaRPr>
          </a:p>
          <a:p>
            <a:pPr marL="342900" indent="-342900">
              <a:buFont typeface="+mj-lt"/>
              <a:buAutoNum type="arabicPeriod"/>
            </a:pPr>
            <a:endParaRPr lang="en-US" sz="2000" dirty="0">
              <a:latin typeface="Arial" panose="020B0604020202020204" pitchFamily="34" charset="0"/>
              <a:cs typeface="Arial" panose="020B0604020202020204" pitchFamily="34" charset="0"/>
            </a:endParaRPr>
          </a:p>
          <a:p>
            <a:pPr marL="342900" indent="-342900">
              <a:buFont typeface="+mj-lt"/>
              <a:buAutoNum type="arabicPeriod"/>
            </a:pPr>
            <a:endParaRPr lang="en-US" sz="2800" dirty="0">
              <a:latin typeface="Arial" panose="020B0604020202020204" pitchFamily="34" charset="0"/>
              <a:cs typeface="Arial" panose="020B0604020202020204" pitchFamily="34" charset="0"/>
            </a:endParaRPr>
          </a:p>
          <a:p>
            <a:pPr marL="342900" indent="-342900">
              <a:buFont typeface="+mj-lt"/>
              <a:buAutoNum type="arabicPeriod"/>
            </a:pPr>
            <a:endParaRPr lang="en-US" sz="2800" dirty="0">
              <a:latin typeface="Arial" panose="020B0604020202020204" pitchFamily="34" charset="0"/>
              <a:cs typeface="Arial" panose="020B0604020202020204" pitchFamily="34" charset="0"/>
            </a:endParaRPr>
          </a:p>
          <a:p>
            <a:endParaRPr lang="en-US"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3469441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A583104-2F4D-4E15-A328-F42D0D938D03}"/>
              </a:ext>
            </a:extLst>
          </p:cNvPr>
          <p:cNvSpPr txBox="1"/>
          <p:nvPr/>
        </p:nvSpPr>
        <p:spPr>
          <a:xfrm>
            <a:off x="536895" y="444444"/>
            <a:ext cx="11316749" cy="5663089"/>
          </a:xfrm>
          <a:prstGeom prst="rect">
            <a:avLst/>
          </a:prstGeom>
          <a:noFill/>
        </p:spPr>
        <p:txBody>
          <a:bodyPr wrap="square" rtlCol="0">
            <a:spAutoFit/>
          </a:bodyPr>
          <a:lstStyle/>
          <a:p>
            <a:pPr algn="ctr"/>
            <a:r>
              <a:rPr lang="en-US" sz="3200" dirty="0">
                <a:solidFill>
                  <a:srgbClr val="3A7D86"/>
                </a:solidFill>
                <a:latin typeface="Arial" panose="020B0604020202020204" pitchFamily="34" charset="0"/>
                <a:cs typeface="Arial" panose="020B0604020202020204" pitchFamily="34" charset="0"/>
              </a:rPr>
              <a:t>Low Impact Development (from Blue Book)</a:t>
            </a:r>
          </a:p>
          <a:p>
            <a:pPr algn="ctr"/>
            <a:endParaRPr lang="en-US" sz="3200" b="1" dirty="0">
              <a:latin typeface="Arial" panose="020B0604020202020204" pitchFamily="34" charset="0"/>
              <a:cs typeface="Arial" panose="020B0604020202020204" pitchFamily="34" charset="0"/>
            </a:endParaRPr>
          </a:p>
          <a:p>
            <a:pPr algn="ctr"/>
            <a:endParaRPr lang="en-US" dirty="0">
              <a:latin typeface="Arial" panose="020B0604020202020204" pitchFamily="34" charset="0"/>
              <a:cs typeface="Arial" panose="020B0604020202020204" pitchFamily="34" charset="0"/>
            </a:endParaRPr>
          </a:p>
          <a:p>
            <a:r>
              <a:rPr lang="en-US" sz="2800" i="1" dirty="0">
                <a:latin typeface="Times New Roman" panose="02020603050405020304" pitchFamily="18" charset="0"/>
                <a:cs typeface="Times New Roman" panose="02020603050405020304" pitchFamily="18" charset="0"/>
              </a:rPr>
              <a:t>“Much of the guidance in Volume 1 is focused on the concept of LID, and the idea that implementation of LID can help communities achieve social and economic goals while they improve their natural resources. Low Impact Development is an approach to land development or redevelopment that seeks to emulate the natural water cycle as much as possible and reduce the negative impacts of development and impervious cover. This is done by minimizing the production of runoff through the application of better site design techniques that direct development to appropriate areas, preserve natural features that aid in water management, and minimize impervious cover.”</a:t>
            </a:r>
          </a:p>
        </p:txBody>
      </p:sp>
    </p:spTree>
    <p:extLst>
      <p:ext uri="{BB962C8B-B14F-4D97-AF65-F5344CB8AC3E}">
        <p14:creationId xmlns:p14="http://schemas.microsoft.com/office/powerpoint/2010/main" val="386648661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A583104-2F4D-4E15-A328-F42D0D938D03}"/>
              </a:ext>
            </a:extLst>
          </p:cNvPr>
          <p:cNvSpPr txBox="1"/>
          <p:nvPr/>
        </p:nvSpPr>
        <p:spPr>
          <a:xfrm>
            <a:off x="437625" y="162417"/>
            <a:ext cx="11316749" cy="6401753"/>
          </a:xfrm>
          <a:prstGeom prst="rect">
            <a:avLst/>
          </a:prstGeom>
          <a:noFill/>
        </p:spPr>
        <p:txBody>
          <a:bodyPr wrap="square" rtlCol="0">
            <a:spAutoFit/>
          </a:bodyPr>
          <a:lstStyle/>
          <a:p>
            <a:pPr algn="ctr"/>
            <a:r>
              <a:rPr lang="en-US" sz="3200" dirty="0">
                <a:solidFill>
                  <a:srgbClr val="3A7D86"/>
                </a:solidFill>
                <a:latin typeface="Arial" panose="020B0604020202020204" pitchFamily="34" charset="0"/>
                <a:cs typeface="Arial" panose="020B0604020202020204" pitchFamily="34" charset="0"/>
              </a:rPr>
              <a:t>Better Site Design (from Blue Book)</a:t>
            </a:r>
          </a:p>
          <a:p>
            <a:pPr algn="l"/>
            <a:endParaRPr lang="en-US" sz="1800" b="0" i="0" u="none" strike="noStrike" baseline="0" dirty="0">
              <a:solidFill>
                <a:srgbClr val="6E6F71"/>
              </a:solidFill>
              <a:latin typeface="Arial" panose="020B0604020202020204" pitchFamily="34" charset="0"/>
              <a:cs typeface="Arial" panose="020B0604020202020204" pitchFamily="34" charset="0"/>
            </a:endParaRPr>
          </a:p>
          <a:p>
            <a:pPr algn="l"/>
            <a:r>
              <a:rPr lang="en-US" sz="2000" b="0" i="0" u="none" strike="noStrike" baseline="0" dirty="0">
                <a:latin typeface="Times New Roman" panose="02020603050405020304" pitchFamily="18" charset="0"/>
                <a:cs typeface="Times New Roman" panose="02020603050405020304" pitchFamily="18" charset="0"/>
              </a:rPr>
              <a:t>“</a:t>
            </a:r>
            <a:r>
              <a:rPr lang="en-US" sz="2400" b="0" i="1" u="none" strike="noStrike" baseline="0" dirty="0">
                <a:latin typeface="Times New Roman" panose="02020603050405020304" pitchFamily="18" charset="0"/>
                <a:cs typeface="Times New Roman" panose="02020603050405020304" pitchFamily="18" charset="0"/>
              </a:rPr>
              <a:t>Addressing stormwater management begins with the site planning and design process. Development projects can be designed to reduce their impact on watersheds when efforts are made to conserve natural areas, reduce impervious cover, and better integrate stormwater treatment. By implementing a combination of these nonstructural approaches, collectively known as Better Site Design (BSD), it is possible to reduce the amount of runoff and pollutants generated by a site and provide for some nonstructural on-site treatment and control of runoff. The goals of Better Site Design include:</a:t>
            </a:r>
          </a:p>
          <a:p>
            <a:pPr algn="l"/>
            <a:endParaRPr lang="en-US" sz="2400" b="0" i="1" u="none" strike="noStrike" baseline="0" dirty="0">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r>
              <a:rPr lang="en-US" sz="2400" b="0" i="1" u="none" strike="noStrike" baseline="0" dirty="0">
                <a:latin typeface="Times New Roman" panose="02020603050405020304" pitchFamily="18" charset="0"/>
                <a:cs typeface="Times New Roman" panose="02020603050405020304" pitchFamily="18" charset="0"/>
              </a:rPr>
              <a:t>Preventing stormwater impacts rather than mitigating them</a:t>
            </a:r>
          </a:p>
          <a:p>
            <a:pPr marL="342900" indent="-342900">
              <a:buFont typeface="Arial" panose="020B0604020202020204" pitchFamily="34" charset="0"/>
              <a:buChar char="•"/>
            </a:pPr>
            <a:r>
              <a:rPr lang="en-US" sz="2400" b="0" i="1" u="none" strike="noStrike" baseline="0" dirty="0">
                <a:latin typeface="Times New Roman" panose="02020603050405020304" pitchFamily="18" charset="0"/>
                <a:cs typeface="Times New Roman" panose="02020603050405020304" pitchFamily="18" charset="0"/>
              </a:rPr>
              <a:t>Managing stormwater (quantity and quality) as close to the point of origin as possible and minimizing collection and conveyance</a:t>
            </a:r>
          </a:p>
          <a:p>
            <a:pPr marL="342900" indent="-342900">
              <a:buFont typeface="Arial" panose="020B0604020202020204" pitchFamily="34" charset="0"/>
              <a:buChar char="•"/>
            </a:pPr>
            <a:r>
              <a:rPr lang="en-US" sz="2400" b="0" i="1" u="none" strike="noStrike" baseline="0" dirty="0">
                <a:latin typeface="Times New Roman" panose="02020603050405020304" pitchFamily="18" charset="0"/>
                <a:cs typeface="Times New Roman" panose="02020603050405020304" pitchFamily="18" charset="0"/>
              </a:rPr>
              <a:t>Utilizing simple, nonstructural methods for stormwater management that are lower cost and lower maintenance than structural controls </a:t>
            </a:r>
          </a:p>
          <a:p>
            <a:pPr marL="342900" indent="-342900">
              <a:buFont typeface="Arial" panose="020B0604020202020204" pitchFamily="34" charset="0"/>
              <a:buChar char="•"/>
            </a:pPr>
            <a:r>
              <a:rPr lang="en-US" sz="2400" b="0" i="1" u="none" strike="noStrike" baseline="0" dirty="0">
                <a:latin typeface="Times New Roman" panose="02020603050405020304" pitchFamily="18" charset="0"/>
                <a:cs typeface="Times New Roman" panose="02020603050405020304" pitchFamily="18" charset="0"/>
              </a:rPr>
              <a:t>Creating a multifunctional landscape </a:t>
            </a:r>
          </a:p>
          <a:p>
            <a:pPr marL="342900" indent="-342900">
              <a:buFont typeface="Arial" panose="020B0604020202020204" pitchFamily="34" charset="0"/>
              <a:buChar char="•"/>
            </a:pPr>
            <a:r>
              <a:rPr lang="en-US" sz="2400" b="0" i="1" u="none" strike="noStrike" baseline="0" dirty="0">
                <a:latin typeface="Times New Roman" panose="02020603050405020304" pitchFamily="18" charset="0"/>
                <a:cs typeface="Times New Roman" panose="02020603050405020304" pitchFamily="18" charset="0"/>
              </a:rPr>
              <a:t>Using hydrology as a framework for site design”</a:t>
            </a:r>
            <a:endParaRPr lang="en-US" sz="2400"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6324141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0000"/>
            <a:lum/>
          </a:blip>
          <a:srcRect/>
          <a:stretch>
            <a:fillRect t="-17000" b="-17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75633" y="278523"/>
            <a:ext cx="10364451" cy="611481"/>
          </a:xfrm>
        </p:spPr>
        <p:txBody>
          <a:bodyPr>
            <a:noAutofit/>
          </a:bodyPr>
          <a:lstStyle/>
          <a:p>
            <a:r>
              <a:rPr lang="en-US" sz="3200" cap="none" dirty="0">
                <a:solidFill>
                  <a:srgbClr val="3A7D86"/>
                </a:solidFill>
                <a:latin typeface="Arial" panose="020B0604020202020204" pitchFamily="34" charset="0"/>
                <a:cs typeface="Arial" panose="020B0604020202020204" pitchFamily="34" charset="0"/>
              </a:rPr>
              <a:t>Redevelopment in Athens-Clarke County</a:t>
            </a:r>
          </a:p>
        </p:txBody>
      </p:sp>
      <p:sp>
        <p:nvSpPr>
          <p:cNvPr id="4" name="TextBox 3"/>
          <p:cNvSpPr txBox="1"/>
          <p:nvPr/>
        </p:nvSpPr>
        <p:spPr>
          <a:xfrm>
            <a:off x="875633" y="1057801"/>
            <a:ext cx="10149840" cy="6247864"/>
          </a:xfrm>
          <a:prstGeom prst="rect">
            <a:avLst/>
          </a:prstGeom>
          <a:noFill/>
        </p:spPr>
        <p:txBody>
          <a:bodyPr wrap="square" rtlCol="0">
            <a:spAutoFit/>
          </a:bodyPr>
          <a:lstStyle/>
          <a:p>
            <a:pPr marL="342900" indent="-342900">
              <a:buFont typeface="+mj-lt"/>
              <a:buAutoNum type="arabicPeriod"/>
            </a:pPr>
            <a:r>
              <a:rPr lang="en-US" sz="2800" dirty="0">
                <a:latin typeface="Arial" panose="020B0604020202020204" pitchFamily="34" charset="0"/>
                <a:cs typeface="Arial" panose="020B0604020202020204" pitchFamily="34" charset="0"/>
              </a:rPr>
              <a:t>There is a risk that the Stormwater permit changes (replacement of impervious surface) required by the EPD would restrict redevelopment opportunities thereby</a:t>
            </a:r>
          </a:p>
          <a:p>
            <a:pPr marL="800100" lvl="1" indent="-342900">
              <a:buFont typeface="+mj-lt"/>
              <a:buAutoNum type="alphaLcParenR"/>
            </a:pPr>
            <a:r>
              <a:rPr lang="en-US" sz="2800" dirty="0">
                <a:latin typeface="Arial" panose="020B0604020202020204" pitchFamily="34" charset="0"/>
                <a:cs typeface="Arial" panose="020B0604020202020204" pitchFamily="34" charset="0"/>
              </a:rPr>
              <a:t>incentivizing green field development and depleting the inventory of valuable green space,</a:t>
            </a:r>
          </a:p>
          <a:p>
            <a:pPr marL="800100" lvl="1" indent="-342900">
              <a:buFont typeface="+mj-lt"/>
              <a:buAutoNum type="alphaLcParenR"/>
            </a:pPr>
            <a:r>
              <a:rPr lang="en-US" sz="2800" dirty="0">
                <a:latin typeface="Arial" panose="020B0604020202020204" pitchFamily="34" charset="0"/>
                <a:cs typeface="Arial" panose="020B0604020202020204" pitchFamily="34" charset="0"/>
              </a:rPr>
              <a:t>missing opportunities to improve runoff from existing developed sites, and </a:t>
            </a:r>
          </a:p>
          <a:p>
            <a:pPr marL="800100" lvl="1" indent="-342900">
              <a:buFont typeface="+mj-lt"/>
              <a:buAutoNum type="alphaLcParenR"/>
            </a:pPr>
            <a:r>
              <a:rPr lang="en-US" sz="2800" dirty="0">
                <a:latin typeface="Arial" panose="020B0604020202020204" pitchFamily="34" charset="0"/>
                <a:cs typeface="Arial" panose="020B0604020202020204" pitchFamily="34" charset="0"/>
              </a:rPr>
              <a:t>risking new development moving outside of Athens-Clarke County. </a:t>
            </a:r>
          </a:p>
          <a:p>
            <a:pPr marL="914400" lvl="1" indent="-457200">
              <a:buFont typeface="+mj-lt"/>
              <a:buAutoNum type="alphaLcParenR"/>
            </a:pPr>
            <a:endParaRPr lang="en-US" sz="2800" dirty="0">
              <a:latin typeface="Arial" panose="020B0604020202020204" pitchFamily="34" charset="0"/>
              <a:cs typeface="Arial" panose="020B0604020202020204" pitchFamily="34" charset="0"/>
            </a:endParaRPr>
          </a:p>
          <a:p>
            <a:pPr marL="457200" indent="-457200">
              <a:buFont typeface="+mj-lt"/>
              <a:buAutoNum type="arabicPeriod"/>
            </a:pPr>
            <a:r>
              <a:rPr lang="en-US" sz="2800" dirty="0">
                <a:latin typeface="Arial" panose="020B0604020202020204" pitchFamily="34" charset="0"/>
                <a:cs typeface="Arial" panose="020B0604020202020204" pitchFamily="34" charset="0"/>
              </a:rPr>
              <a:t>Consequently, pollutant loadings to ACC waterways may not be reduced to the maximum extent practicable.</a:t>
            </a:r>
          </a:p>
          <a:p>
            <a:endParaRPr lang="en-US" sz="2000" dirty="0">
              <a:latin typeface="Arial" panose="020B0604020202020204" pitchFamily="34" charset="0"/>
              <a:cs typeface="Arial" panose="020B0604020202020204" pitchFamily="34" charset="0"/>
            </a:endParaRPr>
          </a:p>
          <a:p>
            <a:endParaRPr lang="en-US" sz="2000" dirty="0">
              <a:latin typeface="Arial" panose="020B0604020202020204" pitchFamily="34" charset="0"/>
              <a:cs typeface="Arial" panose="020B0604020202020204" pitchFamily="34" charset="0"/>
            </a:endParaRPr>
          </a:p>
          <a:p>
            <a:pPr marL="342900" indent="-342900">
              <a:buFont typeface="+mj-lt"/>
              <a:buAutoNum type="arabicPeriod"/>
            </a:pPr>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0629967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p:cNvSpPr txBox="1">
            <a:spLocks/>
          </p:cNvSpPr>
          <p:nvPr/>
        </p:nvSpPr>
        <p:spPr>
          <a:xfrm>
            <a:off x="616990" y="1234475"/>
            <a:ext cx="10363826" cy="4389050"/>
          </a:xfrm>
          <a:prstGeom prst="rect">
            <a:avLst/>
          </a:prstGeom>
        </p:spPr>
        <p:txBody>
          <a:bodyPr>
            <a:noAutofit/>
          </a:bodyPr>
          <a:lst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a:lstStyle>
          <a:p>
            <a:pPr marL="457200" indent="-457200">
              <a:buFont typeface="+mj-lt"/>
              <a:buAutoNum type="arabicPeriod"/>
            </a:pPr>
            <a:r>
              <a:rPr lang="en-US" cap="none" dirty="0">
                <a:latin typeface="Arial" panose="020B0604020202020204" pitchFamily="34" charset="0"/>
                <a:cs typeface="Arial" panose="020B0604020202020204" pitchFamily="34" charset="0"/>
              </a:rPr>
              <a:t>To preserve green space, encourage smart growth, and to reduce stormwater pollutant loadings to receiving streams in Athens-Clarke County to the maximum extent practicable, special stormwater standards are proposed for </a:t>
            </a:r>
            <a:r>
              <a:rPr lang="en-US" b="1" i="1" cap="none" dirty="0">
                <a:latin typeface="Arial" panose="020B0604020202020204" pitchFamily="34" charset="0"/>
                <a:cs typeface="Arial" panose="020B0604020202020204" pitchFamily="34" charset="0"/>
              </a:rPr>
              <a:t>replacement of existing impervious surfaces (such as a building replacing a parking lot) in certain cases</a:t>
            </a:r>
            <a:r>
              <a:rPr lang="en-US" cap="none" dirty="0">
                <a:latin typeface="Arial" panose="020B0604020202020204" pitchFamily="34" charset="0"/>
                <a:cs typeface="Arial" panose="020B0604020202020204" pitchFamily="34" charset="0"/>
              </a:rPr>
              <a:t>.</a:t>
            </a:r>
          </a:p>
          <a:p>
            <a:pPr marL="457200" indent="-457200">
              <a:buFont typeface="+mj-lt"/>
              <a:buAutoNum type="arabicPeriod"/>
            </a:pPr>
            <a:r>
              <a:rPr lang="en-US" cap="none" dirty="0">
                <a:latin typeface="Arial" panose="020B0604020202020204" pitchFamily="34" charset="0"/>
                <a:cs typeface="Arial" panose="020B0604020202020204" pitchFamily="34" charset="0"/>
              </a:rPr>
              <a:t>Apply the full unified stormwater criteria to </a:t>
            </a:r>
            <a:r>
              <a:rPr lang="en-US" b="1" i="1" cap="none" dirty="0">
                <a:latin typeface="Arial" panose="020B0604020202020204" pitchFamily="34" charset="0"/>
                <a:cs typeface="Arial" panose="020B0604020202020204" pitchFamily="34" charset="0"/>
              </a:rPr>
              <a:t>added</a:t>
            </a:r>
            <a:r>
              <a:rPr lang="en-US" cap="none" dirty="0">
                <a:latin typeface="Arial" panose="020B0604020202020204" pitchFamily="34" charset="0"/>
                <a:cs typeface="Arial" panose="020B0604020202020204" pitchFamily="34" charset="0"/>
              </a:rPr>
              <a:t> </a:t>
            </a:r>
            <a:r>
              <a:rPr lang="en-US" b="1" i="1" cap="none" dirty="0">
                <a:latin typeface="Arial" panose="020B0604020202020204" pitchFamily="34" charset="0"/>
                <a:cs typeface="Arial" panose="020B0604020202020204" pitchFamily="34" charset="0"/>
              </a:rPr>
              <a:t>impervious surfaces even if these added surfaces are part of a redevelopment project</a:t>
            </a:r>
            <a:r>
              <a:rPr lang="en-US" cap="none" dirty="0">
                <a:latin typeface="Arial" panose="020B0604020202020204" pitchFamily="34" charset="0"/>
                <a:cs typeface="Arial" panose="020B0604020202020204" pitchFamily="34" charset="0"/>
              </a:rPr>
              <a:t>.</a:t>
            </a:r>
          </a:p>
          <a:p>
            <a:pPr marL="457200" indent="-457200">
              <a:buFont typeface="+mj-lt"/>
              <a:buAutoNum type="arabicPeriod"/>
            </a:pPr>
            <a:r>
              <a:rPr lang="en-US" cap="none" dirty="0">
                <a:latin typeface="Arial" panose="020B0604020202020204" pitchFamily="34" charset="0"/>
                <a:cs typeface="Arial" panose="020B0604020202020204" pitchFamily="34" charset="0"/>
              </a:rPr>
              <a:t>Point to future permit requirements by embracing better site design and green infrastructure.</a:t>
            </a:r>
          </a:p>
          <a:p>
            <a:pPr marL="914400" lvl="1" indent="-457200">
              <a:buFont typeface="+mj-lt"/>
              <a:buAutoNum type="arabicPeriod"/>
            </a:pPr>
            <a:r>
              <a:rPr lang="en-US" sz="2000" cap="none" dirty="0">
                <a:latin typeface="Arial" panose="020B0604020202020204" pitchFamily="34" charset="0"/>
                <a:cs typeface="Arial" panose="020B0604020202020204" pitchFamily="34" charset="0"/>
              </a:rPr>
              <a:t>Landscaping amenities in urban environments</a:t>
            </a:r>
          </a:p>
          <a:p>
            <a:pPr marL="914400" lvl="1" indent="-457200">
              <a:buFont typeface="+mj-lt"/>
              <a:buAutoNum type="arabicPeriod"/>
            </a:pPr>
            <a:r>
              <a:rPr lang="en-US" sz="2000" cap="none" dirty="0">
                <a:latin typeface="Arial" panose="020B0604020202020204" pitchFamily="34" charset="0"/>
                <a:cs typeface="Arial" panose="020B0604020202020204" pitchFamily="34" charset="0"/>
              </a:rPr>
              <a:t>Multiple uses</a:t>
            </a:r>
          </a:p>
          <a:p>
            <a:pPr marL="914400" lvl="1" indent="-457200">
              <a:buFont typeface="+mj-lt"/>
              <a:buAutoNum type="arabicPeriod"/>
            </a:pPr>
            <a:r>
              <a:rPr lang="en-US" sz="2000" cap="none" dirty="0">
                <a:latin typeface="Arial" panose="020B0604020202020204" pitchFamily="34" charset="0"/>
                <a:cs typeface="Arial" panose="020B0604020202020204" pitchFamily="34" charset="0"/>
              </a:rPr>
              <a:t>Incentivize</a:t>
            </a:r>
          </a:p>
          <a:p>
            <a:pPr marL="0" indent="0">
              <a:buFont typeface="Arial" panose="020B0604020202020204" pitchFamily="34" charset="0"/>
              <a:buNone/>
            </a:pPr>
            <a:endParaRPr lang="en-US" sz="2400" cap="none" dirty="0">
              <a:latin typeface="Arial" panose="020B0604020202020204" pitchFamily="34" charset="0"/>
              <a:cs typeface="Arial" panose="020B0604020202020204" pitchFamily="34" charset="0"/>
            </a:endParaRPr>
          </a:p>
          <a:p>
            <a:endParaRPr lang="en-US" sz="2400" cap="none" dirty="0">
              <a:latin typeface="Arial" panose="020B0604020202020204" pitchFamily="34" charset="0"/>
              <a:cs typeface="Arial" panose="020B0604020202020204" pitchFamily="34" charset="0"/>
            </a:endParaRPr>
          </a:p>
        </p:txBody>
      </p:sp>
      <p:sp>
        <p:nvSpPr>
          <p:cNvPr id="3" name="Title 1"/>
          <p:cNvSpPr txBox="1">
            <a:spLocks/>
          </p:cNvSpPr>
          <p:nvPr/>
        </p:nvSpPr>
        <p:spPr>
          <a:xfrm>
            <a:off x="616990" y="407649"/>
            <a:ext cx="10596582" cy="653602"/>
          </a:xfrm>
          <a:prstGeom prst="rect">
            <a:avLst/>
          </a:prstGeom>
        </p:spPr>
        <p:txBody>
          <a:bodyPr>
            <a:normAutofit/>
          </a:bodyPr>
          <a:lst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a:lstStyle>
          <a:p>
            <a:r>
              <a:rPr lang="en-US" sz="3200" cap="none" dirty="0">
                <a:solidFill>
                  <a:srgbClr val="3A7D86"/>
                </a:solidFill>
                <a:latin typeface="Arial" panose="020B0604020202020204" pitchFamily="34" charset="0"/>
                <a:cs typeface="Arial" panose="020B0604020202020204" pitchFamily="34" charset="0"/>
              </a:rPr>
              <a:t>Special Standards for Redevelopment</a:t>
            </a:r>
          </a:p>
        </p:txBody>
      </p:sp>
    </p:spTree>
    <p:extLst>
      <p:ext uri="{BB962C8B-B14F-4D97-AF65-F5344CB8AC3E}">
        <p14:creationId xmlns:p14="http://schemas.microsoft.com/office/powerpoint/2010/main" val="35379594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6954" y="199281"/>
            <a:ext cx="10364451" cy="611481"/>
          </a:xfrm>
        </p:spPr>
        <p:txBody>
          <a:bodyPr>
            <a:normAutofit/>
          </a:bodyPr>
          <a:lstStyle/>
          <a:p>
            <a:r>
              <a:rPr lang="en-US" sz="3200" cap="none" dirty="0">
                <a:solidFill>
                  <a:srgbClr val="3A7D86"/>
                </a:solidFill>
                <a:latin typeface="Arial" panose="020B0604020202020204" pitchFamily="34" charset="0"/>
                <a:cs typeface="Arial" panose="020B0604020202020204" pitchFamily="34" charset="0"/>
              </a:rPr>
              <a:t>History</a:t>
            </a:r>
          </a:p>
        </p:txBody>
      </p:sp>
      <p:sp>
        <p:nvSpPr>
          <p:cNvPr id="4" name="TextBox 3"/>
          <p:cNvSpPr txBox="1"/>
          <p:nvPr/>
        </p:nvSpPr>
        <p:spPr>
          <a:xfrm>
            <a:off x="531092" y="810762"/>
            <a:ext cx="10956174" cy="6894195"/>
          </a:xfrm>
          <a:prstGeom prst="rect">
            <a:avLst/>
          </a:prstGeom>
          <a:noFill/>
        </p:spPr>
        <p:txBody>
          <a:bodyPr wrap="square" rtlCol="0">
            <a:spAutoFit/>
          </a:bodyPr>
          <a:lstStyle/>
          <a:p>
            <a:pPr marL="285750" lvl="0" indent="-285750">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marL="285750" lvl="0" indent="-285750">
              <a:buFont typeface="Arial" panose="020B0604020202020204" pitchFamily="34" charset="0"/>
              <a:buChar char="•"/>
            </a:pPr>
            <a:r>
              <a:rPr lang="en-US" dirty="0">
                <a:latin typeface="Arial" panose="020B0604020202020204" pitchFamily="34" charset="0"/>
                <a:cs typeface="Arial" panose="020B0604020202020204" pitchFamily="34" charset="0"/>
              </a:rPr>
              <a:t>The Federal Water Pollution Control Act of 1948 was largely ignored until . . .</a:t>
            </a:r>
          </a:p>
          <a:p>
            <a:pPr marL="285750" lvl="0" indent="-285750">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marL="285750" lvl="0" indent="-285750">
              <a:buFont typeface="Arial" panose="020B0604020202020204" pitchFamily="34" charset="0"/>
              <a:buChar char="•"/>
            </a:pPr>
            <a:r>
              <a:rPr lang="en-US" dirty="0">
                <a:latin typeface="Arial" panose="020B0604020202020204" pitchFamily="34" charset="0"/>
                <a:cs typeface="Arial" panose="020B0604020202020204" pitchFamily="34" charset="0"/>
              </a:rPr>
              <a:t>It was amended in 1972 and became commonly known as the Clean Water Act. It was administered by the Environmental Protection Agency.</a:t>
            </a:r>
          </a:p>
          <a:p>
            <a:pPr marL="285750" lvl="0" indent="-285750">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marL="285750" lvl="0" indent="-285750">
              <a:buFont typeface="Arial" panose="020B0604020202020204" pitchFamily="34" charset="0"/>
              <a:buChar char="•"/>
            </a:pPr>
            <a:r>
              <a:rPr lang="en-US" dirty="0">
                <a:latin typeface="Arial" panose="020B0604020202020204" pitchFamily="34" charset="0"/>
                <a:cs typeface="Arial" panose="020B0604020202020204" pitchFamily="34" charset="0"/>
              </a:rPr>
              <a:t>In 1975, Georgia enacted the Erosion and Sedimentation Control Act.</a:t>
            </a:r>
          </a:p>
          <a:p>
            <a:pPr lvl="0"/>
            <a:endParaRPr lang="en-US" dirty="0">
              <a:latin typeface="Arial" panose="020B0604020202020204" pitchFamily="34" charset="0"/>
              <a:cs typeface="Arial" panose="020B0604020202020204" pitchFamily="34" charset="0"/>
            </a:endParaRPr>
          </a:p>
          <a:p>
            <a:pPr marL="285750" lvl="0" indent="-285750">
              <a:buFont typeface="Arial" panose="020B0604020202020204" pitchFamily="34" charset="0"/>
              <a:buChar char="•"/>
            </a:pPr>
            <a:r>
              <a:rPr lang="en-US" dirty="0">
                <a:latin typeface="Arial" panose="020B0604020202020204" pitchFamily="34" charset="0"/>
                <a:cs typeface="Arial" panose="020B0604020202020204" pitchFamily="34" charset="0"/>
              </a:rPr>
              <a:t>The 1987 Water Quality Act amended the Clean Water Act to address stormwater. Implementation of stormwater management programs was sourced to local governments. </a:t>
            </a:r>
          </a:p>
          <a:p>
            <a:pPr marL="285750" lvl="0" indent="-285750">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marL="285750" lvl="0" indent="-285750">
              <a:buFont typeface="Arial" panose="020B0604020202020204" pitchFamily="34" charset="0"/>
              <a:buChar char="•"/>
            </a:pPr>
            <a:r>
              <a:rPr lang="en-US" dirty="0">
                <a:latin typeface="Arial" panose="020B0604020202020204" pitchFamily="34" charset="0"/>
                <a:cs typeface="Arial" panose="020B0604020202020204" pitchFamily="34" charset="0"/>
              </a:rPr>
              <a:t>On March 10, 2003, the Unified Government of Athens-Clarke County (ACCGov) obtained its first NPDES Stormwater Phase II Permit.</a:t>
            </a:r>
          </a:p>
          <a:p>
            <a:pPr lvl="0"/>
            <a:endParaRPr lang="en-US" dirty="0">
              <a:latin typeface="Arial" panose="020B0604020202020204" pitchFamily="34" charset="0"/>
              <a:cs typeface="Arial" panose="020B0604020202020204" pitchFamily="34" charset="0"/>
            </a:endParaRPr>
          </a:p>
          <a:p>
            <a:pPr marL="285750" lvl="0" indent="-285750">
              <a:buFont typeface="Arial" panose="020B0604020202020204" pitchFamily="34" charset="0"/>
              <a:buChar char="•"/>
            </a:pPr>
            <a:r>
              <a:rPr lang="en-US" dirty="0">
                <a:latin typeface="Arial" panose="020B0604020202020204" pitchFamily="34" charset="0"/>
                <a:cs typeface="Arial" panose="020B0604020202020204" pitchFamily="34" charset="0"/>
              </a:rPr>
              <a:t>Residents in Athens-Clarke County depend upon us look out for long-term stormwater management interests. We are held accountable by the Georgia Environmental Protection Division for the parts of our program specified in our Permit. Other parts of our stormwater management plan are based on where we see additional responsibility to the community. </a:t>
            </a:r>
          </a:p>
          <a:p>
            <a:pPr lvl="0"/>
            <a:endParaRPr lang="en-US" dirty="0">
              <a:latin typeface="Arial" panose="020B0604020202020204" pitchFamily="34" charset="0"/>
              <a:cs typeface="Arial" panose="020B0604020202020204" pitchFamily="34" charset="0"/>
            </a:endParaRPr>
          </a:p>
          <a:p>
            <a:pPr marL="285750" lvl="0" indent="-285750">
              <a:buFont typeface="Arial" panose="020B0604020202020204" pitchFamily="34" charset="0"/>
              <a:buChar char="•"/>
            </a:pPr>
            <a:r>
              <a:rPr lang="en-US" b="1" i="1" dirty="0">
                <a:latin typeface="Arial" panose="020B0604020202020204" pitchFamily="34" charset="0"/>
                <a:cs typeface="Arial" panose="020B0604020202020204" pitchFamily="34" charset="0"/>
              </a:rPr>
              <a:t>This is our program.</a:t>
            </a:r>
          </a:p>
          <a:p>
            <a:pPr marL="285750" lvl="0" indent="-285750">
              <a:buFont typeface="Arial" panose="020B0604020202020204" pitchFamily="34" charset="0"/>
              <a:buChar char="•"/>
            </a:pPr>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 </a:t>
            </a:r>
          </a:p>
          <a:p>
            <a:endParaRPr lang="en-US" dirty="0">
              <a:latin typeface="Arial" panose="020B0604020202020204" pitchFamily="34" charset="0"/>
              <a:cs typeface="Arial" panose="020B0604020202020204" pitchFamily="34" charset="0"/>
            </a:endParaRPr>
          </a:p>
          <a:p>
            <a:endParaRPr lang="en-US"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1981659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8408" y="424661"/>
            <a:ext cx="10364451" cy="611481"/>
          </a:xfrm>
        </p:spPr>
        <p:txBody>
          <a:bodyPr>
            <a:normAutofit/>
          </a:bodyPr>
          <a:lstStyle/>
          <a:p>
            <a:r>
              <a:rPr lang="en-US" sz="3200" cap="none" dirty="0">
                <a:solidFill>
                  <a:srgbClr val="3A7D86"/>
                </a:solidFill>
                <a:latin typeface="Arial" panose="020B0604020202020204" pitchFamily="34" charset="0"/>
                <a:cs typeface="Arial" panose="020B0604020202020204" pitchFamily="34" charset="0"/>
              </a:rPr>
              <a:t>Metropolitan North Georgia Water Planning District</a:t>
            </a:r>
          </a:p>
        </p:txBody>
      </p:sp>
      <p:sp>
        <p:nvSpPr>
          <p:cNvPr id="4" name="TextBox 3"/>
          <p:cNvSpPr txBox="1"/>
          <p:nvPr/>
        </p:nvSpPr>
        <p:spPr>
          <a:xfrm>
            <a:off x="489148" y="1423158"/>
            <a:ext cx="10956174" cy="4619470"/>
          </a:xfrm>
          <a:prstGeom prst="rect">
            <a:avLst/>
          </a:prstGeom>
          <a:noFill/>
        </p:spPr>
        <p:txBody>
          <a:bodyPr wrap="square" rtlCol="0">
            <a:spAutoFit/>
          </a:bodyPr>
          <a:lstStyle/>
          <a:p>
            <a:pPr marL="0" marR="0" algn="ctr">
              <a:lnSpc>
                <a:spcPct val="107000"/>
              </a:lnSpc>
              <a:spcBef>
                <a:spcPts val="0"/>
              </a:spcBef>
              <a:spcAft>
                <a:spcPts val="800"/>
              </a:spcAft>
            </a:pPr>
            <a:r>
              <a:rPr lang="en-US" sz="2400" b="1" dirty="0">
                <a:effectLst/>
                <a:latin typeface="Arial" panose="020B0604020202020204" pitchFamily="34" charset="0"/>
                <a:ea typeface="Calibri" panose="020F0502020204030204" pitchFamily="34" charset="0"/>
                <a:cs typeface="Arial" panose="020B0604020202020204" pitchFamily="34" charset="0"/>
              </a:rPr>
              <a:t>Policy on Practicability Analysis for Runoff Reduction</a:t>
            </a:r>
            <a:endParaRPr lang="en-US" sz="2400" dirty="0">
              <a:effectLst/>
              <a:latin typeface="Arial" panose="020B0604020202020204" pitchFamily="34" charset="0"/>
              <a:ea typeface="Calibri" panose="020F0502020204030204" pitchFamily="34" charset="0"/>
              <a:cs typeface="Arial" panose="020B0604020202020204" pitchFamily="34" charset="0"/>
            </a:endParaRPr>
          </a:p>
          <a:p>
            <a:pPr marL="0" marR="0" algn="just">
              <a:lnSpc>
                <a:spcPct val="107000"/>
              </a:lnSpc>
              <a:spcBef>
                <a:spcPts val="0"/>
              </a:spcBef>
              <a:spcAft>
                <a:spcPts val="800"/>
              </a:spcAft>
            </a:pPr>
            <a:r>
              <a:rPr lang="en-US" sz="1800" b="1" i="1" dirty="0">
                <a:effectLst/>
                <a:latin typeface="Arial" panose="020B0604020202020204" pitchFamily="34" charset="0"/>
                <a:ea typeface="Calibri" panose="020F0502020204030204" pitchFamily="34" charset="0"/>
                <a:cs typeface="Arial" panose="020B0604020202020204" pitchFamily="34" charset="0"/>
              </a:rPr>
              <a:t> </a:t>
            </a:r>
            <a:endParaRPr lang="en-US" sz="1800" dirty="0">
              <a:effectLst/>
              <a:latin typeface="Arial" panose="020B0604020202020204" pitchFamily="34" charset="0"/>
              <a:ea typeface="Calibri" panose="020F0502020204030204" pitchFamily="34" charset="0"/>
              <a:cs typeface="Arial" panose="020B0604020202020204" pitchFamily="34" charset="0"/>
            </a:endParaRPr>
          </a:p>
          <a:p>
            <a:pPr marL="0" marR="0" algn="just">
              <a:lnSpc>
                <a:spcPct val="107000"/>
              </a:lnSpc>
              <a:spcBef>
                <a:spcPts val="0"/>
              </a:spcBef>
              <a:spcAft>
                <a:spcPts val="800"/>
              </a:spcAft>
            </a:pPr>
            <a:r>
              <a:rPr lang="en-US" sz="2400" b="1" i="1" dirty="0">
                <a:effectLst/>
                <a:latin typeface="Arial" panose="020B0604020202020204" pitchFamily="34" charset="0"/>
                <a:ea typeface="Calibri" panose="020F0502020204030204" pitchFamily="34" charset="0"/>
                <a:cs typeface="Arial" panose="020B0604020202020204" pitchFamily="34" charset="0"/>
              </a:rPr>
              <a:t>Introduction</a:t>
            </a:r>
            <a:endParaRPr lang="en-US" sz="2400" dirty="0">
              <a:effectLst/>
              <a:latin typeface="Arial" panose="020B0604020202020204" pitchFamily="34" charset="0"/>
              <a:ea typeface="Calibri" panose="020F0502020204030204" pitchFamily="34" charset="0"/>
              <a:cs typeface="Arial" panose="020B0604020202020204" pitchFamily="34" charset="0"/>
            </a:endParaRPr>
          </a:p>
          <a:p>
            <a:pPr marL="0" marR="0" algn="just">
              <a:lnSpc>
                <a:spcPct val="107000"/>
              </a:lnSpc>
              <a:spcBef>
                <a:spcPts val="0"/>
              </a:spcBef>
              <a:spcAft>
                <a:spcPts val="800"/>
              </a:spcAft>
            </a:pPr>
            <a:r>
              <a:rPr lang="en-US" sz="2400" dirty="0">
                <a:effectLst/>
                <a:latin typeface="Arial" panose="020B0604020202020204" pitchFamily="34" charset="0"/>
                <a:ea typeface="Calibri" panose="020F0502020204030204" pitchFamily="34" charset="0"/>
                <a:cs typeface="Arial" panose="020B0604020202020204" pitchFamily="34" charset="0"/>
              </a:rPr>
              <a:t>Runoff reduction practices are stormwater Best Management Practices (BMPs) used to disconnect impervious and disturbed pervious surfaces from the storm drainage system. The purpose is to reduce post-construction stormwater runoff rates, volumes, and pollutant loads. Runoff reduction is more than simple infiltration. The Runoff Reduction Volume (RR</a:t>
            </a:r>
            <a:r>
              <a:rPr lang="en-US" sz="2400" baseline="-25000" dirty="0">
                <a:effectLst/>
                <a:latin typeface="Arial" panose="020B0604020202020204" pitchFamily="34" charset="0"/>
                <a:ea typeface="Calibri" panose="020F0502020204030204" pitchFamily="34" charset="0"/>
                <a:cs typeface="Arial" panose="020B0604020202020204" pitchFamily="34" charset="0"/>
              </a:rPr>
              <a:t>V</a:t>
            </a:r>
            <a:r>
              <a:rPr lang="en-US" sz="2400" dirty="0">
                <a:effectLst/>
                <a:latin typeface="Arial" panose="020B0604020202020204" pitchFamily="34" charset="0"/>
                <a:ea typeface="Calibri" panose="020F0502020204030204" pitchFamily="34" charset="0"/>
                <a:cs typeface="Arial" panose="020B0604020202020204" pitchFamily="34" charset="0"/>
              </a:rPr>
              <a:t>) is the retention volume calculated to infiltrate, </a:t>
            </a:r>
            <a:r>
              <a:rPr lang="en-US" sz="2400" dirty="0" err="1">
                <a:effectLst/>
                <a:latin typeface="Arial" panose="020B0604020202020204" pitchFamily="34" charset="0"/>
                <a:ea typeface="Calibri" panose="020F0502020204030204" pitchFamily="34" charset="0"/>
                <a:cs typeface="Arial" panose="020B0604020202020204" pitchFamily="34" charset="0"/>
              </a:rPr>
              <a:t>evapotranspirate</a:t>
            </a:r>
            <a:r>
              <a:rPr lang="en-US" sz="2400" dirty="0">
                <a:effectLst/>
                <a:latin typeface="Arial" panose="020B0604020202020204" pitchFamily="34" charset="0"/>
                <a:ea typeface="Calibri" panose="020F0502020204030204" pitchFamily="34" charset="0"/>
                <a:cs typeface="Arial" panose="020B0604020202020204" pitchFamily="34" charset="0"/>
              </a:rPr>
              <a:t>, harvest and use, or otherwise remove runoff from a post-developed condition to more closely mimic the natural hydrologic conditions. </a:t>
            </a:r>
          </a:p>
        </p:txBody>
      </p:sp>
    </p:spTree>
    <p:extLst>
      <p:ext uri="{BB962C8B-B14F-4D97-AF65-F5344CB8AC3E}">
        <p14:creationId xmlns:p14="http://schemas.microsoft.com/office/powerpoint/2010/main" val="260061936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DD64BFF-A974-A7AD-4655-0F4F5C4190E3}"/>
              </a:ext>
            </a:extLst>
          </p:cNvPr>
          <p:cNvPicPr>
            <a:picLocks noChangeAspect="1"/>
          </p:cNvPicPr>
          <p:nvPr/>
        </p:nvPicPr>
        <p:blipFill>
          <a:blip r:embed="rId2"/>
          <a:stretch>
            <a:fillRect/>
          </a:stretch>
        </p:blipFill>
        <p:spPr>
          <a:xfrm>
            <a:off x="2868954" y="0"/>
            <a:ext cx="6901962" cy="6858000"/>
          </a:xfrm>
          <a:prstGeom prst="rect">
            <a:avLst/>
          </a:prstGeom>
        </p:spPr>
      </p:pic>
      <p:sp>
        <p:nvSpPr>
          <p:cNvPr id="5" name="TextBox 4">
            <a:extLst>
              <a:ext uri="{FF2B5EF4-FFF2-40B4-BE49-F238E27FC236}">
                <a16:creationId xmlns:a16="http://schemas.microsoft.com/office/drawing/2014/main" id="{A7CCB1D1-FB30-51B1-DB00-63C8EEBBB5DC}"/>
              </a:ext>
            </a:extLst>
          </p:cNvPr>
          <p:cNvSpPr txBox="1"/>
          <p:nvPr/>
        </p:nvSpPr>
        <p:spPr>
          <a:xfrm>
            <a:off x="6512767" y="3615612"/>
            <a:ext cx="3258149" cy="2308324"/>
          </a:xfrm>
          <a:prstGeom prst="rect">
            <a:avLst/>
          </a:prstGeom>
          <a:solidFill>
            <a:schemeClr val="accent2">
              <a:lumMod val="60000"/>
              <a:lumOff val="40000"/>
            </a:schemeClr>
          </a:solidFill>
        </p:spPr>
        <p:txBody>
          <a:bodyPr wrap="square" rtlCol="0">
            <a:spAutoFit/>
          </a:bodyPr>
          <a:lstStyle/>
          <a:p>
            <a:r>
              <a:rPr lang="en-US" dirty="0">
                <a:latin typeface="Arial" panose="020B0604020202020204" pitchFamily="34" charset="0"/>
                <a:cs typeface="Arial" panose="020B0604020202020204" pitchFamily="34" charset="0"/>
              </a:rPr>
              <a:t>Runoff Reduction</a:t>
            </a:r>
          </a:p>
          <a:p>
            <a:endParaRPr lang="en-US"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Better Site Design</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Green Infrastructure</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Low Impact Development</a:t>
            </a:r>
          </a:p>
          <a:p>
            <a:pPr marL="285750" indent="-285750">
              <a:buFont typeface="Arial" panose="020B0604020202020204" pitchFamily="34" charset="0"/>
              <a:buChar char="•"/>
            </a:pPr>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Race to the bottom</a:t>
            </a:r>
          </a:p>
          <a:p>
            <a:endParaRPr lang="en-US" dirty="0"/>
          </a:p>
        </p:txBody>
      </p:sp>
    </p:spTree>
    <p:extLst>
      <p:ext uri="{BB962C8B-B14F-4D97-AF65-F5344CB8AC3E}">
        <p14:creationId xmlns:p14="http://schemas.microsoft.com/office/powerpoint/2010/main" val="174138235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3037" y="102637"/>
            <a:ext cx="10364451" cy="1183518"/>
          </a:xfrm>
        </p:spPr>
        <p:txBody>
          <a:bodyPr>
            <a:normAutofit/>
          </a:bodyPr>
          <a:lstStyle/>
          <a:p>
            <a:r>
              <a:rPr lang="en-US" sz="3200" cap="none" dirty="0">
                <a:solidFill>
                  <a:srgbClr val="3A7D86"/>
                </a:solidFill>
                <a:latin typeface="Arial" panose="020B0604020202020204" pitchFamily="34" charset="0"/>
                <a:cs typeface="Arial" panose="020B0604020202020204" pitchFamily="34" charset="0"/>
              </a:rPr>
              <a:t>Proposed Policy for Maximum Extent Practicability for Runoff Reduction</a:t>
            </a:r>
          </a:p>
        </p:txBody>
      </p:sp>
      <p:sp>
        <p:nvSpPr>
          <p:cNvPr id="4" name="TextBox 3"/>
          <p:cNvSpPr txBox="1"/>
          <p:nvPr/>
        </p:nvSpPr>
        <p:spPr>
          <a:xfrm>
            <a:off x="656874" y="1286155"/>
            <a:ext cx="10490614" cy="5262979"/>
          </a:xfrm>
          <a:prstGeom prst="rect">
            <a:avLst/>
          </a:prstGeom>
          <a:noFill/>
        </p:spPr>
        <p:txBody>
          <a:bodyPr wrap="square" rtlCol="0">
            <a:spAutoFit/>
          </a:bodyPr>
          <a:lstStyle/>
          <a:p>
            <a:pPr marL="342900" indent="-342900">
              <a:buFont typeface="+mj-lt"/>
              <a:buAutoNum type="arabicPeriod"/>
            </a:pPr>
            <a:r>
              <a:rPr lang="en-US" sz="2400" dirty="0">
                <a:latin typeface="Arial" panose="020B0604020202020204" pitchFamily="34" charset="0"/>
                <a:cs typeface="Arial" panose="020B0604020202020204" pitchFamily="34" charset="0"/>
              </a:rPr>
              <a:t>Special Standards for Replacement of Impervious Area</a:t>
            </a:r>
          </a:p>
          <a:p>
            <a:pPr marL="342900" indent="-342900">
              <a:buFont typeface="+mj-lt"/>
              <a:buAutoNum type="arabicPeriod"/>
            </a:pPr>
            <a:r>
              <a:rPr lang="en-US" sz="2400" dirty="0">
                <a:latin typeface="Arial" panose="020B0604020202020204" pitchFamily="34" charset="0"/>
                <a:cs typeface="Arial" panose="020B0604020202020204" pitchFamily="34" charset="0"/>
              </a:rPr>
              <a:t>Policy for Linear Projects funded by Athens-Clarke County</a:t>
            </a:r>
          </a:p>
          <a:p>
            <a:pPr marL="342900" indent="-342900">
              <a:buFont typeface="+mj-lt"/>
              <a:buAutoNum type="arabicPeriod"/>
            </a:pPr>
            <a:r>
              <a:rPr lang="en-US" sz="2400" dirty="0">
                <a:latin typeface="Arial" panose="020B0604020202020204" pitchFamily="34" charset="0"/>
                <a:cs typeface="Arial" panose="020B0604020202020204" pitchFamily="34" charset="0"/>
              </a:rPr>
              <a:t>New Impervious Surface Area</a:t>
            </a:r>
          </a:p>
          <a:p>
            <a:pPr marL="800100" lvl="1" indent="-342900">
              <a:buFont typeface="+mj-lt"/>
              <a:buAutoNum type="arabicPeriod"/>
            </a:pPr>
            <a:r>
              <a:rPr lang="en-US" sz="2400" dirty="0">
                <a:latin typeface="Arial" panose="020B0604020202020204" pitchFamily="34" charset="0"/>
                <a:cs typeface="Arial" panose="020B0604020202020204" pitchFamily="34" charset="0"/>
              </a:rPr>
              <a:t>Shallow bedrock</a:t>
            </a:r>
          </a:p>
          <a:p>
            <a:pPr marL="800100" lvl="1" indent="-342900">
              <a:buFont typeface="+mj-lt"/>
              <a:buAutoNum type="arabicPeriod"/>
            </a:pPr>
            <a:r>
              <a:rPr lang="en-US" sz="2400" dirty="0">
                <a:latin typeface="Arial" panose="020B0604020202020204" pitchFamily="34" charset="0"/>
                <a:cs typeface="Arial" panose="020B0604020202020204" pitchFamily="34" charset="0"/>
              </a:rPr>
              <a:t>High seasonal water table</a:t>
            </a:r>
          </a:p>
          <a:p>
            <a:pPr marL="800100" lvl="1" indent="-342900">
              <a:buFont typeface="+mj-lt"/>
              <a:buAutoNum type="arabicPeriod"/>
            </a:pPr>
            <a:r>
              <a:rPr lang="en-US" sz="2400" dirty="0">
                <a:latin typeface="Arial" panose="020B0604020202020204" pitchFamily="34" charset="0"/>
                <a:cs typeface="Arial" panose="020B0604020202020204" pitchFamily="34" charset="0"/>
              </a:rPr>
              <a:t>Utilities</a:t>
            </a:r>
          </a:p>
          <a:p>
            <a:pPr marL="800100" lvl="1" indent="-342900">
              <a:buFont typeface="+mj-lt"/>
              <a:buAutoNum type="arabicPeriod"/>
            </a:pPr>
            <a:r>
              <a:rPr lang="en-US" sz="2400" dirty="0">
                <a:latin typeface="Arial" panose="020B0604020202020204" pitchFamily="34" charset="0"/>
                <a:cs typeface="Arial" panose="020B0604020202020204" pitchFamily="34" charset="0"/>
              </a:rPr>
              <a:t>Brownfield</a:t>
            </a:r>
          </a:p>
          <a:p>
            <a:pPr marL="800100" lvl="1" indent="-342900">
              <a:buFont typeface="+mj-lt"/>
              <a:buAutoNum type="arabicPeriod"/>
            </a:pPr>
            <a:r>
              <a:rPr lang="en-US" sz="2400" dirty="0">
                <a:latin typeface="Arial" panose="020B0604020202020204" pitchFamily="34" charset="0"/>
                <a:cs typeface="Arial" panose="020B0604020202020204" pitchFamily="34" charset="0"/>
              </a:rPr>
              <a:t>Historic resources</a:t>
            </a:r>
          </a:p>
          <a:p>
            <a:pPr marL="800100" lvl="1" indent="-342900">
              <a:buFont typeface="+mj-lt"/>
              <a:buAutoNum type="arabicPeriod"/>
            </a:pPr>
            <a:r>
              <a:rPr lang="en-US" sz="2400" dirty="0">
                <a:latin typeface="Arial" panose="020B0604020202020204" pitchFamily="34" charset="0"/>
                <a:cs typeface="Arial" panose="020B0604020202020204" pitchFamily="34" charset="0"/>
              </a:rPr>
              <a:t>Other factors increasing project cost &gt;20%</a:t>
            </a:r>
          </a:p>
          <a:p>
            <a:pPr marL="342900" indent="-342900">
              <a:buFont typeface="+mj-lt"/>
              <a:buAutoNum type="arabicPeriod"/>
            </a:pPr>
            <a:r>
              <a:rPr lang="en-US" sz="2400" dirty="0">
                <a:latin typeface="Arial" panose="020B0604020202020204" pitchFamily="34" charset="0"/>
                <a:cs typeface="Arial" panose="020B0604020202020204" pitchFamily="34" charset="0"/>
              </a:rPr>
              <a:t>Alternative to runoff reduction</a:t>
            </a:r>
          </a:p>
          <a:p>
            <a:pPr marL="800100" lvl="1" indent="-342900">
              <a:buFont typeface="+mj-lt"/>
              <a:buAutoNum type="arabicPeriod"/>
            </a:pPr>
            <a:r>
              <a:rPr lang="en-US" sz="2400" dirty="0">
                <a:latin typeface="Arial" panose="020B0604020202020204" pitchFamily="34" charset="0"/>
                <a:cs typeface="Arial" panose="020B0604020202020204" pitchFamily="34" charset="0"/>
              </a:rPr>
              <a:t>Water quality practice for 1.2 inches of rain plus extended detention for 1 year-24 hour rainfall (channel protection).</a:t>
            </a:r>
          </a:p>
          <a:p>
            <a:pPr marL="800100" lvl="1" indent="-342900">
              <a:buFont typeface="+mj-lt"/>
              <a:buAutoNum type="arabicPeriod"/>
            </a:pPr>
            <a:r>
              <a:rPr lang="en-US" sz="2400" dirty="0">
                <a:latin typeface="Arial" panose="020B0604020202020204" pitchFamily="34" charset="0"/>
                <a:cs typeface="Arial" panose="020B0604020202020204" pitchFamily="34" charset="0"/>
              </a:rPr>
              <a:t>Or, enhance water quality, extended detention, or peak flow detention based on funding from 20% of project cost.</a:t>
            </a:r>
          </a:p>
        </p:txBody>
      </p:sp>
    </p:spTree>
    <p:extLst>
      <p:ext uri="{BB962C8B-B14F-4D97-AF65-F5344CB8AC3E}">
        <p14:creationId xmlns:p14="http://schemas.microsoft.com/office/powerpoint/2010/main" val="46180587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2096" y="319339"/>
            <a:ext cx="10364451" cy="611481"/>
          </a:xfrm>
        </p:spPr>
        <p:txBody>
          <a:bodyPr>
            <a:normAutofit/>
          </a:bodyPr>
          <a:lstStyle/>
          <a:p>
            <a:r>
              <a:rPr lang="en-US" sz="3200" cap="none" dirty="0">
                <a:solidFill>
                  <a:srgbClr val="3A7D86"/>
                </a:solidFill>
                <a:latin typeface="Arial" panose="020B0604020202020204" pitchFamily="34" charset="0"/>
                <a:cs typeface="Arial" panose="020B0604020202020204" pitchFamily="34" charset="0"/>
              </a:rPr>
              <a:t>Mass Grading – Planning Land Use Subcommittee</a:t>
            </a:r>
          </a:p>
        </p:txBody>
      </p:sp>
      <p:sp>
        <p:nvSpPr>
          <p:cNvPr id="4" name="TextBox 3"/>
          <p:cNvSpPr txBox="1"/>
          <p:nvPr/>
        </p:nvSpPr>
        <p:spPr>
          <a:xfrm>
            <a:off x="444764" y="1233518"/>
            <a:ext cx="10490614" cy="4647426"/>
          </a:xfrm>
          <a:prstGeom prst="rect">
            <a:avLst/>
          </a:prstGeom>
          <a:noFill/>
        </p:spPr>
        <p:txBody>
          <a:bodyPr wrap="square" rtlCol="0">
            <a:spAutoFit/>
          </a:bodyPr>
          <a:lstStyle/>
          <a:p>
            <a:pPr marL="914400" lvl="1" indent="-457200">
              <a:buFont typeface="+mj-lt"/>
              <a:buAutoNum type="arabicPeriod"/>
            </a:pPr>
            <a:r>
              <a:rPr lang="en-US" sz="2000" dirty="0">
                <a:latin typeface="Arial" panose="020B0604020202020204" pitchFamily="34" charset="0"/>
                <a:cs typeface="Arial" panose="020B0604020202020204" pitchFamily="34" charset="0"/>
              </a:rPr>
              <a:t>Desired outcomes</a:t>
            </a:r>
          </a:p>
          <a:p>
            <a:pPr marL="1371600" lvl="2" indent="-457200">
              <a:buFont typeface="+mj-lt"/>
              <a:buAutoNum type="arabicPeriod"/>
            </a:pPr>
            <a:r>
              <a:rPr lang="en-US" sz="2000" dirty="0">
                <a:latin typeface="Arial" panose="020B0604020202020204" pitchFamily="34" charset="0"/>
                <a:cs typeface="Arial" panose="020B0604020202020204" pitchFamily="34" charset="0"/>
              </a:rPr>
              <a:t>Improve stormwater facility design throughout construction</a:t>
            </a:r>
          </a:p>
          <a:p>
            <a:pPr marL="1371600" lvl="2" indent="-457200">
              <a:buFont typeface="+mj-lt"/>
              <a:buAutoNum type="arabicPeriod"/>
            </a:pPr>
            <a:r>
              <a:rPr lang="en-US" sz="2000" dirty="0">
                <a:latin typeface="Arial" panose="020B0604020202020204" pitchFamily="34" charset="0"/>
                <a:cs typeface="Arial" panose="020B0604020202020204" pitchFamily="34" charset="0"/>
              </a:rPr>
              <a:t>Allow for the conservation of native top soil on-site</a:t>
            </a:r>
          </a:p>
          <a:p>
            <a:pPr marL="1371600" lvl="2" indent="-457200">
              <a:buFont typeface="+mj-lt"/>
              <a:buAutoNum type="arabicPeriod"/>
            </a:pPr>
            <a:r>
              <a:rPr lang="en-US" sz="2000" dirty="0">
                <a:latin typeface="Arial" panose="020B0604020202020204" pitchFamily="34" charset="0"/>
                <a:cs typeface="Arial" panose="020B0604020202020204" pitchFamily="34" charset="0"/>
              </a:rPr>
              <a:t>Allow for preservation of natural features (trees, open water, wetlands, floodplain)</a:t>
            </a:r>
          </a:p>
          <a:p>
            <a:pPr marL="914400" lvl="1" indent="-457200">
              <a:buFont typeface="+mj-lt"/>
              <a:buAutoNum type="arabicPeriod"/>
            </a:pPr>
            <a:r>
              <a:rPr lang="en-US" sz="2000" dirty="0">
                <a:latin typeface="Arial" panose="020B0604020202020204" pitchFamily="34" charset="0"/>
                <a:cs typeface="Arial" panose="020B0604020202020204" pitchFamily="34" charset="0"/>
              </a:rPr>
              <a:t>Committee Recommendations</a:t>
            </a:r>
          </a:p>
          <a:p>
            <a:pPr marL="1371600" lvl="2" indent="-457200">
              <a:buFont typeface="+mj-lt"/>
              <a:buAutoNum type="arabicPeriod"/>
            </a:pPr>
            <a:r>
              <a:rPr lang="en-US" sz="2000" dirty="0">
                <a:latin typeface="Arial" panose="020B0604020202020204" pitchFamily="34" charset="0"/>
                <a:cs typeface="Arial" panose="020B0604020202020204" pitchFamily="34" charset="0"/>
              </a:rPr>
              <a:t>Remove exemption for construction of stormwater practices on steep (25%) slopes</a:t>
            </a:r>
          </a:p>
          <a:p>
            <a:pPr marL="1371600" lvl="2" indent="-457200">
              <a:buFont typeface="+mj-lt"/>
              <a:buAutoNum type="arabicPeriod"/>
            </a:pPr>
            <a:r>
              <a:rPr lang="en-US" sz="2000" dirty="0">
                <a:latin typeface="Arial" panose="020B0604020202020204" pitchFamily="34" charset="0"/>
                <a:cs typeface="Arial" panose="020B0604020202020204" pitchFamily="34" charset="0"/>
              </a:rPr>
              <a:t>Additional grading plan for lots smaller than ¼ acre</a:t>
            </a:r>
          </a:p>
          <a:p>
            <a:pPr marL="1371600" lvl="2" indent="-457200">
              <a:buFont typeface="+mj-lt"/>
              <a:buAutoNum type="arabicPeriod"/>
            </a:pPr>
            <a:r>
              <a:rPr lang="en-US" sz="2000" dirty="0">
                <a:latin typeface="Arial" panose="020B0604020202020204" pitchFamily="34" charset="0"/>
                <a:cs typeface="Arial" panose="020B0604020202020204" pitchFamily="34" charset="0"/>
              </a:rPr>
              <a:t>Construction buffer standards and/or enhanced tree preservation standards</a:t>
            </a:r>
          </a:p>
          <a:p>
            <a:pPr marL="1371600" lvl="2" indent="-457200">
              <a:buFont typeface="+mj-lt"/>
              <a:buAutoNum type="arabicPeriod"/>
            </a:pPr>
            <a:r>
              <a:rPr lang="en-US" sz="2000" dirty="0">
                <a:latin typeface="Arial" panose="020B0604020202020204" pitchFamily="34" charset="0"/>
                <a:cs typeface="Arial" panose="020B0604020202020204" pitchFamily="34" charset="0"/>
              </a:rPr>
              <a:t>Technical Standards</a:t>
            </a:r>
          </a:p>
          <a:p>
            <a:pPr marL="1828800" lvl="3" indent="-457200">
              <a:buFont typeface="+mj-lt"/>
              <a:buAutoNum type="arabicPeriod"/>
            </a:pPr>
            <a:r>
              <a:rPr lang="en-US" sz="2000" dirty="0">
                <a:latin typeface="Arial" panose="020B0604020202020204" pitchFamily="34" charset="0"/>
                <a:cs typeface="Arial" panose="020B0604020202020204" pitchFamily="34" charset="0"/>
              </a:rPr>
              <a:t>Soil preservation and restoration</a:t>
            </a:r>
          </a:p>
          <a:p>
            <a:pPr marL="1828800" lvl="3" indent="-457200">
              <a:buFont typeface="+mj-lt"/>
              <a:buAutoNum type="arabicPeriod"/>
            </a:pPr>
            <a:r>
              <a:rPr lang="en-US" sz="2000" dirty="0">
                <a:latin typeface="Arial" panose="020B0604020202020204" pitchFamily="34" charset="0"/>
                <a:cs typeface="Arial" panose="020B0604020202020204" pitchFamily="34" charset="0"/>
              </a:rPr>
              <a:t>Runoff reduction – better site design, low impact design, green infrastructure</a:t>
            </a:r>
          </a:p>
          <a:p>
            <a:pPr marL="914400" lvl="1" indent="-457200">
              <a:buFont typeface="+mj-lt"/>
              <a:buAutoNum type="arabicPeriod"/>
            </a:pPr>
            <a:endParaRPr lang="en-US"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2271101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9815" y="171334"/>
            <a:ext cx="10364451" cy="611481"/>
          </a:xfrm>
        </p:spPr>
        <p:txBody>
          <a:bodyPr>
            <a:normAutofit/>
          </a:bodyPr>
          <a:lstStyle/>
          <a:p>
            <a:r>
              <a:rPr lang="en-US" sz="3200" cap="none" dirty="0">
                <a:solidFill>
                  <a:srgbClr val="3A7D86"/>
                </a:solidFill>
                <a:latin typeface="Arial" panose="020B0604020202020204" pitchFamily="34" charset="0"/>
                <a:cs typeface="Arial" panose="020B0604020202020204" pitchFamily="34" charset="0"/>
              </a:rPr>
              <a:t>Technical Standards – Tables </a:t>
            </a:r>
          </a:p>
        </p:txBody>
      </p:sp>
      <p:sp>
        <p:nvSpPr>
          <p:cNvPr id="4" name="TextBox 3"/>
          <p:cNvSpPr txBox="1"/>
          <p:nvPr/>
        </p:nvSpPr>
        <p:spPr>
          <a:xfrm>
            <a:off x="423691" y="866705"/>
            <a:ext cx="10490614" cy="5632311"/>
          </a:xfrm>
          <a:prstGeom prst="rect">
            <a:avLst/>
          </a:prstGeom>
          <a:noFill/>
        </p:spPr>
        <p:txBody>
          <a:bodyPr wrap="square" rtlCol="0">
            <a:spAutoFit/>
          </a:bodyPr>
          <a:lstStyle/>
          <a:p>
            <a:pPr marL="457200" indent="-457200">
              <a:buFont typeface="+mj-lt"/>
              <a:buAutoNum type="arabicPeriod"/>
            </a:pPr>
            <a:r>
              <a:rPr lang="en-US" sz="2400" dirty="0">
                <a:latin typeface="Arial" panose="020B0604020202020204" pitchFamily="34" charset="0"/>
                <a:cs typeface="Arial" panose="020B0604020202020204" pitchFamily="34" charset="0"/>
              </a:rPr>
              <a:t>Structure Data</a:t>
            </a:r>
          </a:p>
          <a:p>
            <a:pPr marL="914400" lvl="1" indent="-457200">
              <a:buFont typeface="+mj-lt"/>
              <a:buAutoNum type="arabicPeriod"/>
            </a:pPr>
            <a:r>
              <a:rPr lang="en-US" sz="2400" dirty="0">
                <a:latin typeface="Arial" panose="020B0604020202020204" pitchFamily="34" charset="0"/>
                <a:cs typeface="Arial" panose="020B0604020202020204" pitchFamily="34" charset="0"/>
              </a:rPr>
              <a:t>Storm pipes</a:t>
            </a:r>
          </a:p>
          <a:p>
            <a:pPr marL="914400" lvl="1" indent="-457200">
              <a:buFont typeface="+mj-lt"/>
              <a:buAutoNum type="arabicPeriod"/>
            </a:pPr>
            <a:r>
              <a:rPr lang="en-US" sz="2400" dirty="0">
                <a:latin typeface="Arial" panose="020B0604020202020204" pitchFamily="34" charset="0"/>
                <a:cs typeface="Arial" panose="020B0604020202020204" pitchFamily="34" charset="0"/>
              </a:rPr>
              <a:t>Inlets</a:t>
            </a:r>
          </a:p>
          <a:p>
            <a:pPr marL="914400" lvl="1" indent="-457200">
              <a:buFont typeface="+mj-lt"/>
              <a:buAutoNum type="arabicPeriod"/>
            </a:pPr>
            <a:r>
              <a:rPr lang="en-US" sz="2400" dirty="0">
                <a:latin typeface="Arial" panose="020B0604020202020204" pitchFamily="34" charset="0"/>
                <a:cs typeface="Arial" panose="020B0604020202020204" pitchFamily="34" charset="0"/>
              </a:rPr>
              <a:t>Manholes</a:t>
            </a:r>
          </a:p>
          <a:p>
            <a:pPr lvl="1"/>
            <a:endParaRPr lang="en-US" sz="2400" dirty="0">
              <a:latin typeface="Arial" panose="020B0604020202020204" pitchFamily="34" charset="0"/>
              <a:cs typeface="Arial" panose="020B0604020202020204" pitchFamily="34" charset="0"/>
            </a:endParaRPr>
          </a:p>
          <a:p>
            <a:pPr marL="457200" indent="-457200">
              <a:buFont typeface="+mj-lt"/>
              <a:buAutoNum type="arabicPeriod"/>
            </a:pPr>
            <a:r>
              <a:rPr lang="en-US" sz="2400" dirty="0">
                <a:latin typeface="Arial" panose="020B0604020202020204" pitchFamily="34" charset="0"/>
                <a:cs typeface="Arial" panose="020B0604020202020204" pitchFamily="34" charset="0"/>
              </a:rPr>
              <a:t>Topsoil Management</a:t>
            </a:r>
          </a:p>
          <a:p>
            <a:pPr marL="457200" indent="-457200">
              <a:buFont typeface="+mj-lt"/>
              <a:buAutoNum type="arabicPeriod"/>
            </a:pPr>
            <a:endParaRPr lang="en-US" sz="2400" dirty="0">
              <a:latin typeface="Arial" panose="020B0604020202020204" pitchFamily="34" charset="0"/>
              <a:cs typeface="Arial" panose="020B0604020202020204" pitchFamily="34" charset="0"/>
            </a:endParaRPr>
          </a:p>
          <a:p>
            <a:pPr marL="457200" indent="-457200">
              <a:buFont typeface="+mj-lt"/>
              <a:buAutoNum type="arabicPeriod"/>
            </a:pPr>
            <a:r>
              <a:rPr lang="en-US" sz="2400" dirty="0">
                <a:latin typeface="Arial" panose="020B0604020202020204" pitchFamily="34" charset="0"/>
                <a:cs typeface="Arial" panose="020B0604020202020204" pitchFamily="34" charset="0"/>
              </a:rPr>
              <a:t>Lowest Adjacent Grade (flood prevention)</a:t>
            </a:r>
          </a:p>
          <a:p>
            <a:pPr marL="914400" lvl="1" indent="-457200">
              <a:buFont typeface="+mj-lt"/>
              <a:buAutoNum type="arabicPeriod"/>
            </a:pPr>
            <a:r>
              <a:rPr lang="en-US" sz="2400" dirty="0">
                <a:latin typeface="Arial" panose="020B0604020202020204" pitchFamily="34" charset="0"/>
                <a:cs typeface="Arial" panose="020B0604020202020204" pitchFamily="34" charset="0"/>
              </a:rPr>
              <a:t>Single Family Residential</a:t>
            </a:r>
          </a:p>
          <a:p>
            <a:pPr lvl="1"/>
            <a:endParaRPr lang="en-US" sz="2400" dirty="0">
              <a:latin typeface="Arial" panose="020B0604020202020204" pitchFamily="34" charset="0"/>
              <a:cs typeface="Arial" panose="020B0604020202020204" pitchFamily="34" charset="0"/>
            </a:endParaRPr>
          </a:p>
          <a:p>
            <a:pPr marL="457200" indent="-457200">
              <a:buFont typeface="+mj-lt"/>
              <a:buAutoNum type="arabicPeriod"/>
            </a:pPr>
            <a:r>
              <a:rPr lang="en-US" sz="2400" dirty="0">
                <a:latin typeface="Arial" panose="020B0604020202020204" pitchFamily="34" charset="0"/>
                <a:cs typeface="Arial" panose="020B0604020202020204" pitchFamily="34" charset="0"/>
              </a:rPr>
              <a:t>Green Roofs</a:t>
            </a:r>
          </a:p>
          <a:p>
            <a:pPr marL="457200" indent="-457200">
              <a:buFont typeface="+mj-lt"/>
              <a:buAutoNum type="arabicPeriod"/>
            </a:pPr>
            <a:endParaRPr lang="en-US" sz="2400" dirty="0">
              <a:latin typeface="Arial" panose="020B0604020202020204" pitchFamily="34" charset="0"/>
              <a:cs typeface="Arial" panose="020B0604020202020204" pitchFamily="34" charset="0"/>
            </a:endParaRPr>
          </a:p>
          <a:p>
            <a:pPr marL="457200" indent="-457200">
              <a:buFont typeface="+mj-lt"/>
              <a:buAutoNum type="arabicPeriod"/>
            </a:pPr>
            <a:r>
              <a:rPr lang="en-US" sz="2400" dirty="0">
                <a:latin typeface="Arial" panose="020B0604020202020204" pitchFamily="34" charset="0"/>
                <a:cs typeface="Arial" panose="020B0604020202020204" pitchFamily="34" charset="0"/>
              </a:rPr>
              <a:t>Detention Basin Elevation-Discharge-Capacity</a:t>
            </a:r>
          </a:p>
          <a:p>
            <a:pPr marL="457200" indent="-457200">
              <a:buFont typeface="+mj-lt"/>
              <a:buAutoNum type="arabicPeriod"/>
            </a:pPr>
            <a:endParaRPr lang="en-US" sz="2400" dirty="0">
              <a:latin typeface="Arial" panose="020B0604020202020204" pitchFamily="34" charset="0"/>
              <a:cs typeface="Arial" panose="020B0604020202020204" pitchFamily="34" charset="0"/>
            </a:endParaRPr>
          </a:p>
          <a:p>
            <a:pPr marL="457200" indent="-457200">
              <a:buFont typeface="+mj-lt"/>
              <a:buAutoNum type="arabicPeriod"/>
            </a:pPr>
            <a:r>
              <a:rPr lang="en-US" sz="2400" dirty="0">
                <a:latin typeface="Arial" panose="020B0604020202020204" pitchFamily="34" charset="0"/>
                <a:cs typeface="Arial" panose="020B0604020202020204" pitchFamily="34" charset="0"/>
              </a:rPr>
              <a:t>Stormwater Control Measure</a:t>
            </a:r>
          </a:p>
        </p:txBody>
      </p:sp>
    </p:spTree>
    <p:extLst>
      <p:ext uri="{BB962C8B-B14F-4D97-AF65-F5344CB8AC3E}">
        <p14:creationId xmlns:p14="http://schemas.microsoft.com/office/powerpoint/2010/main" val="387571004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E89417B2-72CC-4E01-91C1-3C8F69B15F30}"/>
              </a:ext>
            </a:extLst>
          </p:cNvPr>
          <p:cNvGraphicFramePr>
            <a:graphicFrameLocks noGrp="1"/>
          </p:cNvGraphicFramePr>
          <p:nvPr>
            <p:extLst>
              <p:ext uri="{D42A27DB-BD31-4B8C-83A1-F6EECF244321}">
                <p14:modId xmlns:p14="http://schemas.microsoft.com/office/powerpoint/2010/main" val="1970632276"/>
              </p:ext>
            </p:extLst>
          </p:nvPr>
        </p:nvGraphicFramePr>
        <p:xfrm>
          <a:off x="880843" y="1208014"/>
          <a:ext cx="9974508" cy="4035107"/>
        </p:xfrm>
        <a:graphic>
          <a:graphicData uri="http://schemas.openxmlformats.org/drawingml/2006/table">
            <a:tbl>
              <a:tblPr firstRow="1" firstCol="1" bandRow="1">
                <a:tableStyleId>{5C22544A-7EE6-4342-B048-85BDC9FD1C3A}</a:tableStyleId>
              </a:tblPr>
              <a:tblGrid>
                <a:gridCol w="923479">
                  <a:extLst>
                    <a:ext uri="{9D8B030D-6E8A-4147-A177-3AD203B41FA5}">
                      <a16:colId xmlns:a16="http://schemas.microsoft.com/office/drawing/2014/main" val="367505789"/>
                    </a:ext>
                  </a:extLst>
                </a:gridCol>
                <a:gridCol w="923479">
                  <a:extLst>
                    <a:ext uri="{9D8B030D-6E8A-4147-A177-3AD203B41FA5}">
                      <a16:colId xmlns:a16="http://schemas.microsoft.com/office/drawing/2014/main" val="3549356014"/>
                    </a:ext>
                  </a:extLst>
                </a:gridCol>
                <a:gridCol w="1259292">
                  <a:extLst>
                    <a:ext uri="{9D8B030D-6E8A-4147-A177-3AD203B41FA5}">
                      <a16:colId xmlns:a16="http://schemas.microsoft.com/office/drawing/2014/main" val="1542019604"/>
                    </a:ext>
                  </a:extLst>
                </a:gridCol>
                <a:gridCol w="1205187">
                  <a:extLst>
                    <a:ext uri="{9D8B030D-6E8A-4147-A177-3AD203B41FA5}">
                      <a16:colId xmlns:a16="http://schemas.microsoft.com/office/drawing/2014/main" val="1646075688"/>
                    </a:ext>
                  </a:extLst>
                </a:gridCol>
                <a:gridCol w="847922">
                  <a:extLst>
                    <a:ext uri="{9D8B030D-6E8A-4147-A177-3AD203B41FA5}">
                      <a16:colId xmlns:a16="http://schemas.microsoft.com/office/drawing/2014/main" val="492556771"/>
                    </a:ext>
                  </a:extLst>
                </a:gridCol>
                <a:gridCol w="1015826">
                  <a:extLst>
                    <a:ext uri="{9D8B030D-6E8A-4147-A177-3AD203B41FA5}">
                      <a16:colId xmlns:a16="http://schemas.microsoft.com/office/drawing/2014/main" val="865659055"/>
                    </a:ext>
                  </a:extLst>
                </a:gridCol>
                <a:gridCol w="1015826">
                  <a:extLst>
                    <a:ext uri="{9D8B030D-6E8A-4147-A177-3AD203B41FA5}">
                      <a16:colId xmlns:a16="http://schemas.microsoft.com/office/drawing/2014/main" val="2234488832"/>
                    </a:ext>
                  </a:extLst>
                </a:gridCol>
                <a:gridCol w="944001">
                  <a:extLst>
                    <a:ext uri="{9D8B030D-6E8A-4147-A177-3AD203B41FA5}">
                      <a16:colId xmlns:a16="http://schemas.microsoft.com/office/drawing/2014/main" val="2150020790"/>
                    </a:ext>
                  </a:extLst>
                </a:gridCol>
                <a:gridCol w="919748">
                  <a:extLst>
                    <a:ext uri="{9D8B030D-6E8A-4147-A177-3AD203B41FA5}">
                      <a16:colId xmlns:a16="http://schemas.microsoft.com/office/drawing/2014/main" val="4138461983"/>
                    </a:ext>
                  </a:extLst>
                </a:gridCol>
                <a:gridCol w="919748">
                  <a:extLst>
                    <a:ext uri="{9D8B030D-6E8A-4147-A177-3AD203B41FA5}">
                      <a16:colId xmlns:a16="http://schemas.microsoft.com/office/drawing/2014/main" val="2877707195"/>
                    </a:ext>
                  </a:extLst>
                </a:gridCol>
              </a:tblGrid>
              <a:tr h="1070786">
                <a:tc rowSpan="3">
                  <a:txBody>
                    <a:bodyPr/>
                    <a:lstStyle/>
                    <a:p>
                      <a:pPr marL="0" marR="172720" algn="ctr">
                        <a:lnSpc>
                          <a:spcPts val="1380"/>
                        </a:lnSpc>
                        <a:spcBef>
                          <a:spcPts val="5"/>
                        </a:spcBef>
                        <a:spcAft>
                          <a:spcPts val="0"/>
                        </a:spcAft>
                      </a:pPr>
                      <a:endParaRPr lang="en-US" sz="1800" dirty="0">
                        <a:effectLst/>
                      </a:endParaRPr>
                    </a:p>
                    <a:p>
                      <a:pPr marL="0" marR="172720" algn="ctr">
                        <a:lnSpc>
                          <a:spcPts val="1380"/>
                        </a:lnSpc>
                        <a:spcBef>
                          <a:spcPts val="5"/>
                        </a:spcBef>
                        <a:spcAft>
                          <a:spcPts val="0"/>
                        </a:spcAft>
                      </a:pPr>
                      <a:r>
                        <a:rPr lang="en-US" sz="1800" dirty="0">
                          <a:effectLst/>
                        </a:rPr>
                        <a:t>Project Phase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rowSpan="3">
                  <a:txBody>
                    <a:bodyPr/>
                    <a:lstStyle/>
                    <a:p>
                      <a:pPr marL="0" marR="172720" algn="ctr">
                        <a:lnSpc>
                          <a:spcPts val="1380"/>
                        </a:lnSpc>
                        <a:spcBef>
                          <a:spcPts val="5"/>
                        </a:spcBef>
                        <a:spcAft>
                          <a:spcPts val="0"/>
                        </a:spcAft>
                      </a:pPr>
                      <a:endParaRPr lang="en-US" sz="1800" dirty="0">
                        <a:effectLst/>
                      </a:endParaRPr>
                    </a:p>
                    <a:p>
                      <a:pPr marL="0" marR="172720" algn="ctr">
                        <a:lnSpc>
                          <a:spcPts val="1380"/>
                        </a:lnSpc>
                        <a:spcBef>
                          <a:spcPts val="5"/>
                        </a:spcBef>
                        <a:spcAft>
                          <a:spcPts val="0"/>
                        </a:spcAft>
                      </a:pPr>
                      <a:r>
                        <a:rPr lang="en-US" sz="1800" dirty="0">
                          <a:effectLst/>
                        </a:rPr>
                        <a:t>Area cleared</a:t>
                      </a:r>
                    </a:p>
                    <a:p>
                      <a:pPr marL="0" marR="172720" algn="ctr">
                        <a:lnSpc>
                          <a:spcPts val="1380"/>
                        </a:lnSpc>
                        <a:spcBef>
                          <a:spcPts val="5"/>
                        </a:spcBef>
                        <a:spcAft>
                          <a:spcPts val="0"/>
                        </a:spcAft>
                      </a:pPr>
                      <a:r>
                        <a:rPr lang="en-US" sz="1800" dirty="0">
                          <a:effectLst/>
                        </a:rPr>
                        <a:t> </a:t>
                      </a:r>
                    </a:p>
                    <a:p>
                      <a:pPr marL="0" marR="172720" algn="ctr">
                        <a:lnSpc>
                          <a:spcPts val="1380"/>
                        </a:lnSpc>
                        <a:spcBef>
                          <a:spcPts val="5"/>
                        </a:spcBef>
                        <a:spcAft>
                          <a:spcPts val="0"/>
                        </a:spcAft>
                      </a:pPr>
                      <a:r>
                        <a:rPr lang="en-US" sz="1800" dirty="0">
                          <a:effectLst/>
                        </a:rPr>
                        <a:t> </a:t>
                      </a:r>
                    </a:p>
                    <a:p>
                      <a:pPr marL="0" marR="172720">
                        <a:lnSpc>
                          <a:spcPts val="1380"/>
                        </a:lnSpc>
                        <a:spcBef>
                          <a:spcPts val="5"/>
                        </a:spcBef>
                        <a:spcAft>
                          <a:spcPts val="0"/>
                        </a:spcAft>
                      </a:pPr>
                      <a:r>
                        <a:rPr lang="en-US" sz="1800" dirty="0">
                          <a:effectLst/>
                        </a:rPr>
                        <a:t> </a:t>
                      </a:r>
                    </a:p>
                    <a:p>
                      <a:pPr marL="0" marR="172720" algn="ctr">
                        <a:lnSpc>
                          <a:spcPts val="1380"/>
                        </a:lnSpc>
                        <a:spcBef>
                          <a:spcPts val="5"/>
                        </a:spcBef>
                        <a:spcAft>
                          <a:spcPts val="0"/>
                        </a:spcAft>
                      </a:pPr>
                      <a:r>
                        <a:rPr lang="en-US" sz="1800" dirty="0">
                          <a:effectLst/>
                        </a:rPr>
                        <a:t>acres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rowSpan="3">
                  <a:txBody>
                    <a:bodyPr/>
                    <a:lstStyle/>
                    <a:p>
                      <a:pPr marL="0" marR="172720" algn="ctr">
                        <a:lnSpc>
                          <a:spcPts val="1380"/>
                        </a:lnSpc>
                        <a:spcBef>
                          <a:spcPts val="5"/>
                        </a:spcBef>
                        <a:spcAft>
                          <a:spcPts val="0"/>
                        </a:spcAft>
                      </a:pPr>
                      <a:endParaRPr lang="en-US" sz="1800" dirty="0">
                        <a:effectLst/>
                      </a:endParaRPr>
                    </a:p>
                    <a:p>
                      <a:pPr marL="0" marR="172720" algn="ctr">
                        <a:lnSpc>
                          <a:spcPts val="1380"/>
                        </a:lnSpc>
                        <a:spcBef>
                          <a:spcPts val="5"/>
                        </a:spcBef>
                        <a:spcAft>
                          <a:spcPts val="0"/>
                        </a:spcAft>
                      </a:pPr>
                      <a:r>
                        <a:rPr lang="en-US" sz="1800" dirty="0">
                          <a:effectLst/>
                        </a:rPr>
                        <a:t>Topsoil</a:t>
                      </a:r>
                    </a:p>
                    <a:p>
                      <a:pPr marL="0" marR="172720" algn="ctr">
                        <a:lnSpc>
                          <a:spcPts val="1380"/>
                        </a:lnSpc>
                        <a:spcBef>
                          <a:spcPts val="5"/>
                        </a:spcBef>
                        <a:spcAft>
                          <a:spcPts val="0"/>
                        </a:spcAft>
                      </a:pPr>
                      <a:r>
                        <a:rPr lang="en-US" sz="1800" dirty="0">
                          <a:effectLst/>
                        </a:rPr>
                        <a:t>to be re-used on site</a:t>
                      </a:r>
                    </a:p>
                    <a:p>
                      <a:pPr marL="0" marR="172720" algn="ctr">
                        <a:lnSpc>
                          <a:spcPts val="1380"/>
                        </a:lnSpc>
                        <a:spcBef>
                          <a:spcPts val="5"/>
                        </a:spcBef>
                        <a:spcAft>
                          <a:spcPts val="0"/>
                        </a:spcAft>
                      </a:pPr>
                      <a:r>
                        <a:rPr lang="en-US" sz="1800" dirty="0">
                          <a:effectLst/>
                        </a:rPr>
                        <a:t> </a:t>
                      </a:r>
                    </a:p>
                    <a:p>
                      <a:pPr marL="0" marR="172720" algn="ctr">
                        <a:lnSpc>
                          <a:spcPts val="1380"/>
                        </a:lnSpc>
                        <a:spcBef>
                          <a:spcPts val="5"/>
                        </a:spcBef>
                        <a:spcAft>
                          <a:spcPts val="0"/>
                        </a:spcAft>
                      </a:pPr>
                      <a:r>
                        <a:rPr lang="en-US" sz="1800" dirty="0">
                          <a:effectLst/>
                        </a:rPr>
                        <a:t>cubic yards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rowSpan="3">
                  <a:txBody>
                    <a:bodyPr/>
                    <a:lstStyle/>
                    <a:p>
                      <a:pPr marL="0" marR="172720" algn="ctr">
                        <a:lnSpc>
                          <a:spcPts val="1380"/>
                        </a:lnSpc>
                        <a:spcBef>
                          <a:spcPts val="5"/>
                        </a:spcBef>
                        <a:spcAft>
                          <a:spcPts val="0"/>
                        </a:spcAft>
                      </a:pPr>
                      <a:endParaRPr lang="en-US" sz="1800" dirty="0">
                        <a:effectLst/>
                      </a:endParaRPr>
                    </a:p>
                    <a:p>
                      <a:pPr marL="0" marR="172720" algn="ctr">
                        <a:lnSpc>
                          <a:spcPts val="1380"/>
                        </a:lnSpc>
                        <a:spcBef>
                          <a:spcPts val="5"/>
                        </a:spcBef>
                        <a:spcAft>
                          <a:spcPts val="0"/>
                        </a:spcAft>
                      </a:pPr>
                      <a:r>
                        <a:rPr lang="en-US" sz="1800" dirty="0">
                          <a:effectLst/>
                        </a:rPr>
                        <a:t>Topsoil to be removed from site</a:t>
                      </a:r>
                    </a:p>
                    <a:p>
                      <a:pPr marL="0" marR="172720">
                        <a:lnSpc>
                          <a:spcPts val="1380"/>
                        </a:lnSpc>
                        <a:spcBef>
                          <a:spcPts val="5"/>
                        </a:spcBef>
                        <a:spcAft>
                          <a:spcPts val="0"/>
                        </a:spcAft>
                      </a:pPr>
                      <a:r>
                        <a:rPr lang="en-US" sz="1800" dirty="0">
                          <a:effectLst/>
                        </a:rPr>
                        <a:t> </a:t>
                      </a:r>
                    </a:p>
                    <a:p>
                      <a:pPr marL="0" marR="172720" algn="ctr">
                        <a:lnSpc>
                          <a:spcPts val="1380"/>
                        </a:lnSpc>
                        <a:spcBef>
                          <a:spcPts val="5"/>
                        </a:spcBef>
                        <a:spcAft>
                          <a:spcPts val="0"/>
                        </a:spcAft>
                      </a:pPr>
                      <a:r>
                        <a:rPr lang="en-US" sz="1800" dirty="0">
                          <a:effectLst/>
                        </a:rPr>
                        <a:t>cubic yards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gridSpan="6">
                  <a:txBody>
                    <a:bodyPr/>
                    <a:lstStyle/>
                    <a:p>
                      <a:pPr marL="0" marR="172720" algn="ctr">
                        <a:lnSpc>
                          <a:spcPts val="1380"/>
                        </a:lnSpc>
                        <a:spcBef>
                          <a:spcPts val="5"/>
                        </a:spcBef>
                        <a:spcAft>
                          <a:spcPts val="0"/>
                        </a:spcAft>
                      </a:pPr>
                      <a:endParaRPr lang="en-US" sz="1800" dirty="0">
                        <a:effectLst/>
                      </a:endParaRPr>
                    </a:p>
                    <a:p>
                      <a:pPr marL="0" marR="172720" algn="ctr">
                        <a:lnSpc>
                          <a:spcPts val="1380"/>
                        </a:lnSpc>
                        <a:spcBef>
                          <a:spcPts val="5"/>
                        </a:spcBef>
                        <a:spcAft>
                          <a:spcPts val="0"/>
                        </a:spcAft>
                      </a:pPr>
                      <a:r>
                        <a:rPr lang="en-US" sz="1800" dirty="0">
                          <a:effectLst/>
                        </a:rPr>
                        <a:t>Topsoil Re-used on Site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652316023"/>
                  </a:ext>
                </a:extLst>
              </a:tr>
              <a:tr h="846949">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gridSpan="2">
                  <a:txBody>
                    <a:bodyPr/>
                    <a:lstStyle/>
                    <a:p>
                      <a:pPr marL="0" marR="172720" algn="ctr">
                        <a:lnSpc>
                          <a:spcPts val="1380"/>
                        </a:lnSpc>
                        <a:spcBef>
                          <a:spcPts val="5"/>
                        </a:spcBef>
                        <a:spcAft>
                          <a:spcPts val="0"/>
                        </a:spcAft>
                      </a:pPr>
                      <a:endParaRPr lang="en-US" sz="1800" dirty="0">
                        <a:effectLst/>
                      </a:endParaRPr>
                    </a:p>
                    <a:p>
                      <a:pPr marL="0" marR="172720" algn="ctr">
                        <a:lnSpc>
                          <a:spcPts val="1380"/>
                        </a:lnSpc>
                        <a:spcBef>
                          <a:spcPts val="5"/>
                        </a:spcBef>
                        <a:spcAft>
                          <a:spcPts val="0"/>
                        </a:spcAft>
                      </a:pPr>
                      <a:r>
                        <a:rPr lang="en-US" sz="1800" dirty="0">
                          <a:effectLst/>
                        </a:rPr>
                        <a:t>Ditches/Swales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hMerge="1">
                  <a:txBody>
                    <a:bodyPr/>
                    <a:lstStyle/>
                    <a:p>
                      <a:endParaRPr lang="en-US"/>
                    </a:p>
                  </a:txBody>
                  <a:tcPr/>
                </a:tc>
                <a:tc gridSpan="2">
                  <a:txBody>
                    <a:bodyPr/>
                    <a:lstStyle/>
                    <a:p>
                      <a:pPr marL="0" marR="172720" algn="ctr">
                        <a:lnSpc>
                          <a:spcPts val="1380"/>
                        </a:lnSpc>
                        <a:spcBef>
                          <a:spcPts val="5"/>
                        </a:spcBef>
                        <a:spcAft>
                          <a:spcPts val="0"/>
                        </a:spcAft>
                      </a:pPr>
                      <a:endParaRPr lang="en-US" sz="1800" dirty="0">
                        <a:effectLst/>
                      </a:endParaRPr>
                    </a:p>
                    <a:p>
                      <a:pPr marL="0" marR="172720" algn="ctr">
                        <a:lnSpc>
                          <a:spcPts val="1380"/>
                        </a:lnSpc>
                        <a:spcBef>
                          <a:spcPts val="5"/>
                        </a:spcBef>
                        <a:spcAft>
                          <a:spcPts val="0"/>
                        </a:spcAft>
                      </a:pPr>
                      <a:r>
                        <a:rPr lang="en-US" sz="1800" dirty="0">
                          <a:effectLst/>
                        </a:rPr>
                        <a:t>Other Stormwater Control Measures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hMerge="1">
                  <a:txBody>
                    <a:bodyPr/>
                    <a:lstStyle/>
                    <a:p>
                      <a:endParaRPr lang="en-US"/>
                    </a:p>
                  </a:txBody>
                  <a:tcPr/>
                </a:tc>
                <a:tc gridSpan="2">
                  <a:txBody>
                    <a:bodyPr/>
                    <a:lstStyle/>
                    <a:p>
                      <a:pPr marL="0" marR="172720" algn="ctr">
                        <a:lnSpc>
                          <a:spcPts val="1380"/>
                        </a:lnSpc>
                        <a:spcBef>
                          <a:spcPts val="5"/>
                        </a:spcBef>
                        <a:spcAft>
                          <a:spcPts val="0"/>
                        </a:spcAft>
                      </a:pPr>
                      <a:endParaRPr lang="en-US" sz="1800" dirty="0">
                        <a:effectLst/>
                      </a:endParaRPr>
                    </a:p>
                    <a:p>
                      <a:pPr marL="0" marR="172720" algn="ctr">
                        <a:lnSpc>
                          <a:spcPts val="1380"/>
                        </a:lnSpc>
                        <a:spcBef>
                          <a:spcPts val="5"/>
                        </a:spcBef>
                        <a:spcAft>
                          <a:spcPts val="0"/>
                        </a:spcAft>
                      </a:pPr>
                      <a:r>
                        <a:rPr lang="en-US" sz="1800" dirty="0">
                          <a:effectLst/>
                        </a:rPr>
                        <a:t>Other</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hMerge="1">
                  <a:txBody>
                    <a:bodyPr/>
                    <a:lstStyle/>
                    <a:p>
                      <a:endParaRPr lang="en-US"/>
                    </a:p>
                  </a:txBody>
                  <a:tcPr/>
                </a:tc>
                <a:extLst>
                  <a:ext uri="{0D108BD9-81ED-4DB2-BD59-A6C34878D82A}">
                    <a16:rowId xmlns:a16="http://schemas.microsoft.com/office/drawing/2014/main" val="1885419956"/>
                  </a:ext>
                </a:extLst>
              </a:tr>
              <a:tr h="1270422">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marL="0" marR="172720" algn="ctr">
                        <a:lnSpc>
                          <a:spcPts val="1380"/>
                        </a:lnSpc>
                        <a:spcBef>
                          <a:spcPts val="5"/>
                        </a:spcBef>
                        <a:spcAft>
                          <a:spcPts val="0"/>
                        </a:spcAft>
                      </a:pPr>
                      <a:r>
                        <a:rPr lang="en-US" sz="1800">
                          <a:effectLst/>
                        </a:rPr>
                        <a:t> </a:t>
                      </a:r>
                    </a:p>
                    <a:p>
                      <a:pPr marL="0" marR="172720" algn="ctr">
                        <a:lnSpc>
                          <a:spcPts val="1380"/>
                        </a:lnSpc>
                        <a:spcBef>
                          <a:spcPts val="5"/>
                        </a:spcBef>
                        <a:spcAft>
                          <a:spcPts val="0"/>
                        </a:spcAft>
                      </a:pPr>
                      <a:r>
                        <a:rPr lang="en-US" sz="1800">
                          <a:effectLst/>
                        </a:rPr>
                        <a:t>acres</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0" marR="172720" algn="ctr">
                        <a:lnSpc>
                          <a:spcPts val="1380"/>
                        </a:lnSpc>
                        <a:spcBef>
                          <a:spcPts val="5"/>
                        </a:spcBef>
                        <a:spcAft>
                          <a:spcPts val="0"/>
                        </a:spcAft>
                      </a:pPr>
                      <a:r>
                        <a:rPr lang="en-US" sz="1800">
                          <a:effectLst/>
                        </a:rPr>
                        <a:t> </a:t>
                      </a:r>
                    </a:p>
                    <a:p>
                      <a:pPr marL="0" marR="172720" algn="ctr">
                        <a:lnSpc>
                          <a:spcPts val="1380"/>
                        </a:lnSpc>
                        <a:spcBef>
                          <a:spcPts val="5"/>
                        </a:spcBef>
                        <a:spcAft>
                          <a:spcPts val="0"/>
                        </a:spcAft>
                      </a:pPr>
                      <a:r>
                        <a:rPr lang="en-US" sz="1800">
                          <a:effectLst/>
                        </a:rPr>
                        <a:t>cubic yards</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0" marR="172720" algn="ctr">
                        <a:lnSpc>
                          <a:spcPts val="1380"/>
                        </a:lnSpc>
                        <a:spcBef>
                          <a:spcPts val="5"/>
                        </a:spcBef>
                        <a:spcAft>
                          <a:spcPts val="0"/>
                        </a:spcAft>
                      </a:pPr>
                      <a:r>
                        <a:rPr lang="en-US" sz="1800">
                          <a:effectLst/>
                        </a:rPr>
                        <a:t> </a:t>
                      </a:r>
                    </a:p>
                    <a:p>
                      <a:pPr marL="0" marR="172720" algn="ctr">
                        <a:lnSpc>
                          <a:spcPts val="1380"/>
                        </a:lnSpc>
                        <a:spcBef>
                          <a:spcPts val="5"/>
                        </a:spcBef>
                        <a:spcAft>
                          <a:spcPts val="0"/>
                        </a:spcAft>
                      </a:pPr>
                      <a:r>
                        <a:rPr lang="en-US" sz="1800">
                          <a:effectLst/>
                        </a:rPr>
                        <a:t>acres</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0" marR="172720" algn="ctr">
                        <a:lnSpc>
                          <a:spcPts val="1380"/>
                        </a:lnSpc>
                        <a:spcBef>
                          <a:spcPts val="5"/>
                        </a:spcBef>
                        <a:spcAft>
                          <a:spcPts val="0"/>
                        </a:spcAft>
                      </a:pPr>
                      <a:r>
                        <a:rPr lang="en-US" sz="1800" dirty="0">
                          <a:effectLst/>
                        </a:rPr>
                        <a:t> </a:t>
                      </a:r>
                    </a:p>
                    <a:p>
                      <a:pPr marL="0" marR="172720" algn="ctr">
                        <a:lnSpc>
                          <a:spcPts val="1380"/>
                        </a:lnSpc>
                        <a:spcBef>
                          <a:spcPts val="5"/>
                        </a:spcBef>
                        <a:spcAft>
                          <a:spcPts val="0"/>
                        </a:spcAft>
                      </a:pPr>
                      <a:r>
                        <a:rPr lang="en-US" sz="1800" dirty="0">
                          <a:effectLst/>
                        </a:rPr>
                        <a:t>cubic yards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0" marR="172720" algn="ctr">
                        <a:lnSpc>
                          <a:spcPts val="1380"/>
                        </a:lnSpc>
                        <a:spcBef>
                          <a:spcPts val="5"/>
                        </a:spcBef>
                        <a:spcAft>
                          <a:spcPts val="0"/>
                        </a:spcAft>
                      </a:pPr>
                      <a:r>
                        <a:rPr lang="en-US" sz="1800" dirty="0">
                          <a:effectLst/>
                        </a:rPr>
                        <a:t> </a:t>
                      </a:r>
                    </a:p>
                    <a:p>
                      <a:pPr marL="0" marR="172720" algn="ctr">
                        <a:lnSpc>
                          <a:spcPts val="1380"/>
                        </a:lnSpc>
                        <a:spcBef>
                          <a:spcPts val="5"/>
                        </a:spcBef>
                        <a:spcAft>
                          <a:spcPts val="0"/>
                        </a:spcAft>
                      </a:pPr>
                      <a:r>
                        <a:rPr lang="en-US" sz="1800" dirty="0">
                          <a:effectLst/>
                        </a:rPr>
                        <a:t>acres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0" marR="172720" algn="ctr">
                        <a:lnSpc>
                          <a:spcPts val="1380"/>
                        </a:lnSpc>
                        <a:spcBef>
                          <a:spcPts val="5"/>
                        </a:spcBef>
                        <a:spcAft>
                          <a:spcPts val="0"/>
                        </a:spcAft>
                      </a:pPr>
                      <a:r>
                        <a:rPr lang="en-US" sz="1800" dirty="0">
                          <a:effectLst/>
                        </a:rPr>
                        <a:t> </a:t>
                      </a:r>
                    </a:p>
                    <a:p>
                      <a:pPr marL="0" marR="172720" algn="ctr">
                        <a:lnSpc>
                          <a:spcPts val="1380"/>
                        </a:lnSpc>
                        <a:spcBef>
                          <a:spcPts val="5"/>
                        </a:spcBef>
                        <a:spcAft>
                          <a:spcPts val="0"/>
                        </a:spcAft>
                      </a:pPr>
                      <a:r>
                        <a:rPr lang="en-US" sz="1800" dirty="0">
                          <a:effectLst/>
                        </a:rPr>
                        <a:t>cubic yards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extLst>
                  <a:ext uri="{0D108BD9-81ED-4DB2-BD59-A6C34878D82A}">
                    <a16:rowId xmlns:a16="http://schemas.microsoft.com/office/drawing/2014/main" val="3297412283"/>
                  </a:ext>
                </a:extLst>
              </a:tr>
              <a:tr h="423475">
                <a:tc>
                  <a:txBody>
                    <a:bodyPr/>
                    <a:lstStyle/>
                    <a:p>
                      <a:pPr marL="0" marR="172720" algn="ctr">
                        <a:lnSpc>
                          <a:spcPts val="1380"/>
                        </a:lnSpc>
                        <a:spcBef>
                          <a:spcPts val="5"/>
                        </a:spcBef>
                        <a:spcAft>
                          <a:spcPts val="0"/>
                        </a:spcAft>
                      </a:pPr>
                      <a:r>
                        <a:rPr lang="en-US" sz="1200">
                          <a:effectLst/>
                        </a:rPr>
                        <a:t>1</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0" marR="172720">
                        <a:lnSpc>
                          <a:spcPts val="1380"/>
                        </a:lnSpc>
                        <a:spcBef>
                          <a:spcPts val="5"/>
                        </a:spcBef>
                        <a:spcAft>
                          <a:spcPts val="0"/>
                        </a:spcAft>
                      </a:pPr>
                      <a:r>
                        <a:rPr lang="en-US" sz="12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0" marR="172720">
                        <a:lnSpc>
                          <a:spcPts val="1380"/>
                        </a:lnSpc>
                        <a:spcBef>
                          <a:spcPts val="5"/>
                        </a:spcBef>
                        <a:spcAft>
                          <a:spcPts val="0"/>
                        </a:spcAft>
                      </a:pPr>
                      <a:r>
                        <a:rPr lang="en-US" sz="12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0" marR="172720">
                        <a:lnSpc>
                          <a:spcPts val="1380"/>
                        </a:lnSpc>
                        <a:spcBef>
                          <a:spcPts val="5"/>
                        </a:spcBef>
                        <a:spcAft>
                          <a:spcPts val="0"/>
                        </a:spcAft>
                      </a:pPr>
                      <a:r>
                        <a:rPr lang="en-US" sz="12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0" marR="172720">
                        <a:lnSpc>
                          <a:spcPts val="1380"/>
                        </a:lnSpc>
                        <a:spcBef>
                          <a:spcPts val="5"/>
                        </a:spcBef>
                        <a:spcAft>
                          <a:spcPts val="0"/>
                        </a:spcAft>
                      </a:pPr>
                      <a:r>
                        <a:rPr lang="en-US" sz="12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0" marR="172720">
                        <a:lnSpc>
                          <a:spcPts val="1380"/>
                        </a:lnSpc>
                        <a:spcBef>
                          <a:spcPts val="5"/>
                        </a:spcBef>
                        <a:spcAft>
                          <a:spcPts val="0"/>
                        </a:spcAft>
                      </a:pPr>
                      <a:r>
                        <a:rPr lang="en-US" sz="12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0" marR="172720">
                        <a:lnSpc>
                          <a:spcPts val="1380"/>
                        </a:lnSpc>
                        <a:spcBef>
                          <a:spcPts val="5"/>
                        </a:spcBef>
                        <a:spcAft>
                          <a:spcPts val="0"/>
                        </a:spcAft>
                      </a:pPr>
                      <a:r>
                        <a:rPr lang="en-US" sz="12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0" marR="172720">
                        <a:lnSpc>
                          <a:spcPts val="1380"/>
                        </a:lnSpc>
                        <a:spcBef>
                          <a:spcPts val="5"/>
                        </a:spcBef>
                        <a:spcAft>
                          <a:spcPts val="0"/>
                        </a:spcAft>
                      </a:pPr>
                      <a:r>
                        <a:rPr lang="en-US" sz="12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0" marR="172720">
                        <a:lnSpc>
                          <a:spcPts val="1380"/>
                        </a:lnSpc>
                        <a:spcBef>
                          <a:spcPts val="5"/>
                        </a:spcBef>
                        <a:spcAft>
                          <a:spcPts val="0"/>
                        </a:spcAft>
                      </a:pPr>
                      <a:r>
                        <a:rPr lang="en-US" sz="12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0" marR="172720">
                        <a:lnSpc>
                          <a:spcPts val="1380"/>
                        </a:lnSpc>
                        <a:spcBef>
                          <a:spcPts val="5"/>
                        </a:spcBef>
                        <a:spcAft>
                          <a:spcPts val="0"/>
                        </a:spcAft>
                      </a:pPr>
                      <a:r>
                        <a:rPr lang="en-US" sz="12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extLst>
                  <a:ext uri="{0D108BD9-81ED-4DB2-BD59-A6C34878D82A}">
                    <a16:rowId xmlns:a16="http://schemas.microsoft.com/office/drawing/2014/main" val="1552781039"/>
                  </a:ext>
                </a:extLst>
              </a:tr>
              <a:tr h="423475">
                <a:tc>
                  <a:txBody>
                    <a:bodyPr/>
                    <a:lstStyle/>
                    <a:p>
                      <a:pPr marL="0" marR="172720" algn="ctr">
                        <a:lnSpc>
                          <a:spcPts val="1380"/>
                        </a:lnSpc>
                        <a:spcBef>
                          <a:spcPts val="5"/>
                        </a:spcBef>
                        <a:spcAft>
                          <a:spcPts val="0"/>
                        </a:spcAft>
                      </a:pPr>
                      <a:r>
                        <a:rPr lang="en-US" sz="1200">
                          <a:effectLst/>
                        </a:rPr>
                        <a:t>2</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0" marR="172720">
                        <a:lnSpc>
                          <a:spcPts val="1380"/>
                        </a:lnSpc>
                        <a:spcBef>
                          <a:spcPts val="5"/>
                        </a:spcBef>
                        <a:spcAft>
                          <a:spcPts val="0"/>
                        </a:spcAft>
                      </a:pPr>
                      <a:r>
                        <a:rPr lang="en-US" sz="12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0" marR="172720">
                        <a:lnSpc>
                          <a:spcPts val="1380"/>
                        </a:lnSpc>
                        <a:spcBef>
                          <a:spcPts val="5"/>
                        </a:spcBef>
                        <a:spcAft>
                          <a:spcPts val="0"/>
                        </a:spcAft>
                      </a:pPr>
                      <a:r>
                        <a:rPr lang="en-US" sz="12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0" marR="172720">
                        <a:lnSpc>
                          <a:spcPts val="1380"/>
                        </a:lnSpc>
                        <a:spcBef>
                          <a:spcPts val="5"/>
                        </a:spcBef>
                        <a:spcAft>
                          <a:spcPts val="0"/>
                        </a:spcAft>
                      </a:pPr>
                      <a:r>
                        <a:rPr lang="en-US" sz="12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0" marR="172720">
                        <a:lnSpc>
                          <a:spcPts val="1380"/>
                        </a:lnSpc>
                        <a:spcBef>
                          <a:spcPts val="5"/>
                        </a:spcBef>
                        <a:spcAft>
                          <a:spcPts val="0"/>
                        </a:spcAft>
                      </a:pPr>
                      <a:r>
                        <a:rPr lang="en-US" sz="12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0" marR="172720">
                        <a:lnSpc>
                          <a:spcPts val="1380"/>
                        </a:lnSpc>
                        <a:spcBef>
                          <a:spcPts val="5"/>
                        </a:spcBef>
                        <a:spcAft>
                          <a:spcPts val="0"/>
                        </a:spcAft>
                      </a:pPr>
                      <a:r>
                        <a:rPr lang="en-US" sz="12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0" marR="172720">
                        <a:lnSpc>
                          <a:spcPts val="1380"/>
                        </a:lnSpc>
                        <a:spcBef>
                          <a:spcPts val="5"/>
                        </a:spcBef>
                        <a:spcAft>
                          <a:spcPts val="0"/>
                        </a:spcAft>
                      </a:pPr>
                      <a:r>
                        <a:rPr lang="en-US" sz="12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0" marR="172720">
                        <a:lnSpc>
                          <a:spcPts val="1380"/>
                        </a:lnSpc>
                        <a:spcBef>
                          <a:spcPts val="5"/>
                        </a:spcBef>
                        <a:spcAft>
                          <a:spcPts val="0"/>
                        </a:spcAft>
                      </a:pPr>
                      <a:r>
                        <a:rPr lang="en-US" sz="12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0" marR="172720">
                        <a:lnSpc>
                          <a:spcPts val="1380"/>
                        </a:lnSpc>
                        <a:spcBef>
                          <a:spcPts val="5"/>
                        </a:spcBef>
                        <a:spcAft>
                          <a:spcPts val="0"/>
                        </a:spcAft>
                      </a:pPr>
                      <a:r>
                        <a:rPr lang="en-US" sz="12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0" marR="172720">
                        <a:lnSpc>
                          <a:spcPts val="1380"/>
                        </a:lnSpc>
                        <a:spcBef>
                          <a:spcPts val="5"/>
                        </a:spcBef>
                        <a:spcAft>
                          <a:spcPts val="0"/>
                        </a:spcAft>
                      </a:pPr>
                      <a:r>
                        <a:rPr lang="en-US" sz="1200" dirty="0">
                          <a:effectLst/>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extLst>
                  <a:ext uri="{0D108BD9-81ED-4DB2-BD59-A6C34878D82A}">
                    <a16:rowId xmlns:a16="http://schemas.microsoft.com/office/drawing/2014/main" val="3496406765"/>
                  </a:ext>
                </a:extLst>
              </a:tr>
            </a:tbl>
          </a:graphicData>
        </a:graphic>
      </p:graphicFrame>
      <p:sp>
        <p:nvSpPr>
          <p:cNvPr id="5" name="TextBox 4">
            <a:extLst>
              <a:ext uri="{FF2B5EF4-FFF2-40B4-BE49-F238E27FC236}">
                <a16:creationId xmlns:a16="http://schemas.microsoft.com/office/drawing/2014/main" id="{2F071EDE-8C3C-418A-856A-6FDBCEF065D8}"/>
              </a:ext>
            </a:extLst>
          </p:cNvPr>
          <p:cNvSpPr txBox="1"/>
          <p:nvPr/>
        </p:nvSpPr>
        <p:spPr>
          <a:xfrm>
            <a:off x="2042717" y="469783"/>
            <a:ext cx="7650759" cy="523220"/>
          </a:xfrm>
          <a:prstGeom prst="rect">
            <a:avLst/>
          </a:prstGeom>
          <a:noFill/>
        </p:spPr>
        <p:txBody>
          <a:bodyPr wrap="square" rtlCol="0">
            <a:spAutoFit/>
          </a:bodyPr>
          <a:lstStyle/>
          <a:p>
            <a:pPr algn="ctr"/>
            <a:r>
              <a:rPr lang="en-US" sz="2800" dirty="0"/>
              <a:t>TOPSOIL MANAGEMENT TABLE</a:t>
            </a:r>
          </a:p>
        </p:txBody>
      </p:sp>
    </p:spTree>
    <p:extLst>
      <p:ext uri="{BB962C8B-B14F-4D97-AF65-F5344CB8AC3E}">
        <p14:creationId xmlns:p14="http://schemas.microsoft.com/office/powerpoint/2010/main" val="8370633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3DE2F55E-4771-4D9B-8E4E-E8B81FBA2C5B}"/>
              </a:ext>
            </a:extLst>
          </p:cNvPr>
          <p:cNvGraphicFramePr>
            <a:graphicFrameLocks noGrp="1"/>
          </p:cNvGraphicFramePr>
          <p:nvPr>
            <p:extLst>
              <p:ext uri="{D42A27DB-BD31-4B8C-83A1-F6EECF244321}">
                <p14:modId xmlns:p14="http://schemas.microsoft.com/office/powerpoint/2010/main" val="3914997962"/>
              </p:ext>
            </p:extLst>
          </p:nvPr>
        </p:nvGraphicFramePr>
        <p:xfrm>
          <a:off x="1803634" y="677413"/>
          <a:ext cx="8732939" cy="5958280"/>
        </p:xfrm>
        <a:graphic>
          <a:graphicData uri="http://schemas.openxmlformats.org/drawingml/2006/table">
            <a:tbl>
              <a:tblPr firstRow="1" firstCol="1" bandRow="1">
                <a:tableStyleId>{5C22544A-7EE6-4342-B048-85BDC9FD1C3A}</a:tableStyleId>
              </a:tblPr>
              <a:tblGrid>
                <a:gridCol w="2988160">
                  <a:extLst>
                    <a:ext uri="{9D8B030D-6E8A-4147-A177-3AD203B41FA5}">
                      <a16:colId xmlns:a16="http://schemas.microsoft.com/office/drawing/2014/main" val="2228452586"/>
                    </a:ext>
                  </a:extLst>
                </a:gridCol>
                <a:gridCol w="688329">
                  <a:extLst>
                    <a:ext uri="{9D8B030D-6E8A-4147-A177-3AD203B41FA5}">
                      <a16:colId xmlns:a16="http://schemas.microsoft.com/office/drawing/2014/main" val="2089757644"/>
                    </a:ext>
                  </a:extLst>
                </a:gridCol>
                <a:gridCol w="898877">
                  <a:extLst>
                    <a:ext uri="{9D8B030D-6E8A-4147-A177-3AD203B41FA5}">
                      <a16:colId xmlns:a16="http://schemas.microsoft.com/office/drawing/2014/main" val="3322857172"/>
                    </a:ext>
                  </a:extLst>
                </a:gridCol>
                <a:gridCol w="2421300">
                  <a:extLst>
                    <a:ext uri="{9D8B030D-6E8A-4147-A177-3AD203B41FA5}">
                      <a16:colId xmlns:a16="http://schemas.microsoft.com/office/drawing/2014/main" val="2162145261"/>
                    </a:ext>
                  </a:extLst>
                </a:gridCol>
                <a:gridCol w="1736273">
                  <a:extLst>
                    <a:ext uri="{9D8B030D-6E8A-4147-A177-3AD203B41FA5}">
                      <a16:colId xmlns:a16="http://schemas.microsoft.com/office/drawing/2014/main" val="1370705746"/>
                    </a:ext>
                  </a:extLst>
                </a:gridCol>
              </a:tblGrid>
              <a:tr h="817908">
                <a:tc>
                  <a:txBody>
                    <a:bodyPr/>
                    <a:lstStyle/>
                    <a:p>
                      <a:pPr marL="0" marR="0">
                        <a:lnSpc>
                          <a:spcPts val="1300"/>
                        </a:lnSpc>
                        <a:spcBef>
                          <a:spcPts val="90"/>
                        </a:spcBef>
                        <a:spcAft>
                          <a:spcPts val="0"/>
                        </a:spcAft>
                      </a:pPr>
                      <a:endParaRPr lang="en-US" sz="1600" dirty="0">
                        <a:effectLst/>
                      </a:endParaRPr>
                    </a:p>
                    <a:p>
                      <a:pPr marL="0" marR="0">
                        <a:lnSpc>
                          <a:spcPts val="1300"/>
                        </a:lnSpc>
                        <a:spcBef>
                          <a:spcPts val="90"/>
                        </a:spcBef>
                        <a:spcAft>
                          <a:spcPts val="0"/>
                        </a:spcAft>
                      </a:pPr>
                      <a:r>
                        <a:rPr lang="en-US" sz="1600" dirty="0">
                          <a:effectLst/>
                        </a:rPr>
                        <a:t>Outlet Control Structure Description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5636" marR="45636" marT="0" marB="0"/>
                </a:tc>
                <a:tc>
                  <a:txBody>
                    <a:bodyPr/>
                    <a:lstStyle/>
                    <a:p>
                      <a:pPr marL="0" marR="0">
                        <a:lnSpc>
                          <a:spcPts val="1300"/>
                        </a:lnSpc>
                        <a:spcBef>
                          <a:spcPts val="90"/>
                        </a:spcBef>
                        <a:spcAft>
                          <a:spcPts val="0"/>
                        </a:spcAft>
                      </a:pPr>
                      <a:endParaRPr lang="en-US" sz="1600" dirty="0">
                        <a:effectLst/>
                      </a:endParaRPr>
                    </a:p>
                    <a:p>
                      <a:pPr marL="0" marR="0">
                        <a:lnSpc>
                          <a:spcPts val="1300"/>
                        </a:lnSpc>
                        <a:spcBef>
                          <a:spcPts val="90"/>
                        </a:spcBef>
                        <a:spcAft>
                          <a:spcPts val="0"/>
                        </a:spcAft>
                      </a:pPr>
                      <a:r>
                        <a:rPr lang="en-US" sz="1600" dirty="0">
                          <a:effectLst/>
                        </a:rPr>
                        <a:t>Depth</a:t>
                      </a:r>
                    </a:p>
                    <a:p>
                      <a:pPr marL="0" marR="0">
                        <a:lnSpc>
                          <a:spcPts val="1300"/>
                        </a:lnSpc>
                        <a:spcBef>
                          <a:spcPts val="90"/>
                        </a:spcBef>
                        <a:spcAft>
                          <a:spcPts val="0"/>
                        </a:spcAft>
                      </a:pPr>
                      <a:r>
                        <a:rPr lang="en-US" sz="1600" dirty="0">
                          <a:effectLst/>
                        </a:rPr>
                        <a:t>(feet)</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5636" marR="45636" marT="0" marB="0"/>
                </a:tc>
                <a:tc>
                  <a:txBody>
                    <a:bodyPr/>
                    <a:lstStyle/>
                    <a:p>
                      <a:pPr marL="0" marR="0">
                        <a:lnSpc>
                          <a:spcPts val="1300"/>
                        </a:lnSpc>
                        <a:spcBef>
                          <a:spcPts val="90"/>
                        </a:spcBef>
                        <a:spcAft>
                          <a:spcPts val="0"/>
                        </a:spcAft>
                      </a:pPr>
                      <a:endParaRPr lang="en-US" sz="1600" dirty="0">
                        <a:effectLst/>
                      </a:endParaRPr>
                    </a:p>
                    <a:p>
                      <a:pPr marL="0" marR="0">
                        <a:lnSpc>
                          <a:spcPts val="1300"/>
                        </a:lnSpc>
                        <a:spcBef>
                          <a:spcPts val="90"/>
                        </a:spcBef>
                        <a:spcAft>
                          <a:spcPts val="0"/>
                        </a:spcAft>
                      </a:pPr>
                      <a:r>
                        <a:rPr lang="en-US" sz="1600" dirty="0">
                          <a:effectLst/>
                        </a:rPr>
                        <a:t>Elevation</a:t>
                      </a:r>
                    </a:p>
                    <a:p>
                      <a:pPr marL="0" marR="0">
                        <a:lnSpc>
                          <a:spcPts val="1300"/>
                        </a:lnSpc>
                        <a:spcBef>
                          <a:spcPts val="90"/>
                        </a:spcBef>
                        <a:spcAft>
                          <a:spcPts val="0"/>
                        </a:spcAft>
                      </a:pPr>
                      <a:r>
                        <a:rPr lang="en-US" sz="1600" dirty="0">
                          <a:effectLst/>
                        </a:rPr>
                        <a:t>(feet)</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5636" marR="45636" marT="0" marB="0"/>
                </a:tc>
                <a:tc>
                  <a:txBody>
                    <a:bodyPr/>
                    <a:lstStyle/>
                    <a:p>
                      <a:pPr marL="0" marR="0">
                        <a:lnSpc>
                          <a:spcPts val="1300"/>
                        </a:lnSpc>
                        <a:spcBef>
                          <a:spcPts val="90"/>
                        </a:spcBef>
                        <a:spcAft>
                          <a:spcPts val="0"/>
                        </a:spcAft>
                      </a:pPr>
                      <a:endParaRPr lang="en-US" sz="1600" dirty="0">
                        <a:effectLst/>
                      </a:endParaRPr>
                    </a:p>
                    <a:p>
                      <a:pPr marL="0" marR="0">
                        <a:lnSpc>
                          <a:spcPts val="1300"/>
                        </a:lnSpc>
                        <a:spcBef>
                          <a:spcPts val="90"/>
                        </a:spcBef>
                        <a:spcAft>
                          <a:spcPts val="0"/>
                        </a:spcAft>
                      </a:pPr>
                      <a:r>
                        <a:rPr lang="en-US" sz="1600" dirty="0">
                          <a:effectLst/>
                        </a:rPr>
                        <a:t>Total Discharge</a:t>
                      </a:r>
                    </a:p>
                    <a:p>
                      <a:pPr marL="0" marR="0">
                        <a:lnSpc>
                          <a:spcPts val="1300"/>
                        </a:lnSpc>
                        <a:spcBef>
                          <a:spcPts val="90"/>
                        </a:spcBef>
                        <a:spcAft>
                          <a:spcPts val="0"/>
                        </a:spcAft>
                      </a:pPr>
                      <a:r>
                        <a:rPr lang="en-US" sz="1600" dirty="0">
                          <a:effectLst/>
                        </a:rPr>
                        <a:t>(Cubic feet per second)</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5636" marR="45636" marT="0" marB="0"/>
                </a:tc>
                <a:tc>
                  <a:txBody>
                    <a:bodyPr/>
                    <a:lstStyle/>
                    <a:p>
                      <a:pPr marL="0" marR="0">
                        <a:lnSpc>
                          <a:spcPts val="1300"/>
                        </a:lnSpc>
                        <a:spcBef>
                          <a:spcPts val="90"/>
                        </a:spcBef>
                        <a:spcAft>
                          <a:spcPts val="0"/>
                        </a:spcAft>
                      </a:pPr>
                      <a:endParaRPr lang="en-US" sz="1600" dirty="0">
                        <a:effectLst/>
                      </a:endParaRPr>
                    </a:p>
                    <a:p>
                      <a:pPr marL="0" marR="0">
                        <a:lnSpc>
                          <a:spcPts val="1300"/>
                        </a:lnSpc>
                        <a:spcBef>
                          <a:spcPts val="90"/>
                        </a:spcBef>
                        <a:spcAft>
                          <a:spcPts val="0"/>
                        </a:spcAft>
                      </a:pPr>
                      <a:r>
                        <a:rPr lang="en-US" sz="1600" dirty="0">
                          <a:effectLst/>
                        </a:rPr>
                        <a:t>Capacity</a:t>
                      </a:r>
                    </a:p>
                    <a:p>
                      <a:pPr marL="0" marR="0">
                        <a:lnSpc>
                          <a:spcPts val="1300"/>
                        </a:lnSpc>
                        <a:spcBef>
                          <a:spcPts val="90"/>
                        </a:spcBef>
                        <a:spcAft>
                          <a:spcPts val="0"/>
                        </a:spcAft>
                      </a:pPr>
                      <a:r>
                        <a:rPr lang="en-US" sz="1600" dirty="0">
                          <a:effectLst/>
                        </a:rPr>
                        <a:t>(Cubic feet)</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5636" marR="45636" marT="0" marB="0"/>
                </a:tc>
                <a:extLst>
                  <a:ext uri="{0D108BD9-81ED-4DB2-BD59-A6C34878D82A}">
                    <a16:rowId xmlns:a16="http://schemas.microsoft.com/office/drawing/2014/main" val="1628531541"/>
                  </a:ext>
                </a:extLst>
              </a:tr>
              <a:tr h="594086">
                <a:tc>
                  <a:txBody>
                    <a:bodyPr/>
                    <a:lstStyle/>
                    <a:p>
                      <a:pPr marL="0" marR="0">
                        <a:lnSpc>
                          <a:spcPts val="1300"/>
                        </a:lnSpc>
                        <a:spcBef>
                          <a:spcPts val="90"/>
                        </a:spcBef>
                        <a:spcAft>
                          <a:spcPts val="0"/>
                        </a:spcAft>
                      </a:pPr>
                      <a:endParaRPr lang="en-US" sz="1600" dirty="0">
                        <a:effectLst/>
                      </a:endParaRPr>
                    </a:p>
                    <a:p>
                      <a:pPr marL="0" marR="0">
                        <a:lnSpc>
                          <a:spcPts val="1300"/>
                        </a:lnSpc>
                        <a:spcBef>
                          <a:spcPts val="90"/>
                        </a:spcBef>
                        <a:spcAft>
                          <a:spcPts val="0"/>
                        </a:spcAft>
                      </a:pPr>
                      <a:r>
                        <a:rPr lang="en-US" sz="1600" dirty="0">
                          <a:effectLst/>
                        </a:rPr>
                        <a:t>Bottom of bioretention media</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5636" marR="45636" marT="0" marB="0"/>
                </a:tc>
                <a:tc>
                  <a:txBody>
                    <a:bodyPr/>
                    <a:lstStyle/>
                    <a:p>
                      <a:pPr marL="0" marR="0">
                        <a:lnSpc>
                          <a:spcPts val="1300"/>
                        </a:lnSpc>
                        <a:spcBef>
                          <a:spcPts val="90"/>
                        </a:spcBef>
                        <a:spcAft>
                          <a:spcPts val="0"/>
                        </a:spcAft>
                      </a:pPr>
                      <a:r>
                        <a:rPr lang="en-US" sz="1600">
                          <a:effectLst/>
                        </a:rPr>
                        <a:t>0</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45636" marR="45636" marT="0" marB="0"/>
                </a:tc>
                <a:tc>
                  <a:txBody>
                    <a:bodyPr/>
                    <a:lstStyle/>
                    <a:p>
                      <a:pPr marL="0" marR="0">
                        <a:lnSpc>
                          <a:spcPts val="1300"/>
                        </a:lnSpc>
                        <a:spcBef>
                          <a:spcPts val="90"/>
                        </a:spcBef>
                        <a:spcAft>
                          <a:spcPts val="0"/>
                        </a:spcAft>
                      </a:pPr>
                      <a:r>
                        <a:rPr lang="en-US" sz="1600">
                          <a:effectLst/>
                        </a:rPr>
                        <a:t>757</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45636" marR="45636" marT="0" marB="0"/>
                </a:tc>
                <a:tc>
                  <a:txBody>
                    <a:bodyPr/>
                    <a:lstStyle/>
                    <a:p>
                      <a:pPr marL="0" marR="0">
                        <a:lnSpc>
                          <a:spcPts val="1300"/>
                        </a:lnSpc>
                        <a:spcBef>
                          <a:spcPts val="90"/>
                        </a:spcBef>
                        <a:spcAft>
                          <a:spcPts val="0"/>
                        </a:spcAft>
                      </a:pPr>
                      <a:r>
                        <a:rPr lang="en-US" sz="1600">
                          <a:effectLst/>
                        </a:rPr>
                        <a:t>0</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45636" marR="45636" marT="0" marB="0"/>
                </a:tc>
                <a:tc>
                  <a:txBody>
                    <a:bodyPr/>
                    <a:lstStyle/>
                    <a:p>
                      <a:pPr marL="0" marR="0">
                        <a:lnSpc>
                          <a:spcPts val="1300"/>
                        </a:lnSpc>
                        <a:spcBef>
                          <a:spcPts val="90"/>
                        </a:spcBef>
                        <a:spcAft>
                          <a:spcPts val="0"/>
                        </a:spcAft>
                        <a:tabLst>
                          <a:tab pos="714375" algn="l"/>
                        </a:tabLst>
                      </a:pPr>
                      <a:r>
                        <a:rPr lang="en-US" sz="1600">
                          <a:effectLst/>
                        </a:rPr>
                        <a:t>0</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45636" marR="45636" marT="0" marB="0"/>
                </a:tc>
                <a:extLst>
                  <a:ext uri="{0D108BD9-81ED-4DB2-BD59-A6C34878D82A}">
                    <a16:rowId xmlns:a16="http://schemas.microsoft.com/office/drawing/2014/main" val="971567130"/>
                  </a:ext>
                </a:extLst>
              </a:tr>
              <a:tr h="1017872">
                <a:tc>
                  <a:txBody>
                    <a:bodyPr/>
                    <a:lstStyle/>
                    <a:p>
                      <a:pPr marL="0" marR="0">
                        <a:lnSpc>
                          <a:spcPts val="1300"/>
                        </a:lnSpc>
                        <a:spcBef>
                          <a:spcPts val="90"/>
                        </a:spcBef>
                        <a:spcAft>
                          <a:spcPts val="0"/>
                        </a:spcAft>
                      </a:pPr>
                      <a:endParaRPr lang="en-US" sz="1600" dirty="0">
                        <a:effectLst/>
                      </a:endParaRPr>
                    </a:p>
                    <a:p>
                      <a:pPr marL="0" marR="0">
                        <a:lnSpc>
                          <a:spcPts val="1300"/>
                        </a:lnSpc>
                        <a:spcBef>
                          <a:spcPts val="90"/>
                        </a:spcBef>
                        <a:spcAft>
                          <a:spcPts val="0"/>
                        </a:spcAft>
                      </a:pPr>
                      <a:r>
                        <a:rPr lang="en-US" sz="1600" dirty="0">
                          <a:effectLst/>
                        </a:rPr>
                        <a:t>4” underdrain overflow crest restricted to 1 “ orifice</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5636" marR="45636" marT="0" marB="0"/>
                </a:tc>
                <a:tc>
                  <a:txBody>
                    <a:bodyPr/>
                    <a:lstStyle/>
                    <a:p>
                      <a:pPr marL="0" marR="0">
                        <a:lnSpc>
                          <a:spcPts val="1300"/>
                        </a:lnSpc>
                        <a:spcBef>
                          <a:spcPts val="90"/>
                        </a:spcBef>
                        <a:spcAft>
                          <a:spcPts val="0"/>
                        </a:spcAft>
                      </a:pPr>
                      <a:r>
                        <a:rPr lang="en-US" sz="1600">
                          <a:effectLst/>
                        </a:rPr>
                        <a:t>3</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45636" marR="45636" marT="0" marB="0"/>
                </a:tc>
                <a:tc>
                  <a:txBody>
                    <a:bodyPr/>
                    <a:lstStyle/>
                    <a:p>
                      <a:pPr marL="0" marR="0">
                        <a:lnSpc>
                          <a:spcPts val="1300"/>
                        </a:lnSpc>
                        <a:spcBef>
                          <a:spcPts val="90"/>
                        </a:spcBef>
                        <a:spcAft>
                          <a:spcPts val="0"/>
                        </a:spcAft>
                      </a:pPr>
                      <a:r>
                        <a:rPr lang="en-US" sz="1600">
                          <a:effectLst/>
                        </a:rPr>
                        <a:t>760</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45636" marR="45636" marT="0" marB="0"/>
                </a:tc>
                <a:tc>
                  <a:txBody>
                    <a:bodyPr/>
                    <a:lstStyle/>
                    <a:p>
                      <a:pPr marL="0" marR="0">
                        <a:lnSpc>
                          <a:spcPts val="1300"/>
                        </a:lnSpc>
                        <a:spcBef>
                          <a:spcPts val="90"/>
                        </a:spcBef>
                        <a:spcAft>
                          <a:spcPts val="0"/>
                        </a:spcAft>
                      </a:pPr>
                      <a:r>
                        <a:rPr lang="en-US" sz="1600">
                          <a:effectLst/>
                        </a:rPr>
                        <a:t>0.05 </a:t>
                      </a:r>
                    </a:p>
                    <a:p>
                      <a:pPr marL="0" marR="0">
                        <a:lnSpc>
                          <a:spcPts val="1300"/>
                        </a:lnSpc>
                        <a:spcBef>
                          <a:spcPts val="90"/>
                        </a:spcBef>
                        <a:spcAft>
                          <a:spcPts val="0"/>
                        </a:spcAft>
                      </a:pPr>
                      <a:r>
                        <a:rPr lang="en-US" sz="1600">
                          <a:effectLst/>
                        </a:rPr>
                        <a:t>(infiltration and evapotranspiration)</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45636" marR="45636" marT="0" marB="0"/>
                </a:tc>
                <a:tc>
                  <a:txBody>
                    <a:bodyPr/>
                    <a:lstStyle/>
                    <a:p>
                      <a:pPr marL="0" marR="0">
                        <a:lnSpc>
                          <a:spcPts val="1300"/>
                        </a:lnSpc>
                        <a:spcBef>
                          <a:spcPts val="90"/>
                        </a:spcBef>
                        <a:spcAft>
                          <a:spcPts val="0"/>
                        </a:spcAft>
                        <a:tabLst>
                          <a:tab pos="714375" algn="l"/>
                        </a:tabLst>
                      </a:pPr>
                      <a:r>
                        <a:rPr lang="en-US" sz="1600">
                          <a:effectLst/>
                        </a:rPr>
                        <a:t>1000</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45636" marR="45636" marT="0" marB="0"/>
                </a:tc>
                <a:extLst>
                  <a:ext uri="{0D108BD9-81ED-4DB2-BD59-A6C34878D82A}">
                    <a16:rowId xmlns:a16="http://schemas.microsoft.com/office/drawing/2014/main" val="326046912"/>
                  </a:ext>
                </a:extLst>
              </a:tr>
              <a:tr h="798131">
                <a:tc>
                  <a:txBody>
                    <a:bodyPr/>
                    <a:lstStyle/>
                    <a:p>
                      <a:pPr marL="0" marR="0">
                        <a:lnSpc>
                          <a:spcPts val="1300"/>
                        </a:lnSpc>
                        <a:spcBef>
                          <a:spcPts val="90"/>
                        </a:spcBef>
                        <a:spcAft>
                          <a:spcPts val="0"/>
                        </a:spcAft>
                      </a:pPr>
                      <a:endParaRPr lang="en-US" sz="1600" dirty="0">
                        <a:effectLst/>
                      </a:endParaRPr>
                    </a:p>
                    <a:p>
                      <a:pPr marL="0" marR="0">
                        <a:lnSpc>
                          <a:spcPts val="1300"/>
                        </a:lnSpc>
                        <a:spcBef>
                          <a:spcPts val="90"/>
                        </a:spcBef>
                        <a:spcAft>
                          <a:spcPts val="0"/>
                        </a:spcAft>
                      </a:pPr>
                      <a:r>
                        <a:rPr lang="en-US" sz="1600" dirty="0">
                          <a:effectLst/>
                        </a:rPr>
                        <a:t>Ground at base of OCS</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5636" marR="45636" marT="0" marB="0"/>
                </a:tc>
                <a:tc>
                  <a:txBody>
                    <a:bodyPr/>
                    <a:lstStyle/>
                    <a:p>
                      <a:pPr marL="0" marR="0">
                        <a:lnSpc>
                          <a:spcPts val="1300"/>
                        </a:lnSpc>
                        <a:spcBef>
                          <a:spcPts val="90"/>
                        </a:spcBef>
                        <a:spcAft>
                          <a:spcPts val="0"/>
                        </a:spcAft>
                      </a:pPr>
                      <a:r>
                        <a:rPr lang="en-US" sz="1600">
                          <a:effectLst/>
                        </a:rPr>
                        <a:t>4</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45636" marR="45636" marT="0" marB="0"/>
                </a:tc>
                <a:tc>
                  <a:txBody>
                    <a:bodyPr/>
                    <a:lstStyle/>
                    <a:p>
                      <a:pPr marL="0" marR="0">
                        <a:lnSpc>
                          <a:spcPts val="1300"/>
                        </a:lnSpc>
                        <a:spcBef>
                          <a:spcPts val="90"/>
                        </a:spcBef>
                        <a:spcAft>
                          <a:spcPts val="0"/>
                        </a:spcAft>
                      </a:pPr>
                      <a:r>
                        <a:rPr lang="en-US" sz="1600">
                          <a:effectLst/>
                        </a:rPr>
                        <a:t>761</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45636" marR="45636" marT="0" marB="0"/>
                </a:tc>
                <a:tc>
                  <a:txBody>
                    <a:bodyPr/>
                    <a:lstStyle/>
                    <a:p>
                      <a:pPr marL="0" marR="0">
                        <a:lnSpc>
                          <a:spcPts val="1300"/>
                        </a:lnSpc>
                        <a:spcBef>
                          <a:spcPts val="90"/>
                        </a:spcBef>
                        <a:spcAft>
                          <a:spcPts val="0"/>
                        </a:spcAft>
                      </a:pPr>
                      <a:r>
                        <a:rPr lang="en-US" sz="1600">
                          <a:effectLst/>
                        </a:rPr>
                        <a:t>0.1 (infiltration + evap + underdrain overflow)</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45636" marR="45636" marT="0" marB="0"/>
                </a:tc>
                <a:tc>
                  <a:txBody>
                    <a:bodyPr/>
                    <a:lstStyle/>
                    <a:p>
                      <a:pPr marL="0" marR="0">
                        <a:lnSpc>
                          <a:spcPts val="1300"/>
                        </a:lnSpc>
                        <a:spcBef>
                          <a:spcPts val="90"/>
                        </a:spcBef>
                        <a:spcAft>
                          <a:spcPts val="0"/>
                        </a:spcAft>
                      </a:pPr>
                      <a:r>
                        <a:rPr lang="en-US" sz="1600">
                          <a:effectLst/>
                        </a:rPr>
                        <a:t>1500</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45636" marR="45636" marT="0" marB="0"/>
                </a:tc>
                <a:extLst>
                  <a:ext uri="{0D108BD9-81ED-4DB2-BD59-A6C34878D82A}">
                    <a16:rowId xmlns:a16="http://schemas.microsoft.com/office/drawing/2014/main" val="272620291"/>
                  </a:ext>
                </a:extLst>
              </a:tr>
              <a:tr h="594086">
                <a:tc>
                  <a:txBody>
                    <a:bodyPr/>
                    <a:lstStyle/>
                    <a:p>
                      <a:pPr marL="0" marR="0">
                        <a:lnSpc>
                          <a:spcPts val="1300"/>
                        </a:lnSpc>
                        <a:spcBef>
                          <a:spcPts val="90"/>
                        </a:spcBef>
                        <a:spcAft>
                          <a:spcPts val="0"/>
                        </a:spcAft>
                      </a:pPr>
                      <a:r>
                        <a:rPr lang="en-US" sz="1600" dirty="0">
                          <a:effectLst/>
                        </a:rPr>
                        <a:t>2” orifice invert for channel protection volume</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5636" marR="45636" marT="0" marB="0"/>
                </a:tc>
                <a:tc>
                  <a:txBody>
                    <a:bodyPr/>
                    <a:lstStyle/>
                    <a:p>
                      <a:pPr marL="0" marR="0">
                        <a:lnSpc>
                          <a:spcPts val="1300"/>
                        </a:lnSpc>
                        <a:spcBef>
                          <a:spcPts val="90"/>
                        </a:spcBef>
                        <a:spcAft>
                          <a:spcPts val="0"/>
                        </a:spcAft>
                      </a:pPr>
                      <a:r>
                        <a:rPr lang="en-US" sz="1600">
                          <a:effectLst/>
                        </a:rPr>
                        <a:t>4.5</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45636" marR="45636" marT="0" marB="0"/>
                </a:tc>
                <a:tc>
                  <a:txBody>
                    <a:bodyPr/>
                    <a:lstStyle/>
                    <a:p>
                      <a:pPr marL="0" marR="0">
                        <a:lnSpc>
                          <a:spcPts val="1300"/>
                        </a:lnSpc>
                        <a:spcBef>
                          <a:spcPts val="90"/>
                        </a:spcBef>
                        <a:spcAft>
                          <a:spcPts val="0"/>
                        </a:spcAft>
                      </a:pPr>
                      <a:r>
                        <a:rPr lang="en-US" sz="1600">
                          <a:effectLst/>
                        </a:rPr>
                        <a:t>761.5</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45636" marR="45636" marT="0" marB="0"/>
                </a:tc>
                <a:tc>
                  <a:txBody>
                    <a:bodyPr/>
                    <a:lstStyle/>
                    <a:p>
                      <a:pPr marL="0" marR="0">
                        <a:lnSpc>
                          <a:spcPts val="1300"/>
                        </a:lnSpc>
                        <a:spcBef>
                          <a:spcPts val="90"/>
                        </a:spcBef>
                        <a:spcAft>
                          <a:spcPts val="0"/>
                        </a:spcAft>
                      </a:pPr>
                      <a:r>
                        <a:rPr lang="en-US" sz="1600">
                          <a:effectLst/>
                        </a:rPr>
                        <a:t>0.15</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45636" marR="45636" marT="0" marB="0"/>
                </a:tc>
                <a:tc>
                  <a:txBody>
                    <a:bodyPr/>
                    <a:lstStyle/>
                    <a:p>
                      <a:pPr marL="0" marR="0">
                        <a:lnSpc>
                          <a:spcPts val="1300"/>
                        </a:lnSpc>
                        <a:spcBef>
                          <a:spcPts val="90"/>
                        </a:spcBef>
                        <a:spcAft>
                          <a:spcPts val="0"/>
                        </a:spcAft>
                      </a:pPr>
                      <a:r>
                        <a:rPr lang="en-US" sz="1600">
                          <a:effectLst/>
                        </a:rPr>
                        <a:t>2000</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45636" marR="45636" marT="0" marB="0"/>
                </a:tc>
                <a:extLst>
                  <a:ext uri="{0D108BD9-81ED-4DB2-BD59-A6C34878D82A}">
                    <a16:rowId xmlns:a16="http://schemas.microsoft.com/office/drawing/2014/main" val="2022073631"/>
                  </a:ext>
                </a:extLst>
              </a:tr>
              <a:tr h="594086">
                <a:tc>
                  <a:txBody>
                    <a:bodyPr/>
                    <a:lstStyle/>
                    <a:p>
                      <a:pPr marL="0" marR="0">
                        <a:lnSpc>
                          <a:spcPts val="1300"/>
                        </a:lnSpc>
                        <a:spcBef>
                          <a:spcPts val="90"/>
                        </a:spcBef>
                        <a:spcAft>
                          <a:spcPts val="0"/>
                        </a:spcAft>
                      </a:pPr>
                      <a:endParaRPr lang="en-US" sz="1600" dirty="0">
                        <a:effectLst/>
                      </a:endParaRPr>
                    </a:p>
                    <a:p>
                      <a:pPr marL="0" marR="0">
                        <a:lnSpc>
                          <a:spcPts val="1300"/>
                        </a:lnSpc>
                        <a:spcBef>
                          <a:spcPts val="90"/>
                        </a:spcBef>
                        <a:spcAft>
                          <a:spcPts val="0"/>
                        </a:spcAft>
                      </a:pPr>
                      <a:r>
                        <a:rPr lang="en-US" sz="1600" dirty="0">
                          <a:effectLst/>
                        </a:rPr>
                        <a:t>10” weir crest for overbank flood protection</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5636" marR="45636" marT="0" marB="0"/>
                </a:tc>
                <a:tc>
                  <a:txBody>
                    <a:bodyPr/>
                    <a:lstStyle/>
                    <a:p>
                      <a:pPr marL="0" marR="0">
                        <a:lnSpc>
                          <a:spcPts val="1300"/>
                        </a:lnSpc>
                        <a:spcBef>
                          <a:spcPts val="90"/>
                        </a:spcBef>
                        <a:spcAft>
                          <a:spcPts val="0"/>
                        </a:spcAft>
                      </a:pPr>
                      <a:r>
                        <a:rPr lang="en-US" sz="1600">
                          <a:effectLst/>
                        </a:rPr>
                        <a:t>5.5</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45636" marR="45636" marT="0" marB="0"/>
                </a:tc>
                <a:tc>
                  <a:txBody>
                    <a:bodyPr/>
                    <a:lstStyle/>
                    <a:p>
                      <a:pPr marL="0" marR="0">
                        <a:lnSpc>
                          <a:spcPts val="1300"/>
                        </a:lnSpc>
                        <a:spcBef>
                          <a:spcPts val="90"/>
                        </a:spcBef>
                        <a:spcAft>
                          <a:spcPts val="0"/>
                        </a:spcAft>
                      </a:pPr>
                      <a:r>
                        <a:rPr lang="en-US" sz="1600">
                          <a:effectLst/>
                        </a:rPr>
                        <a:t>762.5</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45636" marR="45636" marT="0" marB="0"/>
                </a:tc>
                <a:tc>
                  <a:txBody>
                    <a:bodyPr/>
                    <a:lstStyle/>
                    <a:p>
                      <a:pPr marL="0" marR="0">
                        <a:lnSpc>
                          <a:spcPts val="1300"/>
                        </a:lnSpc>
                        <a:spcBef>
                          <a:spcPts val="90"/>
                        </a:spcBef>
                        <a:spcAft>
                          <a:spcPts val="0"/>
                        </a:spcAft>
                      </a:pPr>
                      <a:r>
                        <a:rPr lang="en-US" sz="1600">
                          <a:effectLst/>
                        </a:rPr>
                        <a:t>0.2 </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45636" marR="45636" marT="0" marB="0"/>
                </a:tc>
                <a:tc>
                  <a:txBody>
                    <a:bodyPr/>
                    <a:lstStyle/>
                    <a:p>
                      <a:pPr marL="0" marR="0">
                        <a:lnSpc>
                          <a:spcPts val="1300"/>
                        </a:lnSpc>
                        <a:spcBef>
                          <a:spcPts val="90"/>
                        </a:spcBef>
                        <a:spcAft>
                          <a:spcPts val="0"/>
                        </a:spcAft>
                      </a:pPr>
                      <a:r>
                        <a:rPr lang="en-US" sz="1600">
                          <a:effectLst/>
                        </a:rPr>
                        <a:t>4000</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45636" marR="45636" marT="0" marB="0"/>
                </a:tc>
                <a:extLst>
                  <a:ext uri="{0D108BD9-81ED-4DB2-BD59-A6C34878D82A}">
                    <a16:rowId xmlns:a16="http://schemas.microsoft.com/office/drawing/2014/main" val="3743442438"/>
                  </a:ext>
                </a:extLst>
              </a:tr>
              <a:tr h="185995">
                <a:tc>
                  <a:txBody>
                    <a:bodyPr/>
                    <a:lstStyle/>
                    <a:p>
                      <a:pPr marL="0" marR="0">
                        <a:lnSpc>
                          <a:spcPts val="1300"/>
                        </a:lnSpc>
                        <a:spcBef>
                          <a:spcPts val="90"/>
                        </a:spcBef>
                        <a:spcAft>
                          <a:spcPts val="0"/>
                        </a:spcAft>
                      </a:pPr>
                      <a:r>
                        <a:rPr lang="en-US" sz="1600">
                          <a:effectLst/>
                        </a:rPr>
                        <a:t> </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45636" marR="45636" marT="0" marB="0"/>
                </a:tc>
                <a:tc>
                  <a:txBody>
                    <a:bodyPr/>
                    <a:lstStyle/>
                    <a:p>
                      <a:pPr marL="0" marR="0">
                        <a:lnSpc>
                          <a:spcPts val="1300"/>
                        </a:lnSpc>
                        <a:spcBef>
                          <a:spcPts val="90"/>
                        </a:spcBef>
                        <a:spcAft>
                          <a:spcPts val="0"/>
                        </a:spcAft>
                      </a:pPr>
                      <a:r>
                        <a:rPr lang="en-US" sz="1600">
                          <a:effectLst/>
                        </a:rPr>
                        <a:t>6</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45636" marR="45636" marT="0" marB="0"/>
                </a:tc>
                <a:tc>
                  <a:txBody>
                    <a:bodyPr/>
                    <a:lstStyle/>
                    <a:p>
                      <a:pPr marL="0" marR="0">
                        <a:lnSpc>
                          <a:spcPts val="1300"/>
                        </a:lnSpc>
                        <a:spcBef>
                          <a:spcPts val="90"/>
                        </a:spcBef>
                        <a:spcAft>
                          <a:spcPts val="0"/>
                        </a:spcAft>
                      </a:pPr>
                      <a:r>
                        <a:rPr lang="en-US" sz="1600">
                          <a:effectLst/>
                        </a:rPr>
                        <a:t>763</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45636" marR="45636" marT="0" marB="0"/>
                </a:tc>
                <a:tc>
                  <a:txBody>
                    <a:bodyPr/>
                    <a:lstStyle/>
                    <a:p>
                      <a:pPr marL="0" marR="0">
                        <a:lnSpc>
                          <a:spcPts val="1300"/>
                        </a:lnSpc>
                        <a:spcBef>
                          <a:spcPts val="90"/>
                        </a:spcBef>
                        <a:spcAft>
                          <a:spcPts val="0"/>
                        </a:spcAft>
                      </a:pPr>
                      <a:r>
                        <a:rPr lang="en-US" sz="1600">
                          <a:effectLst/>
                        </a:rPr>
                        <a:t>1.5</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45636" marR="45636" marT="0" marB="0"/>
                </a:tc>
                <a:tc>
                  <a:txBody>
                    <a:bodyPr/>
                    <a:lstStyle/>
                    <a:p>
                      <a:pPr marL="0" marR="0">
                        <a:lnSpc>
                          <a:spcPts val="1300"/>
                        </a:lnSpc>
                        <a:spcBef>
                          <a:spcPts val="90"/>
                        </a:spcBef>
                        <a:spcAft>
                          <a:spcPts val="0"/>
                        </a:spcAft>
                      </a:pPr>
                      <a:r>
                        <a:rPr lang="en-US" sz="1600">
                          <a:effectLst/>
                        </a:rPr>
                        <a:t>5,500</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45636" marR="45636" marT="0" marB="0"/>
                </a:tc>
                <a:extLst>
                  <a:ext uri="{0D108BD9-81ED-4DB2-BD59-A6C34878D82A}">
                    <a16:rowId xmlns:a16="http://schemas.microsoft.com/office/drawing/2014/main" val="1976161034"/>
                  </a:ext>
                </a:extLst>
              </a:tr>
              <a:tr h="185995">
                <a:tc>
                  <a:txBody>
                    <a:bodyPr/>
                    <a:lstStyle/>
                    <a:p>
                      <a:pPr marL="0" marR="0">
                        <a:lnSpc>
                          <a:spcPts val="1300"/>
                        </a:lnSpc>
                        <a:spcBef>
                          <a:spcPts val="90"/>
                        </a:spcBef>
                        <a:spcAft>
                          <a:spcPts val="0"/>
                        </a:spcAft>
                      </a:pPr>
                      <a:r>
                        <a:rPr lang="en-US" sz="1600">
                          <a:effectLst/>
                        </a:rPr>
                        <a:t> </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45636" marR="45636" marT="0" marB="0"/>
                </a:tc>
                <a:tc>
                  <a:txBody>
                    <a:bodyPr/>
                    <a:lstStyle/>
                    <a:p>
                      <a:pPr marL="0" marR="0">
                        <a:lnSpc>
                          <a:spcPts val="1300"/>
                        </a:lnSpc>
                        <a:spcBef>
                          <a:spcPts val="90"/>
                        </a:spcBef>
                        <a:spcAft>
                          <a:spcPts val="0"/>
                        </a:spcAft>
                      </a:pPr>
                      <a:r>
                        <a:rPr lang="en-US" sz="1600">
                          <a:effectLst/>
                        </a:rPr>
                        <a:t>7</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45636" marR="45636" marT="0" marB="0"/>
                </a:tc>
                <a:tc>
                  <a:txBody>
                    <a:bodyPr/>
                    <a:lstStyle/>
                    <a:p>
                      <a:pPr marL="0" marR="0">
                        <a:lnSpc>
                          <a:spcPts val="1300"/>
                        </a:lnSpc>
                        <a:spcBef>
                          <a:spcPts val="90"/>
                        </a:spcBef>
                        <a:spcAft>
                          <a:spcPts val="0"/>
                        </a:spcAft>
                      </a:pPr>
                      <a:r>
                        <a:rPr lang="en-US" sz="1600">
                          <a:effectLst/>
                        </a:rPr>
                        <a:t>764</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45636" marR="45636" marT="0" marB="0"/>
                </a:tc>
                <a:tc>
                  <a:txBody>
                    <a:bodyPr/>
                    <a:lstStyle/>
                    <a:p>
                      <a:pPr marL="0" marR="0">
                        <a:lnSpc>
                          <a:spcPts val="1300"/>
                        </a:lnSpc>
                        <a:spcBef>
                          <a:spcPts val="90"/>
                        </a:spcBef>
                        <a:spcAft>
                          <a:spcPts val="0"/>
                        </a:spcAft>
                      </a:pPr>
                      <a:r>
                        <a:rPr lang="en-US" sz="1600">
                          <a:effectLst/>
                        </a:rPr>
                        <a:t>3</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45636" marR="45636" marT="0" marB="0"/>
                </a:tc>
                <a:tc>
                  <a:txBody>
                    <a:bodyPr/>
                    <a:lstStyle/>
                    <a:p>
                      <a:pPr marL="0" marR="0">
                        <a:lnSpc>
                          <a:spcPts val="1300"/>
                        </a:lnSpc>
                        <a:spcBef>
                          <a:spcPts val="90"/>
                        </a:spcBef>
                        <a:spcAft>
                          <a:spcPts val="0"/>
                        </a:spcAft>
                      </a:pPr>
                      <a:r>
                        <a:rPr lang="en-US" sz="1600">
                          <a:effectLst/>
                        </a:rPr>
                        <a:t>8,000</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45636" marR="45636" marT="0" marB="0"/>
                </a:tc>
                <a:extLst>
                  <a:ext uri="{0D108BD9-81ED-4DB2-BD59-A6C34878D82A}">
                    <a16:rowId xmlns:a16="http://schemas.microsoft.com/office/drawing/2014/main" val="1671016721"/>
                  </a:ext>
                </a:extLst>
              </a:tr>
              <a:tr h="594086">
                <a:tc>
                  <a:txBody>
                    <a:bodyPr/>
                    <a:lstStyle/>
                    <a:p>
                      <a:pPr marL="0" marR="0">
                        <a:lnSpc>
                          <a:spcPts val="1300"/>
                        </a:lnSpc>
                        <a:spcBef>
                          <a:spcPts val="90"/>
                        </a:spcBef>
                        <a:spcAft>
                          <a:spcPts val="0"/>
                        </a:spcAft>
                      </a:pPr>
                      <a:endParaRPr lang="en-US" sz="1600" dirty="0">
                        <a:effectLst/>
                      </a:endParaRPr>
                    </a:p>
                    <a:p>
                      <a:pPr marL="0" marR="0">
                        <a:lnSpc>
                          <a:spcPts val="1300"/>
                        </a:lnSpc>
                        <a:spcBef>
                          <a:spcPts val="90"/>
                        </a:spcBef>
                        <a:spcAft>
                          <a:spcPts val="0"/>
                        </a:spcAft>
                      </a:pPr>
                      <a:r>
                        <a:rPr lang="en-US" sz="1600" dirty="0">
                          <a:effectLst/>
                        </a:rPr>
                        <a:t>12’ OCS weir with 12 inch RCP outlet pipe</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5636" marR="45636" marT="0" marB="0"/>
                </a:tc>
                <a:tc>
                  <a:txBody>
                    <a:bodyPr/>
                    <a:lstStyle/>
                    <a:p>
                      <a:pPr marL="0" marR="0">
                        <a:lnSpc>
                          <a:spcPts val="1300"/>
                        </a:lnSpc>
                        <a:spcBef>
                          <a:spcPts val="90"/>
                        </a:spcBef>
                        <a:spcAft>
                          <a:spcPts val="0"/>
                        </a:spcAft>
                      </a:pPr>
                      <a:r>
                        <a:rPr lang="en-US" sz="1600" dirty="0">
                          <a:effectLst/>
                        </a:rPr>
                        <a:t>8</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5636" marR="45636" marT="0" marB="0"/>
                </a:tc>
                <a:tc>
                  <a:txBody>
                    <a:bodyPr/>
                    <a:lstStyle/>
                    <a:p>
                      <a:pPr marL="0" marR="0">
                        <a:lnSpc>
                          <a:spcPts val="1300"/>
                        </a:lnSpc>
                        <a:spcBef>
                          <a:spcPts val="90"/>
                        </a:spcBef>
                        <a:spcAft>
                          <a:spcPts val="0"/>
                        </a:spcAft>
                      </a:pPr>
                      <a:r>
                        <a:rPr lang="en-US" sz="1600">
                          <a:effectLst/>
                        </a:rPr>
                        <a:t>765</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45636" marR="45636" marT="0" marB="0"/>
                </a:tc>
                <a:tc>
                  <a:txBody>
                    <a:bodyPr/>
                    <a:lstStyle/>
                    <a:p>
                      <a:pPr marL="0" marR="0">
                        <a:lnSpc>
                          <a:spcPts val="1300"/>
                        </a:lnSpc>
                        <a:spcBef>
                          <a:spcPts val="90"/>
                        </a:spcBef>
                        <a:spcAft>
                          <a:spcPts val="0"/>
                        </a:spcAft>
                      </a:pPr>
                      <a:r>
                        <a:rPr lang="en-US" sz="1600">
                          <a:effectLst/>
                        </a:rPr>
                        <a:t>4</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45636" marR="45636" marT="0" marB="0"/>
                </a:tc>
                <a:tc>
                  <a:txBody>
                    <a:bodyPr/>
                    <a:lstStyle/>
                    <a:p>
                      <a:pPr marL="0" marR="0">
                        <a:lnSpc>
                          <a:spcPts val="1300"/>
                        </a:lnSpc>
                        <a:spcBef>
                          <a:spcPts val="90"/>
                        </a:spcBef>
                        <a:spcAft>
                          <a:spcPts val="0"/>
                        </a:spcAft>
                      </a:pPr>
                      <a:r>
                        <a:rPr lang="en-US" sz="1600">
                          <a:effectLst/>
                        </a:rPr>
                        <a:t>10,000</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45636" marR="45636" marT="0" marB="0"/>
                </a:tc>
                <a:extLst>
                  <a:ext uri="{0D108BD9-81ED-4DB2-BD59-A6C34878D82A}">
                    <a16:rowId xmlns:a16="http://schemas.microsoft.com/office/drawing/2014/main" val="3712841550"/>
                  </a:ext>
                </a:extLst>
              </a:tr>
              <a:tr h="390040">
                <a:tc>
                  <a:txBody>
                    <a:bodyPr/>
                    <a:lstStyle/>
                    <a:p>
                      <a:pPr marL="0" marR="0">
                        <a:lnSpc>
                          <a:spcPts val="1300"/>
                        </a:lnSpc>
                        <a:spcBef>
                          <a:spcPts val="90"/>
                        </a:spcBef>
                        <a:spcAft>
                          <a:spcPts val="0"/>
                        </a:spcAft>
                      </a:pPr>
                      <a:endParaRPr lang="en-US" sz="1600" dirty="0">
                        <a:effectLst/>
                      </a:endParaRPr>
                    </a:p>
                    <a:p>
                      <a:pPr marL="0" marR="0">
                        <a:lnSpc>
                          <a:spcPts val="1300"/>
                        </a:lnSpc>
                        <a:spcBef>
                          <a:spcPts val="90"/>
                        </a:spcBef>
                        <a:spcAft>
                          <a:spcPts val="0"/>
                        </a:spcAft>
                      </a:pPr>
                      <a:r>
                        <a:rPr lang="en-US" sz="1600" dirty="0">
                          <a:effectLst/>
                        </a:rPr>
                        <a:t>5’ emergency spillway invert</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5636" marR="45636" marT="0" marB="0"/>
                </a:tc>
                <a:tc>
                  <a:txBody>
                    <a:bodyPr/>
                    <a:lstStyle/>
                    <a:p>
                      <a:pPr marL="0" marR="0">
                        <a:lnSpc>
                          <a:spcPts val="1300"/>
                        </a:lnSpc>
                        <a:spcBef>
                          <a:spcPts val="90"/>
                        </a:spcBef>
                        <a:spcAft>
                          <a:spcPts val="0"/>
                        </a:spcAft>
                      </a:pPr>
                      <a:r>
                        <a:rPr lang="en-US" sz="1600">
                          <a:effectLst/>
                        </a:rPr>
                        <a:t>9</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45636" marR="45636" marT="0" marB="0"/>
                </a:tc>
                <a:tc>
                  <a:txBody>
                    <a:bodyPr/>
                    <a:lstStyle/>
                    <a:p>
                      <a:pPr marL="0" marR="0">
                        <a:lnSpc>
                          <a:spcPts val="1300"/>
                        </a:lnSpc>
                        <a:spcBef>
                          <a:spcPts val="90"/>
                        </a:spcBef>
                        <a:spcAft>
                          <a:spcPts val="0"/>
                        </a:spcAft>
                      </a:pPr>
                      <a:r>
                        <a:rPr lang="en-US" sz="1600">
                          <a:effectLst/>
                        </a:rPr>
                        <a:t>766</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45636" marR="45636" marT="0" marB="0"/>
                </a:tc>
                <a:tc>
                  <a:txBody>
                    <a:bodyPr/>
                    <a:lstStyle/>
                    <a:p>
                      <a:pPr marL="0" marR="0">
                        <a:lnSpc>
                          <a:spcPts val="1300"/>
                        </a:lnSpc>
                        <a:spcBef>
                          <a:spcPts val="90"/>
                        </a:spcBef>
                        <a:spcAft>
                          <a:spcPts val="0"/>
                        </a:spcAft>
                      </a:pPr>
                      <a:r>
                        <a:rPr lang="en-US" sz="1600">
                          <a:effectLst/>
                        </a:rPr>
                        <a:t>7</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45636" marR="45636" marT="0" marB="0"/>
                </a:tc>
                <a:tc>
                  <a:txBody>
                    <a:bodyPr/>
                    <a:lstStyle/>
                    <a:p>
                      <a:pPr marL="0" marR="0">
                        <a:lnSpc>
                          <a:spcPts val="1300"/>
                        </a:lnSpc>
                        <a:spcBef>
                          <a:spcPts val="90"/>
                        </a:spcBef>
                        <a:spcAft>
                          <a:spcPts val="0"/>
                        </a:spcAft>
                      </a:pPr>
                      <a:r>
                        <a:rPr lang="en-US" sz="1600" dirty="0">
                          <a:effectLst/>
                        </a:rPr>
                        <a:t>15,000</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5636" marR="45636" marT="0" marB="0"/>
                </a:tc>
                <a:extLst>
                  <a:ext uri="{0D108BD9-81ED-4DB2-BD59-A6C34878D82A}">
                    <a16:rowId xmlns:a16="http://schemas.microsoft.com/office/drawing/2014/main" val="440193217"/>
                  </a:ext>
                </a:extLst>
              </a:tr>
              <a:tr h="185995">
                <a:tc>
                  <a:txBody>
                    <a:bodyPr/>
                    <a:lstStyle/>
                    <a:p>
                      <a:pPr marL="0" marR="0">
                        <a:lnSpc>
                          <a:spcPts val="1300"/>
                        </a:lnSpc>
                        <a:spcBef>
                          <a:spcPts val="90"/>
                        </a:spcBef>
                        <a:spcAft>
                          <a:spcPts val="0"/>
                        </a:spcAft>
                      </a:pPr>
                      <a:r>
                        <a:rPr lang="en-US" sz="1600" dirty="0">
                          <a:effectLst/>
                        </a:rPr>
                        <a:t>50’ top of berm</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5636" marR="45636" marT="0" marB="0"/>
                </a:tc>
                <a:tc>
                  <a:txBody>
                    <a:bodyPr/>
                    <a:lstStyle/>
                    <a:p>
                      <a:pPr marL="0" marR="0">
                        <a:lnSpc>
                          <a:spcPts val="1300"/>
                        </a:lnSpc>
                        <a:spcBef>
                          <a:spcPts val="90"/>
                        </a:spcBef>
                        <a:spcAft>
                          <a:spcPts val="0"/>
                        </a:spcAft>
                      </a:pPr>
                      <a:r>
                        <a:rPr lang="en-US" sz="1600">
                          <a:effectLst/>
                        </a:rPr>
                        <a:t>10</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45636" marR="45636" marT="0" marB="0"/>
                </a:tc>
                <a:tc>
                  <a:txBody>
                    <a:bodyPr/>
                    <a:lstStyle/>
                    <a:p>
                      <a:pPr marL="0" marR="0">
                        <a:lnSpc>
                          <a:spcPts val="1300"/>
                        </a:lnSpc>
                        <a:spcBef>
                          <a:spcPts val="90"/>
                        </a:spcBef>
                        <a:spcAft>
                          <a:spcPts val="0"/>
                        </a:spcAft>
                      </a:pPr>
                      <a:r>
                        <a:rPr lang="en-US" sz="1600" dirty="0">
                          <a:effectLst/>
                        </a:rPr>
                        <a:t>767</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5636" marR="45636" marT="0" marB="0"/>
                </a:tc>
                <a:tc>
                  <a:txBody>
                    <a:bodyPr/>
                    <a:lstStyle/>
                    <a:p>
                      <a:pPr marL="0" marR="0">
                        <a:lnSpc>
                          <a:spcPts val="1300"/>
                        </a:lnSpc>
                        <a:spcBef>
                          <a:spcPts val="90"/>
                        </a:spcBef>
                        <a:spcAft>
                          <a:spcPts val="0"/>
                        </a:spcAft>
                      </a:pPr>
                      <a:r>
                        <a:rPr lang="en-US" sz="1600" dirty="0">
                          <a:effectLst/>
                        </a:rPr>
                        <a:t>7.5</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5636" marR="45636" marT="0" marB="0"/>
                </a:tc>
                <a:tc>
                  <a:txBody>
                    <a:bodyPr/>
                    <a:lstStyle/>
                    <a:p>
                      <a:pPr marL="0" marR="0">
                        <a:lnSpc>
                          <a:spcPts val="1300"/>
                        </a:lnSpc>
                        <a:spcBef>
                          <a:spcPts val="90"/>
                        </a:spcBef>
                        <a:spcAft>
                          <a:spcPts val="0"/>
                        </a:spcAft>
                      </a:pPr>
                      <a:r>
                        <a:rPr lang="en-US" sz="1600" dirty="0">
                          <a:effectLst/>
                        </a:rPr>
                        <a:t>20,000</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5636" marR="45636" marT="0" marB="0"/>
                </a:tc>
                <a:extLst>
                  <a:ext uri="{0D108BD9-81ED-4DB2-BD59-A6C34878D82A}">
                    <a16:rowId xmlns:a16="http://schemas.microsoft.com/office/drawing/2014/main" val="3579427103"/>
                  </a:ext>
                </a:extLst>
              </a:tr>
            </a:tbl>
          </a:graphicData>
        </a:graphic>
      </p:graphicFrame>
      <p:sp>
        <p:nvSpPr>
          <p:cNvPr id="3" name="TextBox 2">
            <a:extLst>
              <a:ext uri="{FF2B5EF4-FFF2-40B4-BE49-F238E27FC236}">
                <a16:creationId xmlns:a16="http://schemas.microsoft.com/office/drawing/2014/main" id="{2E689CF5-AF77-4475-B53A-C541B77585B3}"/>
              </a:ext>
            </a:extLst>
          </p:cNvPr>
          <p:cNvSpPr txBox="1"/>
          <p:nvPr/>
        </p:nvSpPr>
        <p:spPr>
          <a:xfrm>
            <a:off x="3371946" y="129001"/>
            <a:ext cx="5967995" cy="400110"/>
          </a:xfrm>
          <a:prstGeom prst="rect">
            <a:avLst/>
          </a:prstGeom>
          <a:noFill/>
        </p:spPr>
        <p:txBody>
          <a:bodyPr wrap="square" rtlCol="0">
            <a:spAutoFit/>
          </a:bodyPr>
          <a:lstStyle/>
          <a:p>
            <a:r>
              <a:rPr lang="en-US" sz="2000" dirty="0"/>
              <a:t>DETENTION ELEVATION-DISCHARGE-CAPACITY TABLE</a:t>
            </a:r>
          </a:p>
        </p:txBody>
      </p:sp>
    </p:spTree>
    <p:extLst>
      <p:ext uri="{BB962C8B-B14F-4D97-AF65-F5344CB8AC3E}">
        <p14:creationId xmlns:p14="http://schemas.microsoft.com/office/powerpoint/2010/main" val="93738581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D10EA01B-58AB-4984-BECA-38C0B8809ADA}"/>
              </a:ext>
            </a:extLst>
          </p:cNvPr>
          <p:cNvGraphicFramePr>
            <a:graphicFrameLocks noGrp="1"/>
          </p:cNvGraphicFramePr>
          <p:nvPr>
            <p:extLst>
              <p:ext uri="{D42A27DB-BD31-4B8C-83A1-F6EECF244321}">
                <p14:modId xmlns:p14="http://schemas.microsoft.com/office/powerpoint/2010/main" val="1324581350"/>
              </p:ext>
            </p:extLst>
          </p:nvPr>
        </p:nvGraphicFramePr>
        <p:xfrm>
          <a:off x="1551963" y="746621"/>
          <a:ext cx="8447713" cy="5955795"/>
        </p:xfrm>
        <a:graphic>
          <a:graphicData uri="http://schemas.openxmlformats.org/drawingml/2006/table">
            <a:tbl>
              <a:tblPr firstRow="1" firstCol="1" bandRow="1">
                <a:tableStyleId>{5C22544A-7EE6-4342-B048-85BDC9FD1C3A}</a:tableStyleId>
              </a:tblPr>
              <a:tblGrid>
                <a:gridCol w="1059128">
                  <a:extLst>
                    <a:ext uri="{9D8B030D-6E8A-4147-A177-3AD203B41FA5}">
                      <a16:colId xmlns:a16="http://schemas.microsoft.com/office/drawing/2014/main" val="635104559"/>
                    </a:ext>
                  </a:extLst>
                </a:gridCol>
                <a:gridCol w="1452136">
                  <a:extLst>
                    <a:ext uri="{9D8B030D-6E8A-4147-A177-3AD203B41FA5}">
                      <a16:colId xmlns:a16="http://schemas.microsoft.com/office/drawing/2014/main" val="56902865"/>
                    </a:ext>
                  </a:extLst>
                </a:gridCol>
                <a:gridCol w="1095163">
                  <a:extLst>
                    <a:ext uri="{9D8B030D-6E8A-4147-A177-3AD203B41FA5}">
                      <a16:colId xmlns:a16="http://schemas.microsoft.com/office/drawing/2014/main" val="135572518"/>
                    </a:ext>
                  </a:extLst>
                </a:gridCol>
                <a:gridCol w="1753095">
                  <a:extLst>
                    <a:ext uri="{9D8B030D-6E8A-4147-A177-3AD203B41FA5}">
                      <a16:colId xmlns:a16="http://schemas.microsoft.com/office/drawing/2014/main" val="238151030"/>
                    </a:ext>
                  </a:extLst>
                </a:gridCol>
                <a:gridCol w="1560815">
                  <a:extLst>
                    <a:ext uri="{9D8B030D-6E8A-4147-A177-3AD203B41FA5}">
                      <a16:colId xmlns:a16="http://schemas.microsoft.com/office/drawing/2014/main" val="3416591377"/>
                    </a:ext>
                  </a:extLst>
                </a:gridCol>
                <a:gridCol w="1527376">
                  <a:extLst>
                    <a:ext uri="{9D8B030D-6E8A-4147-A177-3AD203B41FA5}">
                      <a16:colId xmlns:a16="http://schemas.microsoft.com/office/drawing/2014/main" val="419007095"/>
                    </a:ext>
                  </a:extLst>
                </a:gridCol>
              </a:tblGrid>
              <a:tr h="1964694">
                <a:tc>
                  <a:txBody>
                    <a:bodyPr/>
                    <a:lstStyle/>
                    <a:p>
                      <a:pPr marL="0" marR="287020">
                        <a:lnSpc>
                          <a:spcPct val="115000"/>
                        </a:lnSpc>
                        <a:spcBef>
                          <a:spcPts val="0"/>
                        </a:spcBef>
                        <a:spcAft>
                          <a:spcPts val="0"/>
                        </a:spcAft>
                      </a:pPr>
                      <a:r>
                        <a:rPr lang="en-US" sz="1600" dirty="0">
                          <a:effectLst/>
                        </a:rPr>
                        <a:t>Lot Number</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17389" marR="17389" marT="0" marB="0"/>
                </a:tc>
                <a:tc>
                  <a:txBody>
                    <a:bodyPr/>
                    <a:lstStyle/>
                    <a:p>
                      <a:pPr marL="0" marR="287020">
                        <a:lnSpc>
                          <a:spcPct val="115000"/>
                        </a:lnSpc>
                        <a:spcBef>
                          <a:spcPts val="0"/>
                        </a:spcBef>
                        <a:spcAft>
                          <a:spcPts val="0"/>
                        </a:spcAft>
                      </a:pPr>
                      <a:r>
                        <a:rPr lang="en-US" sz="1600" dirty="0">
                          <a:effectLst/>
                        </a:rPr>
                        <a:t>Contributing Basin Area (acres)</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17389" marR="17389" marT="0" marB="0"/>
                </a:tc>
                <a:tc>
                  <a:txBody>
                    <a:bodyPr/>
                    <a:lstStyle/>
                    <a:p>
                      <a:pPr marL="0" marR="287020">
                        <a:lnSpc>
                          <a:spcPct val="115000"/>
                        </a:lnSpc>
                        <a:spcBef>
                          <a:spcPts val="0"/>
                        </a:spcBef>
                        <a:spcAft>
                          <a:spcPts val="0"/>
                        </a:spcAft>
                      </a:pPr>
                      <a:r>
                        <a:rPr lang="en-US" sz="1600">
                          <a:effectLst/>
                        </a:rPr>
                        <a:t>Channel Bottom Elev. (feet, NGVD)</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17389" marR="17389" marT="0" marB="0"/>
                </a:tc>
                <a:tc>
                  <a:txBody>
                    <a:bodyPr/>
                    <a:lstStyle/>
                    <a:p>
                      <a:pPr marL="0" marR="287020">
                        <a:lnSpc>
                          <a:spcPct val="115000"/>
                        </a:lnSpc>
                        <a:spcBef>
                          <a:spcPts val="0"/>
                        </a:spcBef>
                        <a:spcAft>
                          <a:spcPts val="0"/>
                        </a:spcAft>
                      </a:pPr>
                      <a:r>
                        <a:rPr lang="en-US" sz="1600">
                          <a:effectLst/>
                        </a:rPr>
                        <a:t>100-Year Flood Depth (unless FEMA base flood elevation exists) (feet) </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17389" marR="17389" marT="0" marB="0"/>
                </a:tc>
                <a:tc>
                  <a:txBody>
                    <a:bodyPr/>
                    <a:lstStyle/>
                    <a:p>
                      <a:pPr marL="0" marR="287020">
                        <a:lnSpc>
                          <a:spcPct val="115000"/>
                        </a:lnSpc>
                        <a:spcBef>
                          <a:spcPts val="0"/>
                        </a:spcBef>
                        <a:spcAft>
                          <a:spcPts val="0"/>
                        </a:spcAft>
                      </a:pPr>
                      <a:r>
                        <a:rPr lang="en-US" sz="1600">
                          <a:effectLst/>
                        </a:rPr>
                        <a:t>100-Year Flood Elevation translocated to building location.</a:t>
                      </a:r>
                    </a:p>
                    <a:p>
                      <a:pPr marL="0" marR="287020">
                        <a:lnSpc>
                          <a:spcPct val="115000"/>
                        </a:lnSpc>
                        <a:spcBef>
                          <a:spcPts val="0"/>
                        </a:spcBef>
                        <a:spcAft>
                          <a:spcPts val="0"/>
                        </a:spcAft>
                      </a:pPr>
                      <a:r>
                        <a:rPr lang="en-US" sz="1600">
                          <a:effectLst/>
                        </a:rPr>
                        <a:t> </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17389" marR="17389" marT="0" marB="0"/>
                </a:tc>
                <a:tc>
                  <a:txBody>
                    <a:bodyPr/>
                    <a:lstStyle/>
                    <a:p>
                      <a:pPr marL="0" marR="287020">
                        <a:lnSpc>
                          <a:spcPct val="115000"/>
                        </a:lnSpc>
                        <a:spcBef>
                          <a:spcPts val="0"/>
                        </a:spcBef>
                        <a:spcAft>
                          <a:spcPts val="0"/>
                        </a:spcAft>
                      </a:pPr>
                      <a:r>
                        <a:rPr lang="en-US" sz="1600">
                          <a:effectLst/>
                        </a:rPr>
                        <a:t>Planned Lowest Adjacent Grade </a:t>
                      </a:r>
                    </a:p>
                    <a:p>
                      <a:pPr marL="0" marR="287020">
                        <a:lnSpc>
                          <a:spcPct val="115000"/>
                        </a:lnSpc>
                        <a:spcBef>
                          <a:spcPts val="0"/>
                        </a:spcBef>
                        <a:spcAft>
                          <a:spcPts val="0"/>
                        </a:spcAft>
                      </a:pPr>
                      <a:r>
                        <a:rPr lang="en-US" sz="1600">
                          <a:effectLst/>
                        </a:rPr>
                        <a:t>(feet, NGVD)</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17389" marR="17389" marT="0" marB="0"/>
                </a:tc>
                <a:extLst>
                  <a:ext uri="{0D108BD9-81ED-4DB2-BD59-A6C34878D82A}">
                    <a16:rowId xmlns:a16="http://schemas.microsoft.com/office/drawing/2014/main" val="389695443"/>
                  </a:ext>
                </a:extLst>
              </a:tr>
              <a:tr h="265351">
                <a:tc>
                  <a:txBody>
                    <a:bodyPr/>
                    <a:lstStyle/>
                    <a:p>
                      <a:pPr marL="0" marR="287020">
                        <a:lnSpc>
                          <a:spcPct val="115000"/>
                        </a:lnSpc>
                        <a:spcBef>
                          <a:spcPts val="0"/>
                        </a:spcBef>
                        <a:spcAft>
                          <a:spcPts val="0"/>
                        </a:spcAft>
                      </a:pPr>
                      <a:r>
                        <a:rPr lang="en-US" sz="1600">
                          <a:effectLst/>
                        </a:rPr>
                        <a:t> </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17389" marR="17389" marT="0" marB="0"/>
                </a:tc>
                <a:tc>
                  <a:txBody>
                    <a:bodyPr/>
                    <a:lstStyle/>
                    <a:p>
                      <a:pPr marL="0" marR="287020">
                        <a:lnSpc>
                          <a:spcPct val="115000"/>
                        </a:lnSpc>
                        <a:spcBef>
                          <a:spcPts val="0"/>
                        </a:spcBef>
                        <a:spcAft>
                          <a:spcPts val="0"/>
                        </a:spcAft>
                      </a:pPr>
                      <a:r>
                        <a:rPr lang="en-US" sz="1600">
                          <a:effectLst/>
                        </a:rPr>
                        <a:t>&gt;2 to 5</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17389" marR="17389" marT="0" marB="0"/>
                </a:tc>
                <a:tc>
                  <a:txBody>
                    <a:bodyPr/>
                    <a:lstStyle/>
                    <a:p>
                      <a:pPr marL="0" marR="287020">
                        <a:lnSpc>
                          <a:spcPct val="115000"/>
                        </a:lnSpc>
                        <a:spcBef>
                          <a:spcPts val="0"/>
                        </a:spcBef>
                        <a:spcAft>
                          <a:spcPts val="0"/>
                        </a:spcAft>
                      </a:pPr>
                      <a:r>
                        <a:rPr lang="en-US" sz="1600">
                          <a:effectLst/>
                        </a:rPr>
                        <a:t> </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17389" marR="17389" marT="0" marB="0"/>
                </a:tc>
                <a:tc>
                  <a:txBody>
                    <a:bodyPr/>
                    <a:lstStyle/>
                    <a:p>
                      <a:pPr marL="0" marR="287020">
                        <a:lnSpc>
                          <a:spcPct val="115000"/>
                        </a:lnSpc>
                        <a:spcBef>
                          <a:spcPts val="0"/>
                        </a:spcBef>
                        <a:spcAft>
                          <a:spcPts val="0"/>
                        </a:spcAft>
                      </a:pPr>
                      <a:r>
                        <a:rPr lang="en-US" sz="1600">
                          <a:effectLst/>
                        </a:rPr>
                        <a:t>2.5</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17389" marR="17389" marT="0" marB="0"/>
                </a:tc>
                <a:tc>
                  <a:txBody>
                    <a:bodyPr/>
                    <a:lstStyle/>
                    <a:p>
                      <a:pPr marL="0" marR="287020">
                        <a:lnSpc>
                          <a:spcPct val="115000"/>
                        </a:lnSpc>
                        <a:spcBef>
                          <a:spcPts val="0"/>
                        </a:spcBef>
                        <a:spcAft>
                          <a:spcPts val="0"/>
                        </a:spcAft>
                      </a:pPr>
                      <a:r>
                        <a:rPr lang="en-US" sz="1600">
                          <a:effectLst/>
                        </a:rPr>
                        <a:t> </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17389" marR="17389" marT="0" marB="0"/>
                </a:tc>
                <a:tc>
                  <a:txBody>
                    <a:bodyPr/>
                    <a:lstStyle/>
                    <a:p>
                      <a:pPr marL="0" marR="287020">
                        <a:lnSpc>
                          <a:spcPct val="115000"/>
                        </a:lnSpc>
                        <a:spcBef>
                          <a:spcPts val="0"/>
                        </a:spcBef>
                        <a:spcAft>
                          <a:spcPts val="0"/>
                        </a:spcAft>
                      </a:pPr>
                      <a:r>
                        <a:rPr lang="en-US" sz="1600">
                          <a:effectLst/>
                        </a:rPr>
                        <a:t> </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17389" marR="17389" marT="0" marB="0"/>
                </a:tc>
                <a:extLst>
                  <a:ext uri="{0D108BD9-81ED-4DB2-BD59-A6C34878D82A}">
                    <a16:rowId xmlns:a16="http://schemas.microsoft.com/office/drawing/2014/main" val="1367835222"/>
                  </a:ext>
                </a:extLst>
              </a:tr>
              <a:tr h="265351">
                <a:tc>
                  <a:txBody>
                    <a:bodyPr/>
                    <a:lstStyle/>
                    <a:p>
                      <a:pPr marL="0" marR="287020">
                        <a:lnSpc>
                          <a:spcPct val="115000"/>
                        </a:lnSpc>
                        <a:spcBef>
                          <a:spcPts val="0"/>
                        </a:spcBef>
                        <a:spcAft>
                          <a:spcPts val="0"/>
                        </a:spcAft>
                      </a:pPr>
                      <a:r>
                        <a:rPr lang="en-US" sz="1600">
                          <a:effectLst/>
                        </a:rPr>
                        <a:t> </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17389" marR="17389" marT="0" marB="0"/>
                </a:tc>
                <a:tc>
                  <a:txBody>
                    <a:bodyPr/>
                    <a:lstStyle/>
                    <a:p>
                      <a:pPr marL="0" marR="287020">
                        <a:lnSpc>
                          <a:spcPct val="115000"/>
                        </a:lnSpc>
                        <a:spcBef>
                          <a:spcPts val="0"/>
                        </a:spcBef>
                        <a:spcAft>
                          <a:spcPts val="0"/>
                        </a:spcAft>
                      </a:pPr>
                      <a:r>
                        <a:rPr lang="en-US" sz="1600" dirty="0">
                          <a:effectLst/>
                        </a:rPr>
                        <a:t>&gt;5 to 10</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17389" marR="17389" marT="0" marB="0"/>
                </a:tc>
                <a:tc>
                  <a:txBody>
                    <a:bodyPr/>
                    <a:lstStyle/>
                    <a:p>
                      <a:pPr marL="0" marR="287020">
                        <a:lnSpc>
                          <a:spcPct val="115000"/>
                        </a:lnSpc>
                        <a:spcBef>
                          <a:spcPts val="0"/>
                        </a:spcBef>
                        <a:spcAft>
                          <a:spcPts val="0"/>
                        </a:spcAft>
                      </a:pPr>
                      <a:r>
                        <a:rPr lang="en-US" sz="1600">
                          <a:effectLst/>
                        </a:rPr>
                        <a:t> </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17389" marR="17389" marT="0" marB="0"/>
                </a:tc>
                <a:tc>
                  <a:txBody>
                    <a:bodyPr/>
                    <a:lstStyle/>
                    <a:p>
                      <a:pPr marL="0" marR="287020">
                        <a:lnSpc>
                          <a:spcPct val="115000"/>
                        </a:lnSpc>
                        <a:spcBef>
                          <a:spcPts val="0"/>
                        </a:spcBef>
                        <a:spcAft>
                          <a:spcPts val="0"/>
                        </a:spcAft>
                      </a:pPr>
                      <a:r>
                        <a:rPr lang="en-US" sz="1600">
                          <a:effectLst/>
                        </a:rPr>
                        <a:t>3.0</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17389" marR="17389" marT="0" marB="0"/>
                </a:tc>
                <a:tc>
                  <a:txBody>
                    <a:bodyPr/>
                    <a:lstStyle/>
                    <a:p>
                      <a:pPr marL="0" marR="287020">
                        <a:lnSpc>
                          <a:spcPct val="115000"/>
                        </a:lnSpc>
                        <a:spcBef>
                          <a:spcPts val="0"/>
                        </a:spcBef>
                        <a:spcAft>
                          <a:spcPts val="0"/>
                        </a:spcAft>
                      </a:pPr>
                      <a:r>
                        <a:rPr lang="en-US" sz="1600">
                          <a:effectLst/>
                        </a:rPr>
                        <a:t> </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17389" marR="17389" marT="0" marB="0"/>
                </a:tc>
                <a:tc>
                  <a:txBody>
                    <a:bodyPr/>
                    <a:lstStyle/>
                    <a:p>
                      <a:pPr marL="0" marR="287020">
                        <a:lnSpc>
                          <a:spcPct val="115000"/>
                        </a:lnSpc>
                        <a:spcBef>
                          <a:spcPts val="0"/>
                        </a:spcBef>
                        <a:spcAft>
                          <a:spcPts val="0"/>
                        </a:spcAft>
                      </a:pPr>
                      <a:r>
                        <a:rPr lang="en-US" sz="1600">
                          <a:effectLst/>
                        </a:rPr>
                        <a:t> </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17389" marR="17389" marT="0" marB="0"/>
                </a:tc>
                <a:extLst>
                  <a:ext uri="{0D108BD9-81ED-4DB2-BD59-A6C34878D82A}">
                    <a16:rowId xmlns:a16="http://schemas.microsoft.com/office/drawing/2014/main" val="3616421956"/>
                  </a:ext>
                </a:extLst>
              </a:tr>
              <a:tr h="265351">
                <a:tc>
                  <a:txBody>
                    <a:bodyPr/>
                    <a:lstStyle/>
                    <a:p>
                      <a:pPr marL="0" marR="287020">
                        <a:lnSpc>
                          <a:spcPct val="115000"/>
                        </a:lnSpc>
                        <a:spcBef>
                          <a:spcPts val="0"/>
                        </a:spcBef>
                        <a:spcAft>
                          <a:spcPts val="0"/>
                        </a:spcAft>
                      </a:pPr>
                      <a:r>
                        <a:rPr lang="en-US" sz="1600">
                          <a:effectLst/>
                        </a:rPr>
                        <a:t> </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17389" marR="17389" marT="0" marB="0"/>
                </a:tc>
                <a:tc>
                  <a:txBody>
                    <a:bodyPr/>
                    <a:lstStyle/>
                    <a:p>
                      <a:pPr marL="0" marR="287020">
                        <a:lnSpc>
                          <a:spcPct val="115000"/>
                        </a:lnSpc>
                        <a:spcBef>
                          <a:spcPts val="0"/>
                        </a:spcBef>
                        <a:spcAft>
                          <a:spcPts val="0"/>
                        </a:spcAft>
                      </a:pPr>
                      <a:r>
                        <a:rPr lang="en-US" sz="1600">
                          <a:effectLst/>
                        </a:rPr>
                        <a:t>&gt;10 to 15</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17389" marR="17389" marT="0" marB="0"/>
                </a:tc>
                <a:tc>
                  <a:txBody>
                    <a:bodyPr/>
                    <a:lstStyle/>
                    <a:p>
                      <a:pPr marL="0" marR="287020">
                        <a:lnSpc>
                          <a:spcPct val="115000"/>
                        </a:lnSpc>
                        <a:spcBef>
                          <a:spcPts val="0"/>
                        </a:spcBef>
                        <a:spcAft>
                          <a:spcPts val="0"/>
                        </a:spcAft>
                      </a:pPr>
                      <a:r>
                        <a:rPr lang="en-US" sz="1600">
                          <a:effectLst/>
                        </a:rPr>
                        <a:t> </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17389" marR="17389" marT="0" marB="0"/>
                </a:tc>
                <a:tc>
                  <a:txBody>
                    <a:bodyPr/>
                    <a:lstStyle/>
                    <a:p>
                      <a:pPr marL="0" marR="287020">
                        <a:lnSpc>
                          <a:spcPct val="115000"/>
                        </a:lnSpc>
                        <a:spcBef>
                          <a:spcPts val="0"/>
                        </a:spcBef>
                        <a:spcAft>
                          <a:spcPts val="0"/>
                        </a:spcAft>
                      </a:pPr>
                      <a:r>
                        <a:rPr lang="en-US" sz="1600">
                          <a:effectLst/>
                        </a:rPr>
                        <a:t>3.25</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17389" marR="17389" marT="0" marB="0"/>
                </a:tc>
                <a:tc>
                  <a:txBody>
                    <a:bodyPr/>
                    <a:lstStyle/>
                    <a:p>
                      <a:pPr marL="0" marR="287020">
                        <a:lnSpc>
                          <a:spcPct val="115000"/>
                        </a:lnSpc>
                        <a:spcBef>
                          <a:spcPts val="0"/>
                        </a:spcBef>
                        <a:spcAft>
                          <a:spcPts val="0"/>
                        </a:spcAft>
                      </a:pPr>
                      <a:r>
                        <a:rPr lang="en-US" sz="1600">
                          <a:effectLst/>
                        </a:rPr>
                        <a:t> </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17389" marR="17389" marT="0" marB="0"/>
                </a:tc>
                <a:tc>
                  <a:txBody>
                    <a:bodyPr/>
                    <a:lstStyle/>
                    <a:p>
                      <a:pPr marL="0" marR="287020">
                        <a:lnSpc>
                          <a:spcPct val="115000"/>
                        </a:lnSpc>
                        <a:spcBef>
                          <a:spcPts val="0"/>
                        </a:spcBef>
                        <a:spcAft>
                          <a:spcPts val="0"/>
                        </a:spcAft>
                      </a:pPr>
                      <a:r>
                        <a:rPr lang="en-US" sz="1600">
                          <a:effectLst/>
                        </a:rPr>
                        <a:t> </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17389" marR="17389" marT="0" marB="0"/>
                </a:tc>
                <a:extLst>
                  <a:ext uri="{0D108BD9-81ED-4DB2-BD59-A6C34878D82A}">
                    <a16:rowId xmlns:a16="http://schemas.microsoft.com/office/drawing/2014/main" val="115265968"/>
                  </a:ext>
                </a:extLst>
              </a:tr>
              <a:tr h="265351">
                <a:tc>
                  <a:txBody>
                    <a:bodyPr/>
                    <a:lstStyle/>
                    <a:p>
                      <a:pPr marL="0" marR="287020">
                        <a:lnSpc>
                          <a:spcPct val="115000"/>
                        </a:lnSpc>
                        <a:spcBef>
                          <a:spcPts val="0"/>
                        </a:spcBef>
                        <a:spcAft>
                          <a:spcPts val="0"/>
                        </a:spcAft>
                      </a:pPr>
                      <a:r>
                        <a:rPr lang="en-US" sz="1600">
                          <a:effectLst/>
                        </a:rPr>
                        <a:t> </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17389" marR="17389" marT="0" marB="0"/>
                </a:tc>
                <a:tc>
                  <a:txBody>
                    <a:bodyPr/>
                    <a:lstStyle/>
                    <a:p>
                      <a:pPr marL="0" marR="287020">
                        <a:lnSpc>
                          <a:spcPct val="115000"/>
                        </a:lnSpc>
                        <a:spcBef>
                          <a:spcPts val="0"/>
                        </a:spcBef>
                        <a:spcAft>
                          <a:spcPts val="0"/>
                        </a:spcAft>
                      </a:pPr>
                      <a:r>
                        <a:rPr lang="en-US" sz="1600">
                          <a:effectLst/>
                        </a:rPr>
                        <a:t>&gt;15 to 20</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17389" marR="17389" marT="0" marB="0"/>
                </a:tc>
                <a:tc>
                  <a:txBody>
                    <a:bodyPr/>
                    <a:lstStyle/>
                    <a:p>
                      <a:pPr marL="0" marR="287020">
                        <a:lnSpc>
                          <a:spcPct val="115000"/>
                        </a:lnSpc>
                        <a:spcBef>
                          <a:spcPts val="0"/>
                        </a:spcBef>
                        <a:spcAft>
                          <a:spcPts val="0"/>
                        </a:spcAft>
                      </a:pPr>
                      <a:r>
                        <a:rPr lang="en-US" sz="1600" dirty="0">
                          <a:effectLst/>
                        </a:rPr>
                        <a:t>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17389" marR="17389" marT="0" marB="0"/>
                </a:tc>
                <a:tc>
                  <a:txBody>
                    <a:bodyPr/>
                    <a:lstStyle/>
                    <a:p>
                      <a:pPr marL="0" marR="287020">
                        <a:lnSpc>
                          <a:spcPct val="115000"/>
                        </a:lnSpc>
                        <a:spcBef>
                          <a:spcPts val="0"/>
                        </a:spcBef>
                        <a:spcAft>
                          <a:spcPts val="0"/>
                        </a:spcAft>
                      </a:pPr>
                      <a:r>
                        <a:rPr lang="en-US" sz="1600">
                          <a:effectLst/>
                        </a:rPr>
                        <a:t>3.5</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17389" marR="17389" marT="0" marB="0"/>
                </a:tc>
                <a:tc>
                  <a:txBody>
                    <a:bodyPr/>
                    <a:lstStyle/>
                    <a:p>
                      <a:pPr marL="0" marR="287020">
                        <a:lnSpc>
                          <a:spcPct val="115000"/>
                        </a:lnSpc>
                        <a:spcBef>
                          <a:spcPts val="0"/>
                        </a:spcBef>
                        <a:spcAft>
                          <a:spcPts val="0"/>
                        </a:spcAft>
                      </a:pPr>
                      <a:r>
                        <a:rPr lang="en-US" sz="1600">
                          <a:effectLst/>
                        </a:rPr>
                        <a:t> </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17389" marR="17389" marT="0" marB="0"/>
                </a:tc>
                <a:tc>
                  <a:txBody>
                    <a:bodyPr/>
                    <a:lstStyle/>
                    <a:p>
                      <a:pPr marL="0" marR="287020">
                        <a:lnSpc>
                          <a:spcPct val="115000"/>
                        </a:lnSpc>
                        <a:spcBef>
                          <a:spcPts val="0"/>
                        </a:spcBef>
                        <a:spcAft>
                          <a:spcPts val="0"/>
                        </a:spcAft>
                      </a:pPr>
                      <a:r>
                        <a:rPr lang="en-US" sz="1600">
                          <a:effectLst/>
                        </a:rPr>
                        <a:t> </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17389" marR="17389" marT="0" marB="0"/>
                </a:tc>
                <a:extLst>
                  <a:ext uri="{0D108BD9-81ED-4DB2-BD59-A6C34878D82A}">
                    <a16:rowId xmlns:a16="http://schemas.microsoft.com/office/drawing/2014/main" val="3639837565"/>
                  </a:ext>
                </a:extLst>
              </a:tr>
              <a:tr h="265351">
                <a:tc>
                  <a:txBody>
                    <a:bodyPr/>
                    <a:lstStyle/>
                    <a:p>
                      <a:pPr marL="0" marR="287020">
                        <a:lnSpc>
                          <a:spcPct val="115000"/>
                        </a:lnSpc>
                        <a:spcBef>
                          <a:spcPts val="0"/>
                        </a:spcBef>
                        <a:spcAft>
                          <a:spcPts val="0"/>
                        </a:spcAft>
                      </a:pPr>
                      <a:r>
                        <a:rPr lang="en-US" sz="1600">
                          <a:effectLst/>
                        </a:rPr>
                        <a:t> </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17389" marR="17389" marT="0" marB="0"/>
                </a:tc>
                <a:tc>
                  <a:txBody>
                    <a:bodyPr/>
                    <a:lstStyle/>
                    <a:p>
                      <a:pPr marL="0" marR="287020">
                        <a:lnSpc>
                          <a:spcPct val="115000"/>
                        </a:lnSpc>
                        <a:spcBef>
                          <a:spcPts val="0"/>
                        </a:spcBef>
                        <a:spcAft>
                          <a:spcPts val="0"/>
                        </a:spcAft>
                      </a:pPr>
                      <a:r>
                        <a:rPr lang="en-US" sz="1600">
                          <a:effectLst/>
                        </a:rPr>
                        <a:t>&gt;20 to 30</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17389" marR="17389" marT="0" marB="0"/>
                </a:tc>
                <a:tc>
                  <a:txBody>
                    <a:bodyPr/>
                    <a:lstStyle/>
                    <a:p>
                      <a:pPr marL="0" marR="287020">
                        <a:lnSpc>
                          <a:spcPct val="115000"/>
                        </a:lnSpc>
                        <a:spcBef>
                          <a:spcPts val="0"/>
                        </a:spcBef>
                        <a:spcAft>
                          <a:spcPts val="0"/>
                        </a:spcAft>
                      </a:pPr>
                      <a:r>
                        <a:rPr lang="en-US" sz="1600" dirty="0">
                          <a:effectLst/>
                        </a:rPr>
                        <a:t>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17389" marR="17389" marT="0" marB="0"/>
                </a:tc>
                <a:tc>
                  <a:txBody>
                    <a:bodyPr/>
                    <a:lstStyle/>
                    <a:p>
                      <a:pPr marL="0" marR="287020">
                        <a:lnSpc>
                          <a:spcPct val="115000"/>
                        </a:lnSpc>
                        <a:spcBef>
                          <a:spcPts val="0"/>
                        </a:spcBef>
                        <a:spcAft>
                          <a:spcPts val="0"/>
                        </a:spcAft>
                      </a:pPr>
                      <a:r>
                        <a:rPr lang="en-US" sz="1600">
                          <a:effectLst/>
                        </a:rPr>
                        <a:t>4.0</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17389" marR="17389" marT="0" marB="0"/>
                </a:tc>
                <a:tc>
                  <a:txBody>
                    <a:bodyPr/>
                    <a:lstStyle/>
                    <a:p>
                      <a:pPr marL="0" marR="287020">
                        <a:lnSpc>
                          <a:spcPct val="115000"/>
                        </a:lnSpc>
                        <a:spcBef>
                          <a:spcPts val="0"/>
                        </a:spcBef>
                        <a:spcAft>
                          <a:spcPts val="0"/>
                        </a:spcAft>
                      </a:pPr>
                      <a:r>
                        <a:rPr lang="en-US" sz="1600">
                          <a:effectLst/>
                        </a:rPr>
                        <a:t> </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17389" marR="17389" marT="0" marB="0"/>
                </a:tc>
                <a:tc>
                  <a:txBody>
                    <a:bodyPr/>
                    <a:lstStyle/>
                    <a:p>
                      <a:pPr marL="0" marR="287020">
                        <a:lnSpc>
                          <a:spcPct val="115000"/>
                        </a:lnSpc>
                        <a:spcBef>
                          <a:spcPts val="0"/>
                        </a:spcBef>
                        <a:spcAft>
                          <a:spcPts val="0"/>
                        </a:spcAft>
                      </a:pPr>
                      <a:r>
                        <a:rPr lang="en-US" sz="1600">
                          <a:effectLst/>
                        </a:rPr>
                        <a:t> </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17389" marR="17389" marT="0" marB="0"/>
                </a:tc>
                <a:extLst>
                  <a:ext uri="{0D108BD9-81ED-4DB2-BD59-A6C34878D82A}">
                    <a16:rowId xmlns:a16="http://schemas.microsoft.com/office/drawing/2014/main" val="3073068897"/>
                  </a:ext>
                </a:extLst>
              </a:tr>
              <a:tr h="265351">
                <a:tc>
                  <a:txBody>
                    <a:bodyPr/>
                    <a:lstStyle/>
                    <a:p>
                      <a:pPr marL="0" marR="287020">
                        <a:lnSpc>
                          <a:spcPct val="115000"/>
                        </a:lnSpc>
                        <a:spcBef>
                          <a:spcPts val="0"/>
                        </a:spcBef>
                        <a:spcAft>
                          <a:spcPts val="0"/>
                        </a:spcAft>
                      </a:pPr>
                      <a:r>
                        <a:rPr lang="en-US" sz="1600">
                          <a:effectLst/>
                        </a:rPr>
                        <a:t> </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17389" marR="17389" marT="0" marB="0"/>
                </a:tc>
                <a:tc>
                  <a:txBody>
                    <a:bodyPr/>
                    <a:lstStyle/>
                    <a:p>
                      <a:pPr marL="0" marR="287020">
                        <a:lnSpc>
                          <a:spcPct val="115000"/>
                        </a:lnSpc>
                        <a:spcBef>
                          <a:spcPts val="0"/>
                        </a:spcBef>
                        <a:spcAft>
                          <a:spcPts val="0"/>
                        </a:spcAft>
                      </a:pPr>
                      <a:r>
                        <a:rPr lang="en-US" sz="1600">
                          <a:effectLst/>
                        </a:rPr>
                        <a:t>&gt;30 to 50</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17389" marR="17389" marT="0" marB="0"/>
                </a:tc>
                <a:tc>
                  <a:txBody>
                    <a:bodyPr/>
                    <a:lstStyle/>
                    <a:p>
                      <a:pPr marL="0" marR="287020">
                        <a:lnSpc>
                          <a:spcPct val="115000"/>
                        </a:lnSpc>
                        <a:spcBef>
                          <a:spcPts val="0"/>
                        </a:spcBef>
                        <a:spcAft>
                          <a:spcPts val="0"/>
                        </a:spcAft>
                      </a:pPr>
                      <a:r>
                        <a:rPr lang="en-US" sz="1600" dirty="0">
                          <a:effectLst/>
                        </a:rPr>
                        <a:t>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17389" marR="17389" marT="0" marB="0"/>
                </a:tc>
                <a:tc>
                  <a:txBody>
                    <a:bodyPr/>
                    <a:lstStyle/>
                    <a:p>
                      <a:pPr marL="0" marR="287020">
                        <a:lnSpc>
                          <a:spcPct val="115000"/>
                        </a:lnSpc>
                        <a:spcBef>
                          <a:spcPts val="0"/>
                        </a:spcBef>
                        <a:spcAft>
                          <a:spcPts val="0"/>
                        </a:spcAft>
                      </a:pPr>
                      <a:r>
                        <a:rPr lang="en-US" sz="1600">
                          <a:effectLst/>
                        </a:rPr>
                        <a:t>5.0</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17389" marR="17389" marT="0" marB="0"/>
                </a:tc>
                <a:tc>
                  <a:txBody>
                    <a:bodyPr/>
                    <a:lstStyle/>
                    <a:p>
                      <a:pPr marL="0" marR="287020">
                        <a:lnSpc>
                          <a:spcPct val="115000"/>
                        </a:lnSpc>
                        <a:spcBef>
                          <a:spcPts val="0"/>
                        </a:spcBef>
                        <a:spcAft>
                          <a:spcPts val="0"/>
                        </a:spcAft>
                      </a:pPr>
                      <a:r>
                        <a:rPr lang="en-US" sz="1600">
                          <a:effectLst/>
                        </a:rPr>
                        <a:t> </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17389" marR="17389" marT="0" marB="0"/>
                </a:tc>
                <a:tc>
                  <a:txBody>
                    <a:bodyPr/>
                    <a:lstStyle/>
                    <a:p>
                      <a:pPr marL="0" marR="287020">
                        <a:lnSpc>
                          <a:spcPct val="115000"/>
                        </a:lnSpc>
                        <a:spcBef>
                          <a:spcPts val="0"/>
                        </a:spcBef>
                        <a:spcAft>
                          <a:spcPts val="0"/>
                        </a:spcAft>
                      </a:pPr>
                      <a:r>
                        <a:rPr lang="en-US" sz="1600">
                          <a:effectLst/>
                        </a:rPr>
                        <a:t> </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17389" marR="17389" marT="0" marB="0"/>
                </a:tc>
                <a:extLst>
                  <a:ext uri="{0D108BD9-81ED-4DB2-BD59-A6C34878D82A}">
                    <a16:rowId xmlns:a16="http://schemas.microsoft.com/office/drawing/2014/main" val="170553110"/>
                  </a:ext>
                </a:extLst>
              </a:tr>
              <a:tr h="265351">
                <a:tc>
                  <a:txBody>
                    <a:bodyPr/>
                    <a:lstStyle/>
                    <a:p>
                      <a:pPr marL="0" marR="287020">
                        <a:lnSpc>
                          <a:spcPct val="115000"/>
                        </a:lnSpc>
                        <a:spcBef>
                          <a:spcPts val="0"/>
                        </a:spcBef>
                        <a:spcAft>
                          <a:spcPts val="0"/>
                        </a:spcAft>
                      </a:pPr>
                      <a:r>
                        <a:rPr lang="en-US" sz="1600">
                          <a:effectLst/>
                        </a:rPr>
                        <a:t> </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17389" marR="17389" marT="0" marB="0"/>
                </a:tc>
                <a:tc>
                  <a:txBody>
                    <a:bodyPr/>
                    <a:lstStyle/>
                    <a:p>
                      <a:pPr marL="0" marR="287020">
                        <a:lnSpc>
                          <a:spcPct val="115000"/>
                        </a:lnSpc>
                        <a:spcBef>
                          <a:spcPts val="0"/>
                        </a:spcBef>
                        <a:spcAft>
                          <a:spcPts val="0"/>
                        </a:spcAft>
                      </a:pPr>
                      <a:r>
                        <a:rPr lang="en-US" sz="1600">
                          <a:effectLst/>
                        </a:rPr>
                        <a:t>&gt;50 to 100</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17389" marR="17389" marT="0" marB="0"/>
                </a:tc>
                <a:tc>
                  <a:txBody>
                    <a:bodyPr/>
                    <a:lstStyle/>
                    <a:p>
                      <a:pPr marL="0" marR="287020">
                        <a:lnSpc>
                          <a:spcPct val="115000"/>
                        </a:lnSpc>
                        <a:spcBef>
                          <a:spcPts val="0"/>
                        </a:spcBef>
                        <a:spcAft>
                          <a:spcPts val="0"/>
                        </a:spcAft>
                      </a:pPr>
                      <a:r>
                        <a:rPr lang="en-US" sz="1600" dirty="0">
                          <a:effectLst/>
                        </a:rPr>
                        <a:t>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17389" marR="17389" marT="0" marB="0"/>
                </a:tc>
                <a:tc>
                  <a:txBody>
                    <a:bodyPr/>
                    <a:lstStyle/>
                    <a:p>
                      <a:pPr marL="0" marR="287020">
                        <a:lnSpc>
                          <a:spcPct val="115000"/>
                        </a:lnSpc>
                        <a:spcBef>
                          <a:spcPts val="0"/>
                        </a:spcBef>
                        <a:spcAft>
                          <a:spcPts val="0"/>
                        </a:spcAft>
                      </a:pPr>
                      <a:r>
                        <a:rPr lang="en-US" sz="1600">
                          <a:effectLst/>
                        </a:rPr>
                        <a:t>6.0</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17389" marR="17389" marT="0" marB="0"/>
                </a:tc>
                <a:tc>
                  <a:txBody>
                    <a:bodyPr/>
                    <a:lstStyle/>
                    <a:p>
                      <a:pPr marL="0" marR="287020">
                        <a:lnSpc>
                          <a:spcPct val="115000"/>
                        </a:lnSpc>
                        <a:spcBef>
                          <a:spcPts val="0"/>
                        </a:spcBef>
                        <a:spcAft>
                          <a:spcPts val="0"/>
                        </a:spcAft>
                      </a:pPr>
                      <a:r>
                        <a:rPr lang="en-US" sz="1600">
                          <a:effectLst/>
                        </a:rPr>
                        <a:t> </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17389" marR="17389" marT="0" marB="0"/>
                </a:tc>
                <a:tc>
                  <a:txBody>
                    <a:bodyPr/>
                    <a:lstStyle/>
                    <a:p>
                      <a:pPr marL="0" marR="287020">
                        <a:lnSpc>
                          <a:spcPct val="115000"/>
                        </a:lnSpc>
                        <a:spcBef>
                          <a:spcPts val="0"/>
                        </a:spcBef>
                        <a:spcAft>
                          <a:spcPts val="0"/>
                        </a:spcAft>
                      </a:pPr>
                      <a:r>
                        <a:rPr lang="en-US" sz="1600">
                          <a:effectLst/>
                        </a:rPr>
                        <a:t> </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17389" marR="17389" marT="0" marB="0"/>
                </a:tc>
                <a:extLst>
                  <a:ext uri="{0D108BD9-81ED-4DB2-BD59-A6C34878D82A}">
                    <a16:rowId xmlns:a16="http://schemas.microsoft.com/office/drawing/2014/main" val="3289215112"/>
                  </a:ext>
                </a:extLst>
              </a:tr>
              <a:tr h="533411">
                <a:tc>
                  <a:txBody>
                    <a:bodyPr/>
                    <a:lstStyle/>
                    <a:p>
                      <a:pPr marL="0" marR="287020">
                        <a:lnSpc>
                          <a:spcPct val="115000"/>
                        </a:lnSpc>
                        <a:spcBef>
                          <a:spcPts val="0"/>
                        </a:spcBef>
                        <a:spcAft>
                          <a:spcPts val="0"/>
                        </a:spcAft>
                      </a:pPr>
                      <a:r>
                        <a:rPr lang="en-US" sz="1600">
                          <a:effectLst/>
                        </a:rPr>
                        <a:t> </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17389" marR="17389" marT="0" marB="0"/>
                </a:tc>
                <a:tc>
                  <a:txBody>
                    <a:bodyPr/>
                    <a:lstStyle/>
                    <a:p>
                      <a:pPr marL="0" marR="287020">
                        <a:lnSpc>
                          <a:spcPct val="115000"/>
                        </a:lnSpc>
                        <a:spcBef>
                          <a:spcPts val="0"/>
                        </a:spcBef>
                        <a:spcAft>
                          <a:spcPts val="0"/>
                        </a:spcAft>
                      </a:pPr>
                      <a:r>
                        <a:rPr lang="en-US" sz="1600">
                          <a:effectLst/>
                        </a:rPr>
                        <a:t>&gt;100 to 150</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17389" marR="17389" marT="0" marB="0"/>
                </a:tc>
                <a:tc>
                  <a:txBody>
                    <a:bodyPr/>
                    <a:lstStyle/>
                    <a:p>
                      <a:pPr marL="0" marR="287020">
                        <a:lnSpc>
                          <a:spcPct val="115000"/>
                        </a:lnSpc>
                        <a:spcBef>
                          <a:spcPts val="0"/>
                        </a:spcBef>
                        <a:spcAft>
                          <a:spcPts val="0"/>
                        </a:spcAft>
                      </a:pPr>
                      <a:r>
                        <a:rPr lang="en-US" sz="1600">
                          <a:effectLst/>
                        </a:rPr>
                        <a:t> </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17389" marR="17389" marT="0" marB="0"/>
                </a:tc>
                <a:tc>
                  <a:txBody>
                    <a:bodyPr/>
                    <a:lstStyle/>
                    <a:p>
                      <a:pPr marL="0" marR="287020">
                        <a:lnSpc>
                          <a:spcPct val="115000"/>
                        </a:lnSpc>
                        <a:spcBef>
                          <a:spcPts val="0"/>
                        </a:spcBef>
                        <a:spcAft>
                          <a:spcPts val="0"/>
                        </a:spcAft>
                      </a:pPr>
                      <a:r>
                        <a:rPr lang="en-US" sz="1600" dirty="0">
                          <a:effectLst/>
                        </a:rPr>
                        <a:t>7.0</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17389" marR="17389" marT="0" marB="0"/>
                </a:tc>
                <a:tc>
                  <a:txBody>
                    <a:bodyPr/>
                    <a:lstStyle/>
                    <a:p>
                      <a:pPr marL="0" marR="287020">
                        <a:lnSpc>
                          <a:spcPct val="115000"/>
                        </a:lnSpc>
                        <a:spcBef>
                          <a:spcPts val="0"/>
                        </a:spcBef>
                        <a:spcAft>
                          <a:spcPts val="0"/>
                        </a:spcAft>
                      </a:pPr>
                      <a:r>
                        <a:rPr lang="en-US" sz="1600">
                          <a:effectLst/>
                        </a:rPr>
                        <a:t> </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17389" marR="17389" marT="0" marB="0"/>
                </a:tc>
                <a:tc>
                  <a:txBody>
                    <a:bodyPr/>
                    <a:lstStyle/>
                    <a:p>
                      <a:pPr marL="0" marR="287020">
                        <a:lnSpc>
                          <a:spcPct val="115000"/>
                        </a:lnSpc>
                        <a:spcBef>
                          <a:spcPts val="0"/>
                        </a:spcBef>
                        <a:spcAft>
                          <a:spcPts val="0"/>
                        </a:spcAft>
                      </a:pPr>
                      <a:r>
                        <a:rPr lang="en-US" sz="1600">
                          <a:effectLst/>
                        </a:rPr>
                        <a:t> </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17389" marR="17389" marT="0" marB="0"/>
                </a:tc>
                <a:extLst>
                  <a:ext uri="{0D108BD9-81ED-4DB2-BD59-A6C34878D82A}">
                    <a16:rowId xmlns:a16="http://schemas.microsoft.com/office/drawing/2014/main" val="222130402"/>
                  </a:ext>
                </a:extLst>
              </a:tr>
              <a:tr h="533411">
                <a:tc>
                  <a:txBody>
                    <a:bodyPr/>
                    <a:lstStyle/>
                    <a:p>
                      <a:pPr marL="0" marR="287020">
                        <a:lnSpc>
                          <a:spcPct val="115000"/>
                        </a:lnSpc>
                        <a:spcBef>
                          <a:spcPts val="0"/>
                        </a:spcBef>
                        <a:spcAft>
                          <a:spcPts val="0"/>
                        </a:spcAft>
                      </a:pPr>
                      <a:r>
                        <a:rPr lang="en-US" sz="1600">
                          <a:effectLst/>
                        </a:rPr>
                        <a:t> </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17389" marR="17389" marT="0" marB="0"/>
                </a:tc>
                <a:tc>
                  <a:txBody>
                    <a:bodyPr/>
                    <a:lstStyle/>
                    <a:p>
                      <a:pPr marL="0" marR="287020">
                        <a:lnSpc>
                          <a:spcPct val="115000"/>
                        </a:lnSpc>
                        <a:spcBef>
                          <a:spcPts val="0"/>
                        </a:spcBef>
                        <a:spcAft>
                          <a:spcPts val="0"/>
                        </a:spcAft>
                      </a:pPr>
                      <a:r>
                        <a:rPr lang="en-US" sz="1600">
                          <a:effectLst/>
                        </a:rPr>
                        <a:t>&gt;150 to 200</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17389" marR="17389" marT="0" marB="0"/>
                </a:tc>
                <a:tc>
                  <a:txBody>
                    <a:bodyPr/>
                    <a:lstStyle/>
                    <a:p>
                      <a:pPr marL="0" marR="287020">
                        <a:lnSpc>
                          <a:spcPct val="115000"/>
                        </a:lnSpc>
                        <a:spcBef>
                          <a:spcPts val="0"/>
                        </a:spcBef>
                        <a:spcAft>
                          <a:spcPts val="0"/>
                        </a:spcAft>
                      </a:pPr>
                      <a:r>
                        <a:rPr lang="en-US" sz="1600">
                          <a:effectLst/>
                        </a:rPr>
                        <a:t> </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17389" marR="17389" marT="0" marB="0"/>
                </a:tc>
                <a:tc>
                  <a:txBody>
                    <a:bodyPr/>
                    <a:lstStyle/>
                    <a:p>
                      <a:pPr marL="0" marR="287020">
                        <a:lnSpc>
                          <a:spcPct val="115000"/>
                        </a:lnSpc>
                        <a:spcBef>
                          <a:spcPts val="0"/>
                        </a:spcBef>
                        <a:spcAft>
                          <a:spcPts val="0"/>
                        </a:spcAft>
                      </a:pPr>
                      <a:r>
                        <a:rPr lang="en-US" sz="1600" dirty="0">
                          <a:effectLst/>
                        </a:rPr>
                        <a:t>8.0</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17389" marR="17389" marT="0" marB="0"/>
                </a:tc>
                <a:tc>
                  <a:txBody>
                    <a:bodyPr/>
                    <a:lstStyle/>
                    <a:p>
                      <a:pPr marL="0" marR="287020">
                        <a:lnSpc>
                          <a:spcPct val="115000"/>
                        </a:lnSpc>
                        <a:spcBef>
                          <a:spcPts val="0"/>
                        </a:spcBef>
                        <a:spcAft>
                          <a:spcPts val="0"/>
                        </a:spcAft>
                      </a:pPr>
                      <a:r>
                        <a:rPr lang="en-US" sz="1600">
                          <a:effectLst/>
                        </a:rPr>
                        <a:t> </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17389" marR="17389" marT="0" marB="0"/>
                </a:tc>
                <a:tc>
                  <a:txBody>
                    <a:bodyPr/>
                    <a:lstStyle/>
                    <a:p>
                      <a:pPr marL="0" marR="287020">
                        <a:lnSpc>
                          <a:spcPct val="115000"/>
                        </a:lnSpc>
                        <a:spcBef>
                          <a:spcPts val="0"/>
                        </a:spcBef>
                        <a:spcAft>
                          <a:spcPts val="0"/>
                        </a:spcAft>
                      </a:pPr>
                      <a:r>
                        <a:rPr lang="en-US" sz="1600">
                          <a:effectLst/>
                        </a:rPr>
                        <a:t> </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17389" marR="17389" marT="0" marB="0"/>
                </a:tc>
                <a:extLst>
                  <a:ext uri="{0D108BD9-81ED-4DB2-BD59-A6C34878D82A}">
                    <a16:rowId xmlns:a16="http://schemas.microsoft.com/office/drawing/2014/main" val="246745389"/>
                  </a:ext>
                </a:extLst>
              </a:tr>
              <a:tr h="533411">
                <a:tc>
                  <a:txBody>
                    <a:bodyPr/>
                    <a:lstStyle/>
                    <a:p>
                      <a:pPr marL="0" marR="287020">
                        <a:lnSpc>
                          <a:spcPct val="115000"/>
                        </a:lnSpc>
                        <a:spcBef>
                          <a:spcPts val="0"/>
                        </a:spcBef>
                        <a:spcAft>
                          <a:spcPts val="0"/>
                        </a:spcAft>
                      </a:pPr>
                      <a:r>
                        <a:rPr lang="en-US" sz="1600">
                          <a:effectLst/>
                        </a:rPr>
                        <a:t> </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17389" marR="17389" marT="0" marB="0"/>
                </a:tc>
                <a:tc>
                  <a:txBody>
                    <a:bodyPr/>
                    <a:lstStyle/>
                    <a:p>
                      <a:pPr marL="0" marR="287020">
                        <a:lnSpc>
                          <a:spcPct val="115000"/>
                        </a:lnSpc>
                        <a:spcBef>
                          <a:spcPts val="0"/>
                        </a:spcBef>
                        <a:spcAft>
                          <a:spcPts val="0"/>
                        </a:spcAft>
                      </a:pPr>
                      <a:r>
                        <a:rPr lang="en-US" sz="1600">
                          <a:effectLst/>
                        </a:rPr>
                        <a:t>&gt;200 to 300</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17389" marR="17389" marT="0" marB="0"/>
                </a:tc>
                <a:tc>
                  <a:txBody>
                    <a:bodyPr/>
                    <a:lstStyle/>
                    <a:p>
                      <a:pPr marL="0" marR="287020">
                        <a:lnSpc>
                          <a:spcPct val="115000"/>
                        </a:lnSpc>
                        <a:spcBef>
                          <a:spcPts val="0"/>
                        </a:spcBef>
                        <a:spcAft>
                          <a:spcPts val="0"/>
                        </a:spcAft>
                      </a:pPr>
                      <a:r>
                        <a:rPr lang="en-US" sz="1600">
                          <a:effectLst/>
                        </a:rPr>
                        <a:t> </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17389" marR="17389" marT="0" marB="0"/>
                </a:tc>
                <a:tc>
                  <a:txBody>
                    <a:bodyPr/>
                    <a:lstStyle/>
                    <a:p>
                      <a:pPr marL="0" marR="287020">
                        <a:lnSpc>
                          <a:spcPct val="115000"/>
                        </a:lnSpc>
                        <a:spcBef>
                          <a:spcPts val="0"/>
                        </a:spcBef>
                        <a:spcAft>
                          <a:spcPts val="0"/>
                        </a:spcAft>
                      </a:pPr>
                      <a:r>
                        <a:rPr lang="en-US" sz="1600" dirty="0">
                          <a:effectLst/>
                        </a:rPr>
                        <a:t>9.0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17389" marR="17389" marT="0" marB="0"/>
                </a:tc>
                <a:tc>
                  <a:txBody>
                    <a:bodyPr/>
                    <a:lstStyle/>
                    <a:p>
                      <a:pPr marL="0" marR="287020">
                        <a:lnSpc>
                          <a:spcPct val="115000"/>
                        </a:lnSpc>
                        <a:spcBef>
                          <a:spcPts val="0"/>
                        </a:spcBef>
                        <a:spcAft>
                          <a:spcPts val="0"/>
                        </a:spcAft>
                      </a:pPr>
                      <a:r>
                        <a:rPr lang="en-US" sz="1600" dirty="0">
                          <a:effectLst/>
                        </a:rPr>
                        <a:t>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17389" marR="17389" marT="0" marB="0"/>
                </a:tc>
                <a:tc>
                  <a:txBody>
                    <a:bodyPr/>
                    <a:lstStyle/>
                    <a:p>
                      <a:pPr marL="0" marR="287020">
                        <a:lnSpc>
                          <a:spcPct val="115000"/>
                        </a:lnSpc>
                        <a:spcBef>
                          <a:spcPts val="0"/>
                        </a:spcBef>
                        <a:spcAft>
                          <a:spcPts val="0"/>
                        </a:spcAft>
                      </a:pPr>
                      <a:r>
                        <a:rPr lang="en-US" sz="1600">
                          <a:effectLst/>
                        </a:rPr>
                        <a:t> </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17389" marR="17389" marT="0" marB="0"/>
                </a:tc>
                <a:extLst>
                  <a:ext uri="{0D108BD9-81ED-4DB2-BD59-A6C34878D82A}">
                    <a16:rowId xmlns:a16="http://schemas.microsoft.com/office/drawing/2014/main" val="3120852384"/>
                  </a:ext>
                </a:extLst>
              </a:tr>
              <a:tr h="533411">
                <a:tc>
                  <a:txBody>
                    <a:bodyPr/>
                    <a:lstStyle/>
                    <a:p>
                      <a:pPr marL="0" marR="287020">
                        <a:lnSpc>
                          <a:spcPct val="115000"/>
                        </a:lnSpc>
                        <a:spcBef>
                          <a:spcPts val="0"/>
                        </a:spcBef>
                        <a:spcAft>
                          <a:spcPts val="0"/>
                        </a:spcAft>
                      </a:pPr>
                      <a:r>
                        <a:rPr lang="en-US" sz="1600">
                          <a:effectLst/>
                        </a:rPr>
                        <a:t> </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17389" marR="17389" marT="0" marB="0"/>
                </a:tc>
                <a:tc>
                  <a:txBody>
                    <a:bodyPr/>
                    <a:lstStyle/>
                    <a:p>
                      <a:pPr marL="0" marR="287020">
                        <a:lnSpc>
                          <a:spcPct val="115000"/>
                        </a:lnSpc>
                        <a:spcBef>
                          <a:spcPts val="0"/>
                        </a:spcBef>
                        <a:spcAft>
                          <a:spcPts val="0"/>
                        </a:spcAft>
                      </a:pPr>
                      <a:r>
                        <a:rPr lang="en-US" sz="1600">
                          <a:effectLst/>
                        </a:rPr>
                        <a:t>&gt;300 to 450</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17389" marR="17389" marT="0" marB="0"/>
                </a:tc>
                <a:tc>
                  <a:txBody>
                    <a:bodyPr/>
                    <a:lstStyle/>
                    <a:p>
                      <a:pPr marL="0" marR="287020">
                        <a:lnSpc>
                          <a:spcPct val="115000"/>
                        </a:lnSpc>
                        <a:spcBef>
                          <a:spcPts val="0"/>
                        </a:spcBef>
                        <a:spcAft>
                          <a:spcPts val="0"/>
                        </a:spcAft>
                      </a:pPr>
                      <a:r>
                        <a:rPr lang="en-US" sz="1600">
                          <a:effectLst/>
                        </a:rPr>
                        <a:t> </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17389" marR="17389" marT="0" marB="0"/>
                </a:tc>
                <a:tc>
                  <a:txBody>
                    <a:bodyPr/>
                    <a:lstStyle/>
                    <a:p>
                      <a:pPr marL="0" marR="287020">
                        <a:lnSpc>
                          <a:spcPct val="115000"/>
                        </a:lnSpc>
                        <a:spcBef>
                          <a:spcPts val="0"/>
                        </a:spcBef>
                        <a:spcAft>
                          <a:spcPts val="0"/>
                        </a:spcAft>
                      </a:pPr>
                      <a:r>
                        <a:rPr lang="en-US" sz="1600">
                          <a:effectLst/>
                        </a:rPr>
                        <a:t>10.</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17389" marR="17389" marT="0" marB="0"/>
                </a:tc>
                <a:tc>
                  <a:txBody>
                    <a:bodyPr/>
                    <a:lstStyle/>
                    <a:p>
                      <a:pPr marL="0" marR="287020">
                        <a:lnSpc>
                          <a:spcPct val="115000"/>
                        </a:lnSpc>
                        <a:spcBef>
                          <a:spcPts val="0"/>
                        </a:spcBef>
                        <a:spcAft>
                          <a:spcPts val="0"/>
                        </a:spcAft>
                      </a:pPr>
                      <a:r>
                        <a:rPr lang="en-US" sz="1600" dirty="0">
                          <a:effectLst/>
                        </a:rPr>
                        <a:t>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17389" marR="17389" marT="0" marB="0"/>
                </a:tc>
                <a:tc>
                  <a:txBody>
                    <a:bodyPr/>
                    <a:lstStyle/>
                    <a:p>
                      <a:pPr marL="0" marR="287020">
                        <a:lnSpc>
                          <a:spcPct val="115000"/>
                        </a:lnSpc>
                        <a:spcBef>
                          <a:spcPts val="0"/>
                        </a:spcBef>
                        <a:spcAft>
                          <a:spcPts val="0"/>
                        </a:spcAft>
                      </a:pPr>
                      <a:r>
                        <a:rPr lang="en-US" sz="1600" dirty="0">
                          <a:effectLst/>
                        </a:rPr>
                        <a:t>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17389" marR="17389" marT="0" marB="0"/>
                </a:tc>
                <a:extLst>
                  <a:ext uri="{0D108BD9-81ED-4DB2-BD59-A6C34878D82A}">
                    <a16:rowId xmlns:a16="http://schemas.microsoft.com/office/drawing/2014/main" val="3170991229"/>
                  </a:ext>
                </a:extLst>
              </a:tr>
            </a:tbl>
          </a:graphicData>
        </a:graphic>
      </p:graphicFrame>
      <p:sp>
        <p:nvSpPr>
          <p:cNvPr id="3" name="TextBox 2">
            <a:extLst>
              <a:ext uri="{FF2B5EF4-FFF2-40B4-BE49-F238E27FC236}">
                <a16:creationId xmlns:a16="http://schemas.microsoft.com/office/drawing/2014/main" id="{46CF1936-D1A5-442C-9FDC-A0DC4A21B237}"/>
              </a:ext>
            </a:extLst>
          </p:cNvPr>
          <p:cNvSpPr txBox="1"/>
          <p:nvPr/>
        </p:nvSpPr>
        <p:spPr>
          <a:xfrm>
            <a:off x="2646725" y="209725"/>
            <a:ext cx="6258187" cy="400110"/>
          </a:xfrm>
          <a:prstGeom prst="rect">
            <a:avLst/>
          </a:prstGeom>
          <a:noFill/>
        </p:spPr>
        <p:txBody>
          <a:bodyPr wrap="square" rtlCol="0">
            <a:spAutoFit/>
          </a:bodyPr>
          <a:lstStyle/>
          <a:p>
            <a:pPr algn="ctr"/>
            <a:r>
              <a:rPr lang="en-US" sz="2000" dirty="0"/>
              <a:t>LOWEST ADJACENT GRADE TABLE</a:t>
            </a:r>
          </a:p>
        </p:txBody>
      </p:sp>
    </p:spTree>
    <p:extLst>
      <p:ext uri="{BB962C8B-B14F-4D97-AF65-F5344CB8AC3E}">
        <p14:creationId xmlns:p14="http://schemas.microsoft.com/office/powerpoint/2010/main" val="168895133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FCE8D3C8-7257-4F26-911C-A2419EAC5722}"/>
              </a:ext>
            </a:extLst>
          </p:cNvPr>
          <p:cNvGraphicFramePr>
            <a:graphicFrameLocks noGrp="1"/>
          </p:cNvGraphicFramePr>
          <p:nvPr>
            <p:extLst>
              <p:ext uri="{D42A27DB-BD31-4B8C-83A1-F6EECF244321}">
                <p14:modId xmlns:p14="http://schemas.microsoft.com/office/powerpoint/2010/main" val="2235329463"/>
              </p:ext>
            </p:extLst>
          </p:nvPr>
        </p:nvGraphicFramePr>
        <p:xfrm>
          <a:off x="1585519" y="1378934"/>
          <a:ext cx="8363823" cy="5226340"/>
        </p:xfrm>
        <a:graphic>
          <a:graphicData uri="http://schemas.openxmlformats.org/drawingml/2006/table">
            <a:tbl>
              <a:tblPr firstRow="1" firstCol="1" bandRow="1">
                <a:tableStyleId>{5C22544A-7EE6-4342-B048-85BDC9FD1C3A}</a:tableStyleId>
              </a:tblPr>
              <a:tblGrid>
                <a:gridCol w="2466363">
                  <a:extLst>
                    <a:ext uri="{9D8B030D-6E8A-4147-A177-3AD203B41FA5}">
                      <a16:colId xmlns:a16="http://schemas.microsoft.com/office/drawing/2014/main" val="3531480261"/>
                    </a:ext>
                  </a:extLst>
                </a:gridCol>
                <a:gridCol w="1265527">
                  <a:extLst>
                    <a:ext uri="{9D8B030D-6E8A-4147-A177-3AD203B41FA5}">
                      <a16:colId xmlns:a16="http://schemas.microsoft.com/office/drawing/2014/main" val="4018582485"/>
                    </a:ext>
                  </a:extLst>
                </a:gridCol>
                <a:gridCol w="1109219">
                  <a:extLst>
                    <a:ext uri="{9D8B030D-6E8A-4147-A177-3AD203B41FA5}">
                      <a16:colId xmlns:a16="http://schemas.microsoft.com/office/drawing/2014/main" val="1230857608"/>
                    </a:ext>
                  </a:extLst>
                </a:gridCol>
                <a:gridCol w="1054805">
                  <a:extLst>
                    <a:ext uri="{9D8B030D-6E8A-4147-A177-3AD203B41FA5}">
                      <a16:colId xmlns:a16="http://schemas.microsoft.com/office/drawing/2014/main" val="960027077"/>
                    </a:ext>
                  </a:extLst>
                </a:gridCol>
                <a:gridCol w="1083726">
                  <a:extLst>
                    <a:ext uri="{9D8B030D-6E8A-4147-A177-3AD203B41FA5}">
                      <a16:colId xmlns:a16="http://schemas.microsoft.com/office/drawing/2014/main" val="3918016695"/>
                    </a:ext>
                  </a:extLst>
                </a:gridCol>
                <a:gridCol w="1384183">
                  <a:extLst>
                    <a:ext uri="{9D8B030D-6E8A-4147-A177-3AD203B41FA5}">
                      <a16:colId xmlns:a16="http://schemas.microsoft.com/office/drawing/2014/main" val="2218603936"/>
                    </a:ext>
                  </a:extLst>
                </a:gridCol>
              </a:tblGrid>
              <a:tr h="631095">
                <a:tc rowSpan="2">
                  <a:txBody>
                    <a:bodyPr/>
                    <a:lstStyle/>
                    <a:p>
                      <a:pPr marL="0" marR="0">
                        <a:lnSpc>
                          <a:spcPts val="1300"/>
                        </a:lnSpc>
                        <a:spcBef>
                          <a:spcPts val="90"/>
                        </a:spcBef>
                        <a:spcAft>
                          <a:spcPts val="0"/>
                        </a:spcAft>
                      </a:pPr>
                      <a:endParaRPr lang="en-US" sz="1600" dirty="0">
                        <a:effectLst/>
                      </a:endParaRPr>
                    </a:p>
                    <a:p>
                      <a:pPr marL="0" marR="0">
                        <a:lnSpc>
                          <a:spcPts val="1300"/>
                        </a:lnSpc>
                        <a:spcBef>
                          <a:spcPts val="90"/>
                        </a:spcBef>
                        <a:spcAft>
                          <a:spcPts val="0"/>
                        </a:spcAft>
                      </a:pPr>
                      <a:r>
                        <a:rPr lang="en-US" sz="1600" dirty="0">
                          <a:effectLst/>
                        </a:rPr>
                        <a:t>Stormwater Control Measure (SCM)</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rowSpan="2">
                  <a:txBody>
                    <a:bodyPr/>
                    <a:lstStyle/>
                    <a:p>
                      <a:pPr marL="0" marR="0">
                        <a:lnSpc>
                          <a:spcPts val="1300"/>
                        </a:lnSpc>
                        <a:spcBef>
                          <a:spcPts val="90"/>
                        </a:spcBef>
                        <a:spcAft>
                          <a:spcPts val="0"/>
                        </a:spcAft>
                      </a:pPr>
                      <a:endParaRPr lang="en-US" sz="1600" dirty="0">
                        <a:effectLst/>
                      </a:endParaRPr>
                    </a:p>
                    <a:p>
                      <a:pPr marL="0" marR="0">
                        <a:lnSpc>
                          <a:spcPts val="1300"/>
                        </a:lnSpc>
                        <a:spcBef>
                          <a:spcPts val="90"/>
                        </a:spcBef>
                        <a:spcAft>
                          <a:spcPts val="0"/>
                        </a:spcAft>
                      </a:pPr>
                      <a:r>
                        <a:rPr lang="en-US" sz="1600" dirty="0">
                          <a:effectLst/>
                        </a:rPr>
                        <a:t>Contributing Basin Area (CBA) - acres</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rowSpan="2">
                  <a:txBody>
                    <a:bodyPr/>
                    <a:lstStyle/>
                    <a:p>
                      <a:pPr marL="0" marR="0" algn="ctr">
                        <a:lnSpc>
                          <a:spcPts val="1300"/>
                        </a:lnSpc>
                        <a:spcBef>
                          <a:spcPts val="90"/>
                        </a:spcBef>
                        <a:spcAft>
                          <a:spcPts val="0"/>
                        </a:spcAft>
                      </a:pPr>
                      <a:endParaRPr lang="en-US" sz="1600" dirty="0">
                        <a:effectLst/>
                      </a:endParaRPr>
                    </a:p>
                    <a:p>
                      <a:pPr marL="0" marR="0" algn="ctr">
                        <a:lnSpc>
                          <a:spcPts val="1300"/>
                        </a:lnSpc>
                        <a:spcBef>
                          <a:spcPts val="90"/>
                        </a:spcBef>
                        <a:spcAft>
                          <a:spcPts val="0"/>
                        </a:spcAft>
                      </a:pPr>
                      <a:r>
                        <a:rPr lang="en-US" sz="1600" dirty="0">
                          <a:effectLst/>
                        </a:rPr>
                        <a:t>100 Year High Water Elevation</a:t>
                      </a:r>
                    </a:p>
                    <a:p>
                      <a:pPr marL="0" marR="0" algn="ctr">
                        <a:lnSpc>
                          <a:spcPts val="1300"/>
                        </a:lnSpc>
                        <a:spcBef>
                          <a:spcPts val="90"/>
                        </a:spcBef>
                        <a:spcAft>
                          <a:spcPts val="0"/>
                        </a:spcAft>
                      </a:pPr>
                      <a:r>
                        <a:rPr lang="en-US" sz="1600" dirty="0">
                          <a:effectLst/>
                        </a:rPr>
                        <a:t>feet</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gridSpan="2">
                  <a:txBody>
                    <a:bodyPr/>
                    <a:lstStyle/>
                    <a:p>
                      <a:pPr marL="0" marR="0" algn="ctr">
                        <a:lnSpc>
                          <a:spcPts val="1300"/>
                        </a:lnSpc>
                        <a:spcBef>
                          <a:spcPts val="90"/>
                        </a:spcBef>
                        <a:spcAft>
                          <a:spcPts val="0"/>
                        </a:spcAft>
                      </a:pPr>
                      <a:endParaRPr lang="en-US" sz="1600" dirty="0">
                        <a:effectLst/>
                      </a:endParaRPr>
                    </a:p>
                    <a:p>
                      <a:pPr marL="0" marR="0" algn="ctr">
                        <a:lnSpc>
                          <a:spcPts val="1300"/>
                        </a:lnSpc>
                        <a:spcBef>
                          <a:spcPts val="90"/>
                        </a:spcBef>
                        <a:spcAft>
                          <a:spcPts val="0"/>
                        </a:spcAft>
                      </a:pPr>
                      <a:r>
                        <a:rPr lang="en-US" sz="1600" dirty="0">
                          <a:effectLst/>
                        </a:rPr>
                        <a:t>Capacity at 100-Year High Water Elevation</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n-US"/>
                    </a:p>
                  </a:txBody>
                  <a:tcPr/>
                </a:tc>
                <a:tc rowSpan="2">
                  <a:txBody>
                    <a:bodyPr/>
                    <a:lstStyle/>
                    <a:p>
                      <a:pPr marL="0" marR="0">
                        <a:lnSpc>
                          <a:spcPts val="1300"/>
                        </a:lnSpc>
                        <a:spcBef>
                          <a:spcPts val="90"/>
                        </a:spcBef>
                        <a:spcAft>
                          <a:spcPts val="0"/>
                        </a:spcAft>
                      </a:pPr>
                      <a:endParaRPr lang="en-US" sz="1600" dirty="0">
                        <a:effectLst/>
                      </a:endParaRPr>
                    </a:p>
                    <a:p>
                      <a:pPr marL="0" marR="0">
                        <a:lnSpc>
                          <a:spcPts val="1300"/>
                        </a:lnSpc>
                        <a:spcBef>
                          <a:spcPts val="90"/>
                        </a:spcBef>
                        <a:spcAft>
                          <a:spcPts val="0"/>
                        </a:spcAft>
                      </a:pPr>
                      <a:r>
                        <a:rPr lang="en-US" sz="1600" dirty="0">
                          <a:effectLst/>
                        </a:rPr>
                        <a:t>Infiltration rate (if applicable) (inches/hour)</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819108062"/>
                  </a:ext>
                </a:extLst>
              </a:tr>
              <a:tr h="1767986">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marL="0" marR="0">
                        <a:lnSpc>
                          <a:spcPts val="1300"/>
                        </a:lnSpc>
                        <a:spcBef>
                          <a:spcPts val="90"/>
                        </a:spcBef>
                        <a:spcAft>
                          <a:spcPts val="0"/>
                        </a:spcAft>
                      </a:pPr>
                      <a:endParaRPr lang="en-US" sz="1600" dirty="0">
                        <a:effectLst/>
                      </a:endParaRPr>
                    </a:p>
                    <a:p>
                      <a:pPr marL="0" marR="0">
                        <a:lnSpc>
                          <a:spcPts val="1300"/>
                        </a:lnSpc>
                        <a:spcBef>
                          <a:spcPts val="90"/>
                        </a:spcBef>
                        <a:spcAft>
                          <a:spcPts val="0"/>
                        </a:spcAft>
                      </a:pPr>
                      <a:r>
                        <a:rPr lang="en-US" sz="1600" dirty="0">
                          <a:effectLst/>
                        </a:rPr>
                        <a:t>Cubic feet</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ts val="1300"/>
                        </a:lnSpc>
                        <a:spcBef>
                          <a:spcPts val="90"/>
                        </a:spcBef>
                        <a:spcAft>
                          <a:spcPts val="0"/>
                        </a:spcAft>
                      </a:pPr>
                      <a:endParaRPr lang="en-US" sz="1600" dirty="0">
                        <a:effectLst/>
                      </a:endParaRPr>
                    </a:p>
                    <a:p>
                      <a:pPr marL="0" marR="0">
                        <a:lnSpc>
                          <a:spcPts val="1300"/>
                        </a:lnSpc>
                        <a:spcBef>
                          <a:spcPts val="90"/>
                        </a:spcBef>
                        <a:spcAft>
                          <a:spcPts val="0"/>
                        </a:spcAft>
                      </a:pPr>
                      <a:r>
                        <a:rPr lang="en-US" sz="1600" dirty="0">
                          <a:effectLst/>
                        </a:rPr>
                        <a:t>Inches over CBA</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vMerge="1">
                  <a:txBody>
                    <a:bodyPr/>
                    <a:lstStyle/>
                    <a:p>
                      <a:endParaRPr lang="en-US"/>
                    </a:p>
                  </a:txBody>
                  <a:tcPr/>
                </a:tc>
                <a:extLst>
                  <a:ext uri="{0D108BD9-81ED-4DB2-BD59-A6C34878D82A}">
                    <a16:rowId xmlns:a16="http://schemas.microsoft.com/office/drawing/2014/main" val="2791287246"/>
                  </a:ext>
                </a:extLst>
              </a:tr>
              <a:tr h="1262190">
                <a:tc>
                  <a:txBody>
                    <a:bodyPr/>
                    <a:lstStyle/>
                    <a:p>
                      <a:pPr marL="0" marR="0">
                        <a:lnSpc>
                          <a:spcPts val="1300"/>
                        </a:lnSpc>
                        <a:spcBef>
                          <a:spcPts val="90"/>
                        </a:spcBef>
                        <a:spcAft>
                          <a:spcPts val="0"/>
                        </a:spcAft>
                      </a:pPr>
                      <a:endParaRPr lang="en-US" sz="1600" dirty="0">
                        <a:effectLst/>
                      </a:endParaRPr>
                    </a:p>
                    <a:p>
                      <a:pPr marL="0" marR="0">
                        <a:lnSpc>
                          <a:spcPts val="1300"/>
                        </a:lnSpc>
                        <a:spcBef>
                          <a:spcPts val="90"/>
                        </a:spcBef>
                        <a:spcAft>
                          <a:spcPts val="0"/>
                        </a:spcAft>
                      </a:pPr>
                      <a:r>
                        <a:rPr lang="en-US" sz="1600" dirty="0">
                          <a:effectLst/>
                        </a:rPr>
                        <a:t>Detention Basin No. 1 with bioretention</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ts val="1300"/>
                        </a:lnSpc>
                        <a:spcBef>
                          <a:spcPts val="90"/>
                        </a:spcBef>
                        <a:spcAft>
                          <a:spcPts val="0"/>
                        </a:spcAft>
                      </a:pPr>
                      <a:endParaRPr lang="en-US" sz="1600" dirty="0">
                        <a:effectLst/>
                      </a:endParaRPr>
                    </a:p>
                    <a:p>
                      <a:pPr marL="0" marR="0">
                        <a:lnSpc>
                          <a:spcPts val="1300"/>
                        </a:lnSpc>
                        <a:spcBef>
                          <a:spcPts val="90"/>
                        </a:spcBef>
                        <a:spcAft>
                          <a:spcPts val="0"/>
                        </a:spcAft>
                      </a:pPr>
                      <a:endParaRPr lang="en-US" sz="1600" dirty="0">
                        <a:effectLst/>
                      </a:endParaRPr>
                    </a:p>
                    <a:p>
                      <a:pPr marL="0" marR="0">
                        <a:lnSpc>
                          <a:spcPts val="1300"/>
                        </a:lnSpc>
                        <a:spcBef>
                          <a:spcPts val="90"/>
                        </a:spcBef>
                        <a:spcAft>
                          <a:spcPts val="0"/>
                        </a:spcAft>
                      </a:pPr>
                      <a:r>
                        <a:rPr lang="en-US" sz="1600" dirty="0">
                          <a:effectLst/>
                        </a:rPr>
                        <a:t>4</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ts val="1300"/>
                        </a:lnSpc>
                        <a:spcBef>
                          <a:spcPts val="90"/>
                        </a:spcBef>
                        <a:spcAft>
                          <a:spcPts val="0"/>
                        </a:spcAft>
                      </a:pPr>
                      <a:endParaRPr lang="en-US" sz="1600" dirty="0">
                        <a:effectLst/>
                      </a:endParaRPr>
                    </a:p>
                    <a:p>
                      <a:pPr marL="0" marR="0">
                        <a:lnSpc>
                          <a:spcPts val="1300"/>
                        </a:lnSpc>
                        <a:spcBef>
                          <a:spcPts val="90"/>
                        </a:spcBef>
                        <a:spcAft>
                          <a:spcPts val="0"/>
                        </a:spcAft>
                      </a:pPr>
                      <a:endParaRPr lang="en-US" sz="1600" dirty="0">
                        <a:effectLst/>
                      </a:endParaRPr>
                    </a:p>
                    <a:p>
                      <a:pPr marL="0" marR="0">
                        <a:lnSpc>
                          <a:spcPts val="1300"/>
                        </a:lnSpc>
                        <a:spcBef>
                          <a:spcPts val="90"/>
                        </a:spcBef>
                        <a:spcAft>
                          <a:spcPts val="0"/>
                        </a:spcAft>
                      </a:pPr>
                      <a:r>
                        <a:rPr lang="en-US" sz="1600" dirty="0">
                          <a:effectLst/>
                        </a:rPr>
                        <a:t>760.3</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ts val="1300"/>
                        </a:lnSpc>
                        <a:spcBef>
                          <a:spcPts val="90"/>
                        </a:spcBef>
                        <a:spcAft>
                          <a:spcPts val="0"/>
                        </a:spcAft>
                      </a:pPr>
                      <a:endParaRPr lang="en-US" sz="1600" dirty="0">
                        <a:effectLst/>
                      </a:endParaRPr>
                    </a:p>
                    <a:p>
                      <a:pPr marL="0" marR="0">
                        <a:lnSpc>
                          <a:spcPts val="1300"/>
                        </a:lnSpc>
                        <a:spcBef>
                          <a:spcPts val="90"/>
                        </a:spcBef>
                        <a:spcAft>
                          <a:spcPts val="0"/>
                        </a:spcAft>
                      </a:pPr>
                      <a:endParaRPr lang="en-US" sz="1600" dirty="0">
                        <a:effectLst/>
                      </a:endParaRPr>
                    </a:p>
                    <a:p>
                      <a:pPr marL="0" marR="0">
                        <a:lnSpc>
                          <a:spcPts val="1300"/>
                        </a:lnSpc>
                        <a:spcBef>
                          <a:spcPts val="90"/>
                        </a:spcBef>
                        <a:spcAft>
                          <a:spcPts val="0"/>
                        </a:spcAft>
                      </a:pPr>
                      <a:r>
                        <a:rPr lang="en-US" sz="1600" dirty="0">
                          <a:effectLst/>
                        </a:rPr>
                        <a:t>31,944</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ts val="1300"/>
                        </a:lnSpc>
                        <a:spcBef>
                          <a:spcPts val="90"/>
                        </a:spcBef>
                        <a:spcAft>
                          <a:spcPts val="0"/>
                        </a:spcAft>
                      </a:pPr>
                      <a:endParaRPr lang="en-US" sz="1600" dirty="0">
                        <a:effectLst/>
                      </a:endParaRPr>
                    </a:p>
                    <a:p>
                      <a:pPr marL="0" marR="0">
                        <a:lnSpc>
                          <a:spcPts val="1300"/>
                        </a:lnSpc>
                        <a:spcBef>
                          <a:spcPts val="90"/>
                        </a:spcBef>
                        <a:spcAft>
                          <a:spcPts val="0"/>
                        </a:spcAft>
                      </a:pPr>
                      <a:endParaRPr lang="en-US" sz="1600" dirty="0">
                        <a:effectLst/>
                      </a:endParaRPr>
                    </a:p>
                    <a:p>
                      <a:pPr marL="0" marR="0">
                        <a:lnSpc>
                          <a:spcPts val="1300"/>
                        </a:lnSpc>
                        <a:spcBef>
                          <a:spcPts val="90"/>
                        </a:spcBef>
                        <a:spcAft>
                          <a:spcPts val="0"/>
                        </a:spcAft>
                      </a:pPr>
                      <a:r>
                        <a:rPr lang="en-US" sz="1600" dirty="0">
                          <a:effectLst/>
                        </a:rPr>
                        <a:t>2.2</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ts val="1300"/>
                        </a:lnSpc>
                        <a:spcBef>
                          <a:spcPts val="90"/>
                        </a:spcBef>
                        <a:spcAft>
                          <a:spcPts val="0"/>
                        </a:spcAft>
                      </a:pPr>
                      <a:endParaRPr lang="en-US" sz="1600" dirty="0">
                        <a:effectLst/>
                      </a:endParaRPr>
                    </a:p>
                    <a:p>
                      <a:pPr marL="0" marR="0">
                        <a:lnSpc>
                          <a:spcPts val="1300"/>
                        </a:lnSpc>
                        <a:spcBef>
                          <a:spcPts val="90"/>
                        </a:spcBef>
                        <a:spcAft>
                          <a:spcPts val="0"/>
                        </a:spcAft>
                      </a:pPr>
                      <a:endParaRPr lang="en-US" sz="1600" dirty="0">
                        <a:effectLst/>
                      </a:endParaRPr>
                    </a:p>
                    <a:p>
                      <a:pPr marL="0" marR="0">
                        <a:lnSpc>
                          <a:spcPts val="1300"/>
                        </a:lnSpc>
                        <a:spcBef>
                          <a:spcPts val="90"/>
                        </a:spcBef>
                        <a:spcAft>
                          <a:spcPts val="0"/>
                        </a:spcAft>
                      </a:pPr>
                      <a:r>
                        <a:rPr lang="en-US" sz="1600" dirty="0">
                          <a:effectLst/>
                        </a:rPr>
                        <a:t>0.5</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87800274"/>
                  </a:ext>
                </a:extLst>
              </a:tr>
              <a:tr h="320154">
                <a:tc>
                  <a:txBody>
                    <a:bodyPr/>
                    <a:lstStyle/>
                    <a:p>
                      <a:pPr marL="0" marR="0">
                        <a:lnSpc>
                          <a:spcPts val="1300"/>
                        </a:lnSpc>
                        <a:spcBef>
                          <a:spcPts val="90"/>
                        </a:spcBef>
                        <a:spcAft>
                          <a:spcPts val="0"/>
                        </a:spcAft>
                      </a:pPr>
                      <a:r>
                        <a:rPr lang="en-US" sz="1600">
                          <a:effectLst/>
                        </a:rPr>
                        <a:t>Bioretention A</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ts val="1300"/>
                        </a:lnSpc>
                        <a:spcBef>
                          <a:spcPts val="90"/>
                        </a:spcBef>
                        <a:spcAft>
                          <a:spcPts val="0"/>
                        </a:spcAft>
                      </a:pPr>
                      <a:r>
                        <a:rPr lang="en-US" sz="1600">
                          <a:effectLst/>
                        </a:rPr>
                        <a:t>0.5</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ts val="1300"/>
                        </a:lnSpc>
                        <a:spcBef>
                          <a:spcPts val="90"/>
                        </a:spcBef>
                        <a:spcAft>
                          <a:spcPts val="0"/>
                        </a:spcAft>
                      </a:pPr>
                      <a:r>
                        <a:rPr lang="en-US" sz="1600">
                          <a:effectLst/>
                        </a:rPr>
                        <a:t>758</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ts val="1300"/>
                        </a:lnSpc>
                        <a:spcBef>
                          <a:spcPts val="90"/>
                        </a:spcBef>
                        <a:spcAft>
                          <a:spcPts val="0"/>
                        </a:spcAft>
                      </a:pPr>
                      <a:r>
                        <a:rPr lang="en-US" sz="1600" dirty="0">
                          <a:effectLst/>
                        </a:rPr>
                        <a:t>1815</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ts val="1300"/>
                        </a:lnSpc>
                        <a:spcBef>
                          <a:spcPts val="90"/>
                        </a:spcBef>
                        <a:spcAft>
                          <a:spcPts val="0"/>
                        </a:spcAft>
                      </a:pPr>
                      <a:r>
                        <a:rPr lang="en-US" sz="1600">
                          <a:effectLst/>
                        </a:rPr>
                        <a:t>1</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ts val="1300"/>
                        </a:lnSpc>
                        <a:spcBef>
                          <a:spcPts val="90"/>
                        </a:spcBef>
                        <a:spcAft>
                          <a:spcPts val="0"/>
                        </a:spcAft>
                      </a:pPr>
                      <a:r>
                        <a:rPr lang="en-US" sz="1600">
                          <a:effectLst/>
                        </a:rPr>
                        <a:t>0.4</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710066274"/>
                  </a:ext>
                </a:extLst>
              </a:tr>
              <a:tr h="1244915">
                <a:tc>
                  <a:txBody>
                    <a:bodyPr/>
                    <a:lstStyle/>
                    <a:p>
                      <a:pPr marL="0" marR="0">
                        <a:lnSpc>
                          <a:spcPts val="1300"/>
                        </a:lnSpc>
                        <a:spcBef>
                          <a:spcPts val="90"/>
                        </a:spcBef>
                        <a:spcAft>
                          <a:spcPts val="0"/>
                        </a:spcAft>
                      </a:pPr>
                      <a:endParaRPr lang="en-US" sz="1600" dirty="0">
                        <a:effectLst/>
                      </a:endParaRPr>
                    </a:p>
                    <a:p>
                      <a:pPr marL="0" marR="0">
                        <a:lnSpc>
                          <a:spcPts val="1300"/>
                        </a:lnSpc>
                        <a:spcBef>
                          <a:spcPts val="90"/>
                        </a:spcBef>
                        <a:spcAft>
                          <a:spcPts val="0"/>
                        </a:spcAft>
                      </a:pPr>
                      <a:r>
                        <a:rPr lang="en-US" sz="1600" dirty="0">
                          <a:effectLst/>
                        </a:rPr>
                        <a:t>Detention Basin No. 2 with infiltration trench</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ts val="1300"/>
                        </a:lnSpc>
                        <a:spcBef>
                          <a:spcPts val="90"/>
                        </a:spcBef>
                        <a:spcAft>
                          <a:spcPts val="0"/>
                        </a:spcAft>
                      </a:pPr>
                      <a:endParaRPr lang="en-US" sz="1600" dirty="0">
                        <a:effectLst/>
                      </a:endParaRPr>
                    </a:p>
                    <a:p>
                      <a:pPr marL="0" marR="0">
                        <a:lnSpc>
                          <a:spcPts val="1300"/>
                        </a:lnSpc>
                        <a:spcBef>
                          <a:spcPts val="90"/>
                        </a:spcBef>
                        <a:spcAft>
                          <a:spcPts val="0"/>
                        </a:spcAft>
                      </a:pPr>
                      <a:endParaRPr lang="en-US" sz="1600" dirty="0">
                        <a:effectLst/>
                      </a:endParaRPr>
                    </a:p>
                    <a:p>
                      <a:pPr marL="0" marR="0">
                        <a:lnSpc>
                          <a:spcPts val="1300"/>
                        </a:lnSpc>
                        <a:spcBef>
                          <a:spcPts val="90"/>
                        </a:spcBef>
                        <a:spcAft>
                          <a:spcPts val="0"/>
                        </a:spcAft>
                      </a:pPr>
                      <a:r>
                        <a:rPr lang="en-US" sz="1600" dirty="0">
                          <a:effectLst/>
                        </a:rPr>
                        <a:t>2.2</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ts val="1300"/>
                        </a:lnSpc>
                        <a:spcBef>
                          <a:spcPts val="90"/>
                        </a:spcBef>
                        <a:spcAft>
                          <a:spcPts val="0"/>
                        </a:spcAft>
                      </a:pPr>
                      <a:endParaRPr lang="en-US" sz="1600" dirty="0">
                        <a:effectLst/>
                      </a:endParaRPr>
                    </a:p>
                    <a:p>
                      <a:pPr marL="0" marR="0">
                        <a:lnSpc>
                          <a:spcPts val="1300"/>
                        </a:lnSpc>
                        <a:spcBef>
                          <a:spcPts val="90"/>
                        </a:spcBef>
                        <a:spcAft>
                          <a:spcPts val="0"/>
                        </a:spcAft>
                      </a:pPr>
                      <a:endParaRPr lang="en-US" sz="1600" dirty="0">
                        <a:effectLst/>
                      </a:endParaRPr>
                    </a:p>
                    <a:p>
                      <a:pPr marL="0" marR="0">
                        <a:lnSpc>
                          <a:spcPts val="1300"/>
                        </a:lnSpc>
                        <a:spcBef>
                          <a:spcPts val="90"/>
                        </a:spcBef>
                        <a:spcAft>
                          <a:spcPts val="0"/>
                        </a:spcAft>
                      </a:pPr>
                      <a:r>
                        <a:rPr lang="en-US" sz="1600" dirty="0">
                          <a:effectLst/>
                        </a:rPr>
                        <a:t>762.5</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ts val="1300"/>
                        </a:lnSpc>
                        <a:spcBef>
                          <a:spcPts val="90"/>
                        </a:spcBef>
                        <a:spcAft>
                          <a:spcPts val="0"/>
                        </a:spcAft>
                      </a:pPr>
                      <a:endParaRPr lang="en-US" sz="1600" dirty="0">
                        <a:effectLst/>
                      </a:endParaRPr>
                    </a:p>
                    <a:p>
                      <a:pPr marL="0" marR="0">
                        <a:lnSpc>
                          <a:spcPts val="1300"/>
                        </a:lnSpc>
                        <a:spcBef>
                          <a:spcPts val="90"/>
                        </a:spcBef>
                        <a:spcAft>
                          <a:spcPts val="0"/>
                        </a:spcAft>
                      </a:pPr>
                      <a:endParaRPr lang="en-US" sz="1600" dirty="0">
                        <a:effectLst/>
                      </a:endParaRPr>
                    </a:p>
                    <a:p>
                      <a:pPr marL="0" marR="0">
                        <a:lnSpc>
                          <a:spcPts val="1300"/>
                        </a:lnSpc>
                        <a:spcBef>
                          <a:spcPts val="90"/>
                        </a:spcBef>
                        <a:spcAft>
                          <a:spcPts val="0"/>
                        </a:spcAft>
                      </a:pPr>
                      <a:r>
                        <a:rPr lang="en-US" sz="1600" dirty="0">
                          <a:effectLst/>
                        </a:rPr>
                        <a:t>16,771</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ts val="1300"/>
                        </a:lnSpc>
                        <a:spcBef>
                          <a:spcPts val="90"/>
                        </a:spcBef>
                        <a:spcAft>
                          <a:spcPts val="0"/>
                        </a:spcAft>
                      </a:pPr>
                      <a:endParaRPr lang="en-US" sz="1600" dirty="0">
                        <a:effectLst/>
                      </a:endParaRPr>
                    </a:p>
                    <a:p>
                      <a:pPr marL="0" marR="0">
                        <a:lnSpc>
                          <a:spcPts val="1300"/>
                        </a:lnSpc>
                        <a:spcBef>
                          <a:spcPts val="90"/>
                        </a:spcBef>
                        <a:spcAft>
                          <a:spcPts val="0"/>
                        </a:spcAft>
                      </a:pPr>
                      <a:endParaRPr lang="en-US" sz="1600" dirty="0">
                        <a:effectLst/>
                      </a:endParaRPr>
                    </a:p>
                    <a:p>
                      <a:pPr marL="0" marR="0">
                        <a:lnSpc>
                          <a:spcPts val="1300"/>
                        </a:lnSpc>
                        <a:spcBef>
                          <a:spcPts val="90"/>
                        </a:spcBef>
                        <a:spcAft>
                          <a:spcPts val="0"/>
                        </a:spcAft>
                      </a:pPr>
                      <a:r>
                        <a:rPr lang="en-US" sz="1600" dirty="0">
                          <a:effectLst/>
                        </a:rPr>
                        <a:t>2.1</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ts val="1300"/>
                        </a:lnSpc>
                        <a:spcBef>
                          <a:spcPts val="90"/>
                        </a:spcBef>
                        <a:spcAft>
                          <a:spcPts val="0"/>
                        </a:spcAft>
                      </a:pPr>
                      <a:endParaRPr lang="en-US" sz="1600" dirty="0">
                        <a:effectLst/>
                      </a:endParaRPr>
                    </a:p>
                    <a:p>
                      <a:pPr marL="0" marR="0">
                        <a:lnSpc>
                          <a:spcPts val="1300"/>
                        </a:lnSpc>
                        <a:spcBef>
                          <a:spcPts val="90"/>
                        </a:spcBef>
                        <a:spcAft>
                          <a:spcPts val="0"/>
                        </a:spcAft>
                      </a:pPr>
                      <a:endParaRPr lang="en-US" sz="1600" dirty="0">
                        <a:effectLst/>
                      </a:endParaRPr>
                    </a:p>
                    <a:p>
                      <a:pPr marL="0" marR="0">
                        <a:lnSpc>
                          <a:spcPts val="1300"/>
                        </a:lnSpc>
                        <a:spcBef>
                          <a:spcPts val="90"/>
                        </a:spcBef>
                        <a:spcAft>
                          <a:spcPts val="0"/>
                        </a:spcAft>
                      </a:pPr>
                      <a:r>
                        <a:rPr lang="en-US" sz="1600" dirty="0">
                          <a:effectLst/>
                        </a:rPr>
                        <a:t>0.6</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581433678"/>
                  </a:ext>
                </a:extLst>
              </a:tr>
            </a:tbl>
          </a:graphicData>
        </a:graphic>
      </p:graphicFrame>
      <p:sp>
        <p:nvSpPr>
          <p:cNvPr id="3" name="TextBox 2">
            <a:extLst>
              <a:ext uri="{FF2B5EF4-FFF2-40B4-BE49-F238E27FC236}">
                <a16:creationId xmlns:a16="http://schemas.microsoft.com/office/drawing/2014/main" id="{31118427-62B1-4C84-96EB-212BD6A184EC}"/>
              </a:ext>
            </a:extLst>
          </p:cNvPr>
          <p:cNvSpPr txBox="1"/>
          <p:nvPr/>
        </p:nvSpPr>
        <p:spPr>
          <a:xfrm>
            <a:off x="2172749" y="562062"/>
            <a:ext cx="7147420" cy="461665"/>
          </a:xfrm>
          <a:prstGeom prst="rect">
            <a:avLst/>
          </a:prstGeom>
          <a:noFill/>
        </p:spPr>
        <p:txBody>
          <a:bodyPr wrap="square" rtlCol="0">
            <a:spAutoFit/>
          </a:bodyPr>
          <a:lstStyle/>
          <a:p>
            <a:pPr algn="ctr"/>
            <a:r>
              <a:rPr lang="en-US" sz="2400" dirty="0"/>
              <a:t>STORMWATER CONTROL MEASURE CAPACITY TABLE</a:t>
            </a:r>
          </a:p>
        </p:txBody>
      </p:sp>
    </p:spTree>
    <p:extLst>
      <p:ext uri="{BB962C8B-B14F-4D97-AF65-F5344CB8AC3E}">
        <p14:creationId xmlns:p14="http://schemas.microsoft.com/office/powerpoint/2010/main" val="159065480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FD6156C6-7A42-4EB9-9616-AB631EFEE96F}"/>
              </a:ext>
            </a:extLst>
          </p:cNvPr>
          <p:cNvGraphicFramePr>
            <a:graphicFrameLocks noGrp="1"/>
          </p:cNvGraphicFramePr>
          <p:nvPr>
            <p:extLst>
              <p:ext uri="{D42A27DB-BD31-4B8C-83A1-F6EECF244321}">
                <p14:modId xmlns:p14="http://schemas.microsoft.com/office/powerpoint/2010/main" val="1250531712"/>
              </p:ext>
            </p:extLst>
          </p:nvPr>
        </p:nvGraphicFramePr>
        <p:xfrm>
          <a:off x="1098958" y="791876"/>
          <a:ext cx="9697674" cy="5707514"/>
        </p:xfrm>
        <a:graphic>
          <a:graphicData uri="http://schemas.openxmlformats.org/drawingml/2006/table">
            <a:tbl>
              <a:tblPr firstRow="1" firstCol="1" lastRow="1" lastCol="1" bandRow="1" bandCol="1">
                <a:tableStyleId>{5C22544A-7EE6-4342-B048-85BDC9FD1C3A}</a:tableStyleId>
              </a:tblPr>
              <a:tblGrid>
                <a:gridCol w="3036815">
                  <a:extLst>
                    <a:ext uri="{9D8B030D-6E8A-4147-A177-3AD203B41FA5}">
                      <a16:colId xmlns:a16="http://schemas.microsoft.com/office/drawing/2014/main" val="1468656005"/>
                    </a:ext>
                  </a:extLst>
                </a:gridCol>
                <a:gridCol w="880844">
                  <a:extLst>
                    <a:ext uri="{9D8B030D-6E8A-4147-A177-3AD203B41FA5}">
                      <a16:colId xmlns:a16="http://schemas.microsoft.com/office/drawing/2014/main" val="36021912"/>
                    </a:ext>
                  </a:extLst>
                </a:gridCol>
                <a:gridCol w="1199625">
                  <a:extLst>
                    <a:ext uri="{9D8B030D-6E8A-4147-A177-3AD203B41FA5}">
                      <a16:colId xmlns:a16="http://schemas.microsoft.com/office/drawing/2014/main" val="2457832680"/>
                    </a:ext>
                  </a:extLst>
                </a:gridCol>
                <a:gridCol w="788566">
                  <a:extLst>
                    <a:ext uri="{9D8B030D-6E8A-4147-A177-3AD203B41FA5}">
                      <a16:colId xmlns:a16="http://schemas.microsoft.com/office/drawing/2014/main" val="576905241"/>
                    </a:ext>
                  </a:extLst>
                </a:gridCol>
                <a:gridCol w="1284724">
                  <a:extLst>
                    <a:ext uri="{9D8B030D-6E8A-4147-A177-3AD203B41FA5}">
                      <a16:colId xmlns:a16="http://schemas.microsoft.com/office/drawing/2014/main" val="3543879347"/>
                    </a:ext>
                  </a:extLst>
                </a:gridCol>
                <a:gridCol w="2507100">
                  <a:extLst>
                    <a:ext uri="{9D8B030D-6E8A-4147-A177-3AD203B41FA5}">
                      <a16:colId xmlns:a16="http://schemas.microsoft.com/office/drawing/2014/main" val="831796819"/>
                    </a:ext>
                  </a:extLst>
                </a:gridCol>
              </a:tblGrid>
              <a:tr h="1353065">
                <a:tc>
                  <a:txBody>
                    <a:bodyPr/>
                    <a:lstStyle/>
                    <a:p>
                      <a:pPr marL="0" marR="0">
                        <a:lnSpc>
                          <a:spcPts val="1000"/>
                        </a:lnSpc>
                        <a:spcBef>
                          <a:spcPts val="0"/>
                        </a:spcBef>
                        <a:spcAft>
                          <a:spcPts val="0"/>
                        </a:spcAft>
                      </a:pPr>
                      <a:r>
                        <a:rPr lang="en-US" sz="1400" dirty="0">
                          <a:effectLst/>
                        </a:rPr>
                        <a:t> </a:t>
                      </a:r>
                    </a:p>
                    <a:p>
                      <a:pPr marL="0" marR="0">
                        <a:lnSpc>
                          <a:spcPts val="1000"/>
                        </a:lnSpc>
                        <a:spcBef>
                          <a:spcPts val="0"/>
                        </a:spcBef>
                        <a:spcAft>
                          <a:spcPts val="0"/>
                        </a:spcAft>
                      </a:pPr>
                      <a:r>
                        <a:rPr lang="en-US" sz="1400" dirty="0">
                          <a:effectLst/>
                        </a:rPr>
                        <a:t> </a:t>
                      </a:r>
                    </a:p>
                    <a:p>
                      <a:pPr marL="0" marR="0">
                        <a:lnSpc>
                          <a:spcPts val="1000"/>
                        </a:lnSpc>
                        <a:spcBef>
                          <a:spcPts val="0"/>
                        </a:spcBef>
                        <a:spcAft>
                          <a:spcPts val="0"/>
                        </a:spcAft>
                      </a:pPr>
                      <a:r>
                        <a:rPr lang="en-US" sz="1400" dirty="0">
                          <a:effectLst/>
                        </a:rPr>
                        <a:t> </a:t>
                      </a:r>
                    </a:p>
                    <a:p>
                      <a:pPr marL="0" marR="0">
                        <a:lnSpc>
                          <a:spcPts val="1000"/>
                        </a:lnSpc>
                        <a:spcBef>
                          <a:spcPts val="0"/>
                        </a:spcBef>
                        <a:spcAft>
                          <a:spcPts val="0"/>
                        </a:spcAft>
                      </a:pPr>
                      <a:r>
                        <a:rPr lang="en-US" sz="1400" dirty="0">
                          <a:effectLst/>
                        </a:rPr>
                        <a:t> </a:t>
                      </a:r>
                    </a:p>
                    <a:p>
                      <a:pPr marL="0" marR="0">
                        <a:lnSpc>
                          <a:spcPts val="1200"/>
                        </a:lnSpc>
                        <a:spcBef>
                          <a:spcPts val="40"/>
                        </a:spcBef>
                        <a:spcAft>
                          <a:spcPts val="0"/>
                        </a:spcAft>
                      </a:pPr>
                      <a:r>
                        <a:rPr lang="en-US" sz="1400" dirty="0">
                          <a:effectLst/>
                        </a:rPr>
                        <a:t> </a:t>
                      </a:r>
                    </a:p>
                    <a:p>
                      <a:pPr marL="171450" marR="212090" algn="ctr">
                        <a:lnSpc>
                          <a:spcPct val="98000"/>
                        </a:lnSpc>
                        <a:spcBef>
                          <a:spcPts val="0"/>
                        </a:spcBef>
                        <a:spcAft>
                          <a:spcPts val="0"/>
                        </a:spcAft>
                      </a:pPr>
                      <a:r>
                        <a:rPr lang="en-US" sz="1400" dirty="0">
                          <a:effectLst/>
                        </a:rPr>
                        <a:t>Gro</a:t>
                      </a:r>
                      <a:r>
                        <a:rPr lang="en-US" sz="1400" spc="5" dirty="0">
                          <a:effectLst/>
                        </a:rPr>
                        <a:t>w</a:t>
                      </a:r>
                      <a:r>
                        <a:rPr lang="en-US" sz="1400" spc="-5" dirty="0">
                          <a:effectLst/>
                        </a:rPr>
                        <a:t>i</a:t>
                      </a:r>
                      <a:r>
                        <a:rPr lang="en-US" sz="1400" dirty="0">
                          <a:effectLst/>
                        </a:rPr>
                        <a:t>ng</a:t>
                      </a:r>
                      <a:r>
                        <a:rPr lang="en-US" sz="1400" spc="10" dirty="0">
                          <a:effectLst/>
                        </a:rPr>
                        <a:t> </a:t>
                      </a:r>
                      <a:r>
                        <a:rPr lang="en-US" sz="1400" spc="-5" dirty="0">
                          <a:effectLst/>
                        </a:rPr>
                        <a:t>M</a:t>
                      </a:r>
                      <a:r>
                        <a:rPr lang="en-US" sz="1400" dirty="0">
                          <a:effectLst/>
                        </a:rPr>
                        <a:t>ed</a:t>
                      </a:r>
                      <a:r>
                        <a:rPr lang="en-US" sz="1400" spc="5" dirty="0">
                          <a:effectLst/>
                        </a:rPr>
                        <a:t>i</a:t>
                      </a:r>
                      <a:r>
                        <a:rPr lang="en-US" sz="1400" dirty="0">
                          <a:effectLst/>
                        </a:rPr>
                        <a:t>um </a:t>
                      </a:r>
                      <a:r>
                        <a:rPr lang="en-US" sz="1400" spc="-5" dirty="0">
                          <a:effectLst/>
                        </a:rPr>
                        <a:t>a</a:t>
                      </a:r>
                      <a:r>
                        <a:rPr lang="en-US" sz="1400" spc="5" dirty="0">
                          <a:effectLst/>
                        </a:rPr>
                        <a:t>n</a:t>
                      </a:r>
                      <a:r>
                        <a:rPr lang="en-US" sz="1400" dirty="0">
                          <a:effectLst/>
                        </a:rPr>
                        <a:t>d</a:t>
                      </a:r>
                      <a:r>
                        <a:rPr lang="en-US" sz="1400" spc="-10" dirty="0">
                          <a:effectLst/>
                        </a:rPr>
                        <a:t> </a:t>
                      </a:r>
                      <a:r>
                        <a:rPr lang="en-US" sz="1400" dirty="0">
                          <a:effectLst/>
                        </a:rPr>
                        <a:t>C</a:t>
                      </a:r>
                      <a:r>
                        <a:rPr lang="en-US" sz="1400" spc="5" dirty="0">
                          <a:effectLst/>
                        </a:rPr>
                        <a:t>o</a:t>
                      </a:r>
                      <a:r>
                        <a:rPr lang="en-US" sz="1400" spc="-5" dirty="0">
                          <a:effectLst/>
                        </a:rPr>
                        <a:t>m</a:t>
                      </a:r>
                      <a:r>
                        <a:rPr lang="en-US" sz="1400" spc="5" dirty="0">
                          <a:effectLst/>
                        </a:rPr>
                        <a:t>p</a:t>
                      </a:r>
                      <a:r>
                        <a:rPr lang="en-US" sz="1400" dirty="0">
                          <a:effectLst/>
                        </a:rPr>
                        <a:t>o</a:t>
                      </a:r>
                      <a:r>
                        <a:rPr lang="en-US" sz="1400" spc="-10" dirty="0">
                          <a:effectLst/>
                        </a:rPr>
                        <a:t>s</a:t>
                      </a:r>
                      <a:r>
                        <a:rPr lang="en-US" sz="1400" spc="5" dirty="0">
                          <a:effectLst/>
                        </a:rPr>
                        <a:t>i</a:t>
                      </a:r>
                      <a:r>
                        <a:rPr lang="en-US" sz="1400" spc="-10" dirty="0">
                          <a:effectLst/>
                        </a:rPr>
                        <a:t>t</a:t>
                      </a:r>
                      <a:r>
                        <a:rPr lang="en-US" sz="1400" spc="5" dirty="0">
                          <a:effectLst/>
                        </a:rPr>
                        <a:t>i</a:t>
                      </a:r>
                      <a:r>
                        <a:rPr lang="en-US" sz="1400" dirty="0">
                          <a:effectLst/>
                        </a:rPr>
                        <a:t>on (%</a:t>
                      </a:r>
                      <a:r>
                        <a:rPr lang="en-US" sz="1400" spc="-5" dirty="0">
                          <a:effectLst/>
                        </a:rPr>
                        <a:t> </a:t>
                      </a:r>
                      <a:r>
                        <a:rPr lang="en-US" sz="1400" spc="5" dirty="0">
                          <a:effectLst/>
                        </a:rPr>
                        <a:t>b</a:t>
                      </a:r>
                      <a:r>
                        <a:rPr lang="en-US" sz="1400" dirty="0">
                          <a:effectLst/>
                        </a:rPr>
                        <a:t>y</a:t>
                      </a:r>
                      <a:r>
                        <a:rPr lang="en-US" sz="1400" spc="-10" dirty="0">
                          <a:effectLst/>
                        </a:rPr>
                        <a:t> </a:t>
                      </a:r>
                      <a:r>
                        <a:rPr lang="en-US" sz="1400" dirty="0">
                          <a:effectLst/>
                        </a:rPr>
                        <a:t>Vo</a:t>
                      </a:r>
                      <a:r>
                        <a:rPr lang="en-US" sz="1400" spc="-5" dirty="0">
                          <a:effectLst/>
                        </a:rPr>
                        <a:t>l</a:t>
                      </a:r>
                      <a:r>
                        <a:rPr lang="en-US" sz="1400" spc="5" dirty="0">
                          <a:effectLst/>
                        </a:rPr>
                        <a:t>u</a:t>
                      </a:r>
                      <a:r>
                        <a:rPr lang="en-US" sz="1400" spc="-5" dirty="0">
                          <a:effectLst/>
                        </a:rPr>
                        <a:t>me</a:t>
                      </a:r>
                      <a:r>
                        <a:rPr lang="en-US" sz="1400" dirty="0">
                          <a:effectLst/>
                        </a:rPr>
                        <a:t>)</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0" marR="0">
                        <a:lnSpc>
                          <a:spcPts val="550"/>
                        </a:lnSpc>
                        <a:spcBef>
                          <a:spcPts val="15"/>
                        </a:spcBef>
                        <a:spcAft>
                          <a:spcPts val="0"/>
                        </a:spcAft>
                      </a:pPr>
                      <a:r>
                        <a:rPr lang="en-US" sz="1400" dirty="0">
                          <a:effectLst/>
                        </a:rPr>
                        <a:t> </a:t>
                      </a:r>
                    </a:p>
                    <a:p>
                      <a:pPr marL="0" marR="0">
                        <a:lnSpc>
                          <a:spcPts val="1000"/>
                        </a:lnSpc>
                        <a:spcBef>
                          <a:spcPts val="0"/>
                        </a:spcBef>
                        <a:spcAft>
                          <a:spcPts val="0"/>
                        </a:spcAft>
                      </a:pPr>
                      <a:r>
                        <a:rPr lang="en-US" sz="1400" dirty="0">
                          <a:effectLst/>
                        </a:rPr>
                        <a:t> </a:t>
                      </a:r>
                    </a:p>
                    <a:p>
                      <a:pPr marL="0" marR="0">
                        <a:lnSpc>
                          <a:spcPts val="1000"/>
                        </a:lnSpc>
                        <a:spcBef>
                          <a:spcPts val="0"/>
                        </a:spcBef>
                        <a:spcAft>
                          <a:spcPts val="0"/>
                        </a:spcAft>
                      </a:pPr>
                      <a:r>
                        <a:rPr lang="en-US" sz="1400" dirty="0">
                          <a:effectLst/>
                        </a:rPr>
                        <a:t> </a:t>
                      </a:r>
                    </a:p>
                    <a:p>
                      <a:pPr marL="0" marR="0">
                        <a:lnSpc>
                          <a:spcPts val="1000"/>
                        </a:lnSpc>
                        <a:spcBef>
                          <a:spcPts val="0"/>
                        </a:spcBef>
                        <a:spcAft>
                          <a:spcPts val="0"/>
                        </a:spcAft>
                      </a:pPr>
                      <a:r>
                        <a:rPr lang="en-US" sz="1400" dirty="0">
                          <a:effectLst/>
                        </a:rPr>
                        <a:t> </a:t>
                      </a:r>
                    </a:p>
                    <a:p>
                      <a:pPr marL="0" marR="0">
                        <a:lnSpc>
                          <a:spcPts val="1000"/>
                        </a:lnSpc>
                        <a:spcBef>
                          <a:spcPts val="0"/>
                        </a:spcBef>
                        <a:spcAft>
                          <a:spcPts val="0"/>
                        </a:spcAft>
                      </a:pPr>
                      <a:r>
                        <a:rPr lang="en-US" sz="1400" dirty="0">
                          <a:effectLst/>
                        </a:rPr>
                        <a:t> </a:t>
                      </a:r>
                    </a:p>
                    <a:p>
                      <a:pPr marL="0" marR="0">
                        <a:lnSpc>
                          <a:spcPts val="1000"/>
                        </a:lnSpc>
                        <a:spcBef>
                          <a:spcPts val="0"/>
                        </a:spcBef>
                        <a:spcAft>
                          <a:spcPts val="0"/>
                        </a:spcAft>
                      </a:pPr>
                      <a:r>
                        <a:rPr lang="en-US" sz="1400" dirty="0">
                          <a:effectLst/>
                        </a:rPr>
                        <a:t> </a:t>
                      </a:r>
                    </a:p>
                    <a:p>
                      <a:pPr marL="5080" marR="43815" algn="ctr">
                        <a:lnSpc>
                          <a:spcPts val="1320"/>
                        </a:lnSpc>
                        <a:spcBef>
                          <a:spcPts val="0"/>
                        </a:spcBef>
                        <a:spcAft>
                          <a:spcPts val="0"/>
                        </a:spcAft>
                      </a:pPr>
                      <a:r>
                        <a:rPr lang="en-US" sz="1400" dirty="0">
                          <a:effectLst/>
                        </a:rPr>
                        <a:t>*E</a:t>
                      </a:r>
                      <a:r>
                        <a:rPr lang="en-US" sz="1400" spc="5" dirty="0">
                          <a:effectLst/>
                        </a:rPr>
                        <a:t>ff</a:t>
                      </a:r>
                      <a:r>
                        <a:rPr lang="en-US" sz="1400" spc="-5" dirty="0">
                          <a:effectLst/>
                        </a:rPr>
                        <a:t>e</a:t>
                      </a:r>
                      <a:r>
                        <a:rPr lang="en-US" sz="1400" dirty="0">
                          <a:effectLst/>
                        </a:rPr>
                        <a:t>c</a:t>
                      </a:r>
                      <a:r>
                        <a:rPr lang="en-US" sz="1400" spc="-5" dirty="0">
                          <a:effectLst/>
                        </a:rPr>
                        <a:t>t</a:t>
                      </a:r>
                      <a:r>
                        <a:rPr lang="en-US" sz="1400" spc="5" dirty="0">
                          <a:effectLst/>
                        </a:rPr>
                        <a:t>i</a:t>
                      </a:r>
                      <a:r>
                        <a:rPr lang="en-US" sz="1400" dirty="0">
                          <a:effectLst/>
                        </a:rPr>
                        <a:t>ve Po</a:t>
                      </a:r>
                      <a:r>
                        <a:rPr lang="en-US" sz="1400" spc="5" dirty="0">
                          <a:effectLst/>
                        </a:rPr>
                        <a:t>r</a:t>
                      </a:r>
                      <a:r>
                        <a:rPr lang="en-US" sz="1400" dirty="0">
                          <a:effectLst/>
                        </a:rPr>
                        <a:t>o</a:t>
                      </a:r>
                      <a:r>
                        <a:rPr lang="en-US" sz="1400" spc="5" dirty="0">
                          <a:effectLst/>
                        </a:rPr>
                        <a:t>s</a:t>
                      </a:r>
                      <a:r>
                        <a:rPr lang="en-US" sz="1400" spc="-5" dirty="0">
                          <a:effectLst/>
                        </a:rPr>
                        <a:t>i</a:t>
                      </a:r>
                      <a:r>
                        <a:rPr lang="en-US" sz="1400" dirty="0">
                          <a:effectLst/>
                        </a:rPr>
                        <a:t>ty (</a:t>
                      </a:r>
                      <a:r>
                        <a:rPr lang="en-US" sz="1400" dirty="0" err="1">
                          <a:effectLst/>
                        </a:rPr>
                        <a:t>c</a:t>
                      </a:r>
                      <a:r>
                        <a:rPr lang="en-US" sz="1400" spc="5" dirty="0" err="1">
                          <a:effectLst/>
                        </a:rPr>
                        <a:t>f</a:t>
                      </a:r>
                      <a:r>
                        <a:rPr lang="en-US" sz="1400" dirty="0">
                          <a:effectLst/>
                        </a:rPr>
                        <a:t>/</a:t>
                      </a:r>
                      <a:r>
                        <a:rPr lang="en-US" sz="1400" dirty="0" err="1">
                          <a:effectLst/>
                        </a:rPr>
                        <a:t>c</a:t>
                      </a:r>
                      <a:r>
                        <a:rPr lang="en-US" sz="1400" spc="5" dirty="0" err="1">
                          <a:effectLst/>
                        </a:rPr>
                        <a:t>f</a:t>
                      </a:r>
                      <a:r>
                        <a:rPr lang="en-US" sz="1400" dirty="0">
                          <a:effectLst/>
                        </a:rPr>
                        <a:t>)</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0" marR="0">
                        <a:lnSpc>
                          <a:spcPts val="550"/>
                        </a:lnSpc>
                        <a:spcBef>
                          <a:spcPts val="15"/>
                        </a:spcBef>
                        <a:spcAft>
                          <a:spcPts val="0"/>
                        </a:spcAft>
                      </a:pPr>
                      <a:r>
                        <a:rPr lang="en-US" sz="1400">
                          <a:effectLst/>
                        </a:rPr>
                        <a:t> </a:t>
                      </a:r>
                    </a:p>
                    <a:p>
                      <a:pPr marL="0" marR="0">
                        <a:lnSpc>
                          <a:spcPts val="1000"/>
                        </a:lnSpc>
                        <a:spcBef>
                          <a:spcPts val="0"/>
                        </a:spcBef>
                        <a:spcAft>
                          <a:spcPts val="0"/>
                        </a:spcAft>
                      </a:pPr>
                      <a:r>
                        <a:rPr lang="en-US" sz="1400">
                          <a:effectLst/>
                        </a:rPr>
                        <a:t> </a:t>
                      </a:r>
                    </a:p>
                    <a:p>
                      <a:pPr marL="0" marR="0">
                        <a:lnSpc>
                          <a:spcPts val="1000"/>
                        </a:lnSpc>
                        <a:spcBef>
                          <a:spcPts val="0"/>
                        </a:spcBef>
                        <a:spcAft>
                          <a:spcPts val="0"/>
                        </a:spcAft>
                      </a:pPr>
                      <a:r>
                        <a:rPr lang="en-US" sz="1400">
                          <a:effectLst/>
                        </a:rPr>
                        <a:t> </a:t>
                      </a:r>
                    </a:p>
                    <a:p>
                      <a:pPr marL="0" marR="0">
                        <a:lnSpc>
                          <a:spcPts val="1000"/>
                        </a:lnSpc>
                        <a:spcBef>
                          <a:spcPts val="0"/>
                        </a:spcBef>
                        <a:spcAft>
                          <a:spcPts val="0"/>
                        </a:spcAft>
                      </a:pPr>
                      <a:r>
                        <a:rPr lang="en-US" sz="1400">
                          <a:effectLst/>
                        </a:rPr>
                        <a:t> </a:t>
                      </a:r>
                    </a:p>
                    <a:p>
                      <a:pPr marL="0" marR="0">
                        <a:lnSpc>
                          <a:spcPts val="1000"/>
                        </a:lnSpc>
                        <a:spcBef>
                          <a:spcPts val="0"/>
                        </a:spcBef>
                        <a:spcAft>
                          <a:spcPts val="0"/>
                        </a:spcAft>
                      </a:pPr>
                      <a:r>
                        <a:rPr lang="en-US" sz="1400">
                          <a:effectLst/>
                        </a:rPr>
                        <a:t> </a:t>
                      </a:r>
                    </a:p>
                    <a:p>
                      <a:pPr marL="0" marR="0">
                        <a:lnSpc>
                          <a:spcPts val="1000"/>
                        </a:lnSpc>
                        <a:spcBef>
                          <a:spcPts val="0"/>
                        </a:spcBef>
                        <a:spcAft>
                          <a:spcPts val="0"/>
                        </a:spcAft>
                      </a:pPr>
                      <a:r>
                        <a:rPr lang="en-US" sz="1400">
                          <a:effectLst/>
                        </a:rPr>
                        <a:t> </a:t>
                      </a:r>
                    </a:p>
                    <a:p>
                      <a:pPr marL="34290" marR="86995" indent="-635" algn="ctr">
                        <a:lnSpc>
                          <a:spcPts val="1320"/>
                        </a:lnSpc>
                        <a:spcBef>
                          <a:spcPts val="0"/>
                        </a:spcBef>
                        <a:spcAft>
                          <a:spcPts val="0"/>
                        </a:spcAft>
                      </a:pPr>
                      <a:r>
                        <a:rPr lang="en-US" sz="1400">
                          <a:effectLst/>
                        </a:rPr>
                        <a:t>*F</a:t>
                      </a:r>
                      <a:r>
                        <a:rPr lang="en-US" sz="1400" spc="5">
                          <a:effectLst/>
                        </a:rPr>
                        <a:t>i</a:t>
                      </a:r>
                      <a:r>
                        <a:rPr lang="en-US" sz="1400" spc="-5">
                          <a:effectLst/>
                        </a:rPr>
                        <a:t>e</a:t>
                      </a:r>
                      <a:r>
                        <a:rPr lang="en-US" sz="1400" spc="5">
                          <a:effectLst/>
                        </a:rPr>
                        <a:t>l</a:t>
                      </a:r>
                      <a:r>
                        <a:rPr lang="en-US" sz="1400">
                          <a:effectLst/>
                        </a:rPr>
                        <a:t>d C</a:t>
                      </a:r>
                      <a:r>
                        <a:rPr lang="en-US" sz="1400" spc="-5">
                          <a:effectLst/>
                        </a:rPr>
                        <a:t>a</a:t>
                      </a:r>
                      <a:r>
                        <a:rPr lang="en-US" sz="1400" spc="5">
                          <a:effectLst/>
                        </a:rPr>
                        <a:t>p</a:t>
                      </a:r>
                      <a:r>
                        <a:rPr lang="en-US" sz="1400" spc="-5">
                          <a:effectLst/>
                        </a:rPr>
                        <a:t>a</a:t>
                      </a:r>
                      <a:r>
                        <a:rPr lang="en-US" sz="1400">
                          <a:effectLst/>
                        </a:rPr>
                        <a:t>c</a:t>
                      </a:r>
                      <a:r>
                        <a:rPr lang="en-US" sz="1400" spc="5">
                          <a:effectLst/>
                        </a:rPr>
                        <a:t>i</a:t>
                      </a:r>
                      <a:r>
                        <a:rPr lang="en-US" sz="1400">
                          <a:effectLst/>
                        </a:rPr>
                        <a:t>ty (c</a:t>
                      </a:r>
                      <a:r>
                        <a:rPr lang="en-US" sz="1400" spc="5">
                          <a:effectLst/>
                        </a:rPr>
                        <a:t>f</a:t>
                      </a:r>
                      <a:r>
                        <a:rPr lang="en-US" sz="1400">
                          <a:effectLst/>
                        </a:rPr>
                        <a:t>/c</a:t>
                      </a:r>
                      <a:r>
                        <a:rPr lang="en-US" sz="1400" spc="5">
                          <a:effectLst/>
                        </a:rPr>
                        <a:t>f</a:t>
                      </a:r>
                      <a:r>
                        <a:rPr lang="en-US" sz="1400">
                          <a:effectLst/>
                        </a:rPr>
                        <a:t>)</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0" marR="0">
                        <a:lnSpc>
                          <a:spcPts val="550"/>
                        </a:lnSpc>
                        <a:spcBef>
                          <a:spcPts val="15"/>
                        </a:spcBef>
                        <a:spcAft>
                          <a:spcPts val="0"/>
                        </a:spcAft>
                      </a:pPr>
                      <a:r>
                        <a:rPr lang="en-US" sz="1400">
                          <a:effectLst/>
                        </a:rPr>
                        <a:t> </a:t>
                      </a:r>
                    </a:p>
                    <a:p>
                      <a:pPr marL="0" marR="0">
                        <a:lnSpc>
                          <a:spcPts val="1000"/>
                        </a:lnSpc>
                        <a:spcBef>
                          <a:spcPts val="0"/>
                        </a:spcBef>
                        <a:spcAft>
                          <a:spcPts val="0"/>
                        </a:spcAft>
                      </a:pPr>
                      <a:r>
                        <a:rPr lang="en-US" sz="1400">
                          <a:effectLst/>
                        </a:rPr>
                        <a:t> </a:t>
                      </a:r>
                    </a:p>
                    <a:p>
                      <a:pPr marL="0" marR="0">
                        <a:lnSpc>
                          <a:spcPts val="1000"/>
                        </a:lnSpc>
                        <a:spcBef>
                          <a:spcPts val="0"/>
                        </a:spcBef>
                        <a:spcAft>
                          <a:spcPts val="0"/>
                        </a:spcAft>
                      </a:pPr>
                      <a:r>
                        <a:rPr lang="en-US" sz="1400">
                          <a:effectLst/>
                        </a:rPr>
                        <a:t> </a:t>
                      </a:r>
                    </a:p>
                    <a:p>
                      <a:pPr marL="0" marR="0">
                        <a:lnSpc>
                          <a:spcPts val="1000"/>
                        </a:lnSpc>
                        <a:spcBef>
                          <a:spcPts val="0"/>
                        </a:spcBef>
                        <a:spcAft>
                          <a:spcPts val="0"/>
                        </a:spcAft>
                      </a:pPr>
                      <a:r>
                        <a:rPr lang="en-US" sz="1400">
                          <a:effectLst/>
                        </a:rPr>
                        <a:t> </a:t>
                      </a:r>
                    </a:p>
                    <a:p>
                      <a:pPr marL="0" marR="0">
                        <a:lnSpc>
                          <a:spcPts val="1000"/>
                        </a:lnSpc>
                        <a:spcBef>
                          <a:spcPts val="0"/>
                        </a:spcBef>
                        <a:spcAft>
                          <a:spcPts val="0"/>
                        </a:spcAft>
                      </a:pPr>
                      <a:r>
                        <a:rPr lang="en-US" sz="1400">
                          <a:effectLst/>
                        </a:rPr>
                        <a:t> </a:t>
                      </a:r>
                    </a:p>
                    <a:p>
                      <a:pPr marL="0" marR="0">
                        <a:lnSpc>
                          <a:spcPts val="1000"/>
                        </a:lnSpc>
                        <a:spcBef>
                          <a:spcPts val="0"/>
                        </a:spcBef>
                        <a:spcAft>
                          <a:spcPts val="0"/>
                        </a:spcAft>
                      </a:pPr>
                      <a:r>
                        <a:rPr lang="en-US" sz="1400">
                          <a:effectLst/>
                        </a:rPr>
                        <a:t> </a:t>
                      </a:r>
                    </a:p>
                    <a:p>
                      <a:pPr marL="46355" marR="88265" algn="ctr">
                        <a:lnSpc>
                          <a:spcPts val="1320"/>
                        </a:lnSpc>
                        <a:spcBef>
                          <a:spcPts val="0"/>
                        </a:spcBef>
                        <a:spcAft>
                          <a:spcPts val="0"/>
                        </a:spcAft>
                      </a:pPr>
                      <a:r>
                        <a:rPr lang="en-US" sz="1400" spc="5">
                          <a:effectLst/>
                        </a:rPr>
                        <a:t>*W</a:t>
                      </a:r>
                      <a:r>
                        <a:rPr lang="en-US" sz="1400" spc="-5">
                          <a:effectLst/>
                        </a:rPr>
                        <a:t>i</a:t>
                      </a:r>
                      <a:r>
                        <a:rPr lang="en-US" sz="1400" spc="5">
                          <a:effectLst/>
                        </a:rPr>
                        <a:t>l</a:t>
                      </a:r>
                      <a:r>
                        <a:rPr lang="en-US" sz="1400">
                          <a:effectLst/>
                        </a:rPr>
                        <a:t>t</a:t>
                      </a:r>
                      <a:r>
                        <a:rPr lang="en-US" sz="1400" spc="-5">
                          <a:effectLst/>
                        </a:rPr>
                        <a:t>i</a:t>
                      </a:r>
                      <a:r>
                        <a:rPr lang="en-US" sz="1400" spc="5">
                          <a:effectLst/>
                        </a:rPr>
                        <a:t>n</a:t>
                      </a:r>
                      <a:r>
                        <a:rPr lang="en-US" sz="1400">
                          <a:effectLst/>
                        </a:rPr>
                        <a:t>g Po</a:t>
                      </a:r>
                      <a:r>
                        <a:rPr lang="en-US" sz="1400" spc="5">
                          <a:effectLst/>
                        </a:rPr>
                        <a:t>in</a:t>
                      </a:r>
                      <a:r>
                        <a:rPr lang="en-US" sz="1400">
                          <a:effectLst/>
                        </a:rPr>
                        <a:t>t (c</a:t>
                      </a:r>
                      <a:r>
                        <a:rPr lang="en-US" sz="1400" spc="5">
                          <a:effectLst/>
                        </a:rPr>
                        <a:t>f</a:t>
                      </a:r>
                      <a:r>
                        <a:rPr lang="en-US" sz="1400">
                          <a:effectLst/>
                        </a:rPr>
                        <a:t>/c</a:t>
                      </a:r>
                      <a:r>
                        <a:rPr lang="en-US" sz="1400" spc="5">
                          <a:effectLst/>
                        </a:rPr>
                        <a:t>f</a:t>
                      </a:r>
                      <a:r>
                        <a:rPr lang="en-US" sz="1400">
                          <a:effectLst/>
                        </a:rPr>
                        <a:t>)</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83185" marR="111125" algn="ctr">
                        <a:lnSpc>
                          <a:spcPct val="90000"/>
                        </a:lnSpc>
                        <a:spcBef>
                          <a:spcPts val="310"/>
                        </a:spcBef>
                        <a:spcAft>
                          <a:spcPts val="0"/>
                        </a:spcAft>
                      </a:pPr>
                      <a:endParaRPr lang="en-US" sz="1400" spc="-5" dirty="0">
                        <a:effectLst/>
                      </a:endParaRPr>
                    </a:p>
                    <a:p>
                      <a:pPr marL="83185" marR="111125" algn="ctr">
                        <a:lnSpc>
                          <a:spcPct val="90000"/>
                        </a:lnSpc>
                        <a:spcBef>
                          <a:spcPts val="310"/>
                        </a:spcBef>
                        <a:spcAft>
                          <a:spcPts val="0"/>
                        </a:spcAft>
                      </a:pPr>
                      <a:r>
                        <a:rPr lang="en-US" sz="1400" spc="-5" dirty="0">
                          <a:effectLst/>
                        </a:rPr>
                        <a:t>Ma</a:t>
                      </a:r>
                      <a:r>
                        <a:rPr lang="en-US" sz="1400" dirty="0">
                          <a:effectLst/>
                        </a:rPr>
                        <a:t>x</a:t>
                      </a:r>
                      <a:r>
                        <a:rPr lang="en-US" sz="1400" spc="5" dirty="0">
                          <a:effectLst/>
                        </a:rPr>
                        <a:t>i</a:t>
                      </a:r>
                      <a:r>
                        <a:rPr lang="en-US" sz="1400" spc="-5" dirty="0">
                          <a:effectLst/>
                        </a:rPr>
                        <a:t>m</a:t>
                      </a:r>
                      <a:r>
                        <a:rPr lang="en-US" sz="1400" spc="5" dirty="0">
                          <a:effectLst/>
                        </a:rPr>
                        <a:t>u</a:t>
                      </a:r>
                      <a:r>
                        <a:rPr lang="en-US" sz="1400" dirty="0">
                          <a:effectLst/>
                        </a:rPr>
                        <a:t>m </a:t>
                      </a:r>
                      <a:r>
                        <a:rPr lang="en-US" sz="1400" spc="5" dirty="0">
                          <a:effectLst/>
                        </a:rPr>
                        <a:t>W</a:t>
                      </a:r>
                      <a:r>
                        <a:rPr lang="en-US" sz="1400" spc="-5" dirty="0">
                          <a:effectLst/>
                        </a:rPr>
                        <a:t>a</a:t>
                      </a:r>
                      <a:r>
                        <a:rPr lang="en-US" sz="1400" dirty="0">
                          <a:effectLst/>
                        </a:rPr>
                        <a:t>ter C</a:t>
                      </a:r>
                      <a:r>
                        <a:rPr lang="en-US" sz="1400" spc="-5" dirty="0">
                          <a:effectLst/>
                        </a:rPr>
                        <a:t>a</a:t>
                      </a:r>
                      <a:r>
                        <a:rPr lang="en-US" sz="1400" spc="5" dirty="0">
                          <a:effectLst/>
                        </a:rPr>
                        <a:t>p</a:t>
                      </a:r>
                      <a:r>
                        <a:rPr lang="en-US" sz="1400" spc="-5" dirty="0">
                          <a:effectLst/>
                        </a:rPr>
                        <a:t>a</a:t>
                      </a:r>
                      <a:r>
                        <a:rPr lang="en-US" sz="1400" dirty="0">
                          <a:effectLst/>
                        </a:rPr>
                        <a:t>c</a:t>
                      </a:r>
                      <a:r>
                        <a:rPr lang="en-US" sz="1400" spc="5" dirty="0">
                          <a:effectLst/>
                        </a:rPr>
                        <a:t>i</a:t>
                      </a:r>
                      <a:r>
                        <a:rPr lang="en-US" sz="1400" dirty="0">
                          <a:effectLst/>
                        </a:rPr>
                        <a:t>ty, Usi</a:t>
                      </a:r>
                      <a:r>
                        <a:rPr lang="en-US" sz="1400" spc="5" dirty="0">
                          <a:effectLst/>
                        </a:rPr>
                        <a:t>n</a:t>
                      </a:r>
                      <a:r>
                        <a:rPr lang="en-US" sz="1400" dirty="0">
                          <a:effectLst/>
                        </a:rPr>
                        <a:t>g</a:t>
                      </a:r>
                      <a:r>
                        <a:rPr lang="en-US" sz="1400" spc="-20" dirty="0">
                          <a:effectLst/>
                        </a:rPr>
                        <a:t> </a:t>
                      </a:r>
                      <a:r>
                        <a:rPr lang="en-US" sz="1400" dirty="0">
                          <a:effectLst/>
                        </a:rPr>
                        <a:t>FLL </a:t>
                      </a:r>
                      <a:r>
                        <a:rPr lang="en-US" sz="1400" spc="-5" dirty="0">
                          <a:effectLst/>
                        </a:rPr>
                        <a:t>Me</a:t>
                      </a:r>
                      <a:r>
                        <a:rPr lang="en-US" sz="1400" dirty="0">
                          <a:effectLst/>
                        </a:rPr>
                        <a:t>t</a:t>
                      </a:r>
                      <a:r>
                        <a:rPr lang="en-US" sz="1400" spc="5" dirty="0">
                          <a:effectLst/>
                        </a:rPr>
                        <a:t>h</a:t>
                      </a:r>
                      <a:r>
                        <a:rPr lang="en-US" sz="1400" dirty="0">
                          <a:effectLst/>
                        </a:rPr>
                        <a:t>o</a:t>
                      </a:r>
                      <a:r>
                        <a:rPr lang="en-US" sz="1400" spc="10" dirty="0">
                          <a:effectLst/>
                        </a:rPr>
                        <a:t>d</a:t>
                      </a:r>
                      <a:r>
                        <a:rPr lang="en-US" sz="1400" dirty="0">
                          <a:effectLst/>
                        </a:rPr>
                        <a:t>, (%</a:t>
                      </a:r>
                      <a:r>
                        <a:rPr lang="en-US" sz="1400" spc="-5" dirty="0">
                          <a:effectLst/>
                        </a:rPr>
                        <a:t> </a:t>
                      </a:r>
                      <a:r>
                        <a:rPr lang="en-US" sz="1400" spc="5" dirty="0">
                          <a:effectLst/>
                        </a:rPr>
                        <a:t>b</a:t>
                      </a:r>
                      <a:r>
                        <a:rPr lang="en-US" sz="1400" dirty="0">
                          <a:effectLst/>
                        </a:rPr>
                        <a:t>y Vo</a:t>
                      </a:r>
                      <a:r>
                        <a:rPr lang="en-US" sz="1400" spc="5" dirty="0">
                          <a:effectLst/>
                        </a:rPr>
                        <a:t>lu</a:t>
                      </a:r>
                      <a:r>
                        <a:rPr lang="en-US" sz="1400" spc="-5" dirty="0">
                          <a:effectLst/>
                        </a:rPr>
                        <a:t>me</a:t>
                      </a:r>
                      <a:r>
                        <a:rPr lang="en-US" sz="1400" dirty="0">
                          <a:effectLst/>
                        </a:rPr>
                        <a:t>)</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70485" marR="98425" indent="-635" algn="ctr">
                        <a:lnSpc>
                          <a:spcPct val="90000"/>
                        </a:lnSpc>
                        <a:spcBef>
                          <a:spcPts val="310"/>
                        </a:spcBef>
                        <a:spcAft>
                          <a:spcPts val="0"/>
                        </a:spcAft>
                      </a:pPr>
                      <a:endParaRPr lang="en-US" sz="1400" spc="-5" dirty="0">
                        <a:effectLst/>
                      </a:endParaRPr>
                    </a:p>
                    <a:p>
                      <a:pPr marL="70485" marR="98425" indent="-635" algn="ctr">
                        <a:lnSpc>
                          <a:spcPct val="90000"/>
                        </a:lnSpc>
                        <a:spcBef>
                          <a:spcPts val="310"/>
                        </a:spcBef>
                        <a:spcAft>
                          <a:spcPts val="0"/>
                        </a:spcAft>
                      </a:pPr>
                      <a:endParaRPr lang="en-US" sz="1400" spc="-5" dirty="0">
                        <a:effectLst/>
                      </a:endParaRPr>
                    </a:p>
                    <a:p>
                      <a:pPr marL="70485" marR="98425" indent="-635" algn="ctr">
                        <a:lnSpc>
                          <a:spcPct val="90000"/>
                        </a:lnSpc>
                        <a:spcBef>
                          <a:spcPts val="310"/>
                        </a:spcBef>
                        <a:spcAft>
                          <a:spcPts val="0"/>
                        </a:spcAft>
                      </a:pPr>
                      <a:endParaRPr lang="en-US" sz="1400" spc="-5" dirty="0">
                        <a:effectLst/>
                      </a:endParaRPr>
                    </a:p>
                    <a:p>
                      <a:pPr marL="70485" marR="98425" indent="-635" algn="ctr">
                        <a:lnSpc>
                          <a:spcPct val="90000"/>
                        </a:lnSpc>
                        <a:spcBef>
                          <a:spcPts val="310"/>
                        </a:spcBef>
                        <a:spcAft>
                          <a:spcPts val="0"/>
                        </a:spcAft>
                      </a:pPr>
                      <a:r>
                        <a:rPr lang="en-US" sz="1400" spc="-5" dirty="0">
                          <a:effectLst/>
                        </a:rPr>
                        <a:t>Ma</a:t>
                      </a:r>
                      <a:r>
                        <a:rPr lang="en-US" sz="1400" dirty="0">
                          <a:effectLst/>
                        </a:rPr>
                        <a:t>x</a:t>
                      </a:r>
                      <a:r>
                        <a:rPr lang="en-US" sz="1400" spc="5" dirty="0">
                          <a:effectLst/>
                        </a:rPr>
                        <a:t>i</a:t>
                      </a:r>
                      <a:r>
                        <a:rPr lang="en-US" sz="1400" spc="-5" dirty="0">
                          <a:effectLst/>
                        </a:rPr>
                        <a:t>m</a:t>
                      </a:r>
                      <a:r>
                        <a:rPr lang="en-US" sz="1400" spc="5" dirty="0">
                          <a:effectLst/>
                        </a:rPr>
                        <a:t>u</a:t>
                      </a:r>
                      <a:r>
                        <a:rPr lang="en-US" sz="1400" dirty="0">
                          <a:effectLst/>
                        </a:rPr>
                        <a:t>m </a:t>
                      </a:r>
                      <a:r>
                        <a:rPr lang="en-US" sz="1400" spc="5" dirty="0">
                          <a:effectLst/>
                        </a:rPr>
                        <a:t>A</a:t>
                      </a:r>
                      <a:r>
                        <a:rPr lang="en-US" sz="1400" dirty="0">
                          <a:effectLst/>
                        </a:rPr>
                        <a:t>v</a:t>
                      </a:r>
                      <a:r>
                        <a:rPr lang="en-US" sz="1400" spc="-10" dirty="0">
                          <a:effectLst/>
                        </a:rPr>
                        <a:t>a</a:t>
                      </a:r>
                      <a:r>
                        <a:rPr lang="en-US" sz="1400" spc="5" dirty="0">
                          <a:effectLst/>
                        </a:rPr>
                        <a:t>il</a:t>
                      </a:r>
                      <a:r>
                        <a:rPr lang="en-US" sz="1400" spc="-5" dirty="0">
                          <a:effectLst/>
                        </a:rPr>
                        <a:t>a</a:t>
                      </a:r>
                      <a:r>
                        <a:rPr lang="en-US" sz="1400" spc="5" dirty="0">
                          <a:effectLst/>
                        </a:rPr>
                        <a:t>bl</a:t>
                      </a:r>
                      <a:r>
                        <a:rPr lang="en-US" sz="1400" dirty="0">
                          <a:effectLst/>
                        </a:rPr>
                        <a:t>e </a:t>
                      </a:r>
                      <a:r>
                        <a:rPr lang="en-US" sz="1400" spc="5" dirty="0">
                          <a:effectLst/>
                        </a:rPr>
                        <a:t>W</a:t>
                      </a:r>
                      <a:r>
                        <a:rPr lang="en-US" sz="1400" spc="-5" dirty="0">
                          <a:effectLst/>
                        </a:rPr>
                        <a:t>a</a:t>
                      </a:r>
                      <a:r>
                        <a:rPr lang="en-US" sz="1400" dirty="0">
                          <a:effectLst/>
                        </a:rPr>
                        <a:t>ter C</a:t>
                      </a:r>
                      <a:r>
                        <a:rPr lang="en-US" sz="1400" spc="-5" dirty="0">
                          <a:effectLst/>
                        </a:rPr>
                        <a:t>a</a:t>
                      </a:r>
                      <a:r>
                        <a:rPr lang="en-US" sz="1400" spc="5" dirty="0">
                          <a:effectLst/>
                        </a:rPr>
                        <a:t>p</a:t>
                      </a:r>
                      <a:r>
                        <a:rPr lang="en-US" sz="1400" spc="-5" dirty="0">
                          <a:effectLst/>
                        </a:rPr>
                        <a:t>a</a:t>
                      </a:r>
                      <a:r>
                        <a:rPr lang="en-US" sz="1400" dirty="0">
                          <a:effectLst/>
                        </a:rPr>
                        <a:t>c</a:t>
                      </a:r>
                      <a:r>
                        <a:rPr lang="en-US" sz="1400" spc="5" dirty="0">
                          <a:effectLst/>
                        </a:rPr>
                        <a:t>i</a:t>
                      </a:r>
                      <a:r>
                        <a:rPr lang="en-US" sz="1400" dirty="0">
                          <a:effectLst/>
                        </a:rPr>
                        <a:t>ty F</a:t>
                      </a:r>
                      <a:r>
                        <a:rPr lang="en-US" sz="1400" spc="5" dirty="0">
                          <a:effectLst/>
                        </a:rPr>
                        <a:t>o</a:t>
                      </a:r>
                      <a:r>
                        <a:rPr lang="en-US" sz="1400" dirty="0">
                          <a:effectLst/>
                        </a:rPr>
                        <a:t>r</a:t>
                      </a:r>
                      <a:r>
                        <a:rPr lang="en-US" sz="1400" spc="5" dirty="0">
                          <a:effectLst/>
                        </a:rPr>
                        <a:t> </a:t>
                      </a:r>
                      <a:r>
                        <a:rPr lang="en-US" sz="1400" spc="-5" dirty="0">
                          <a:effectLst/>
                        </a:rPr>
                        <a:t>R</a:t>
                      </a:r>
                      <a:r>
                        <a:rPr lang="en-US" sz="1400" spc="-10" dirty="0">
                          <a:effectLst/>
                        </a:rPr>
                        <a:t>u</a:t>
                      </a:r>
                      <a:r>
                        <a:rPr lang="en-US" sz="1400" spc="5" dirty="0">
                          <a:effectLst/>
                        </a:rPr>
                        <a:t>n</a:t>
                      </a:r>
                      <a:r>
                        <a:rPr lang="en-US" sz="1400" dirty="0">
                          <a:effectLst/>
                        </a:rPr>
                        <a:t>o</a:t>
                      </a:r>
                      <a:r>
                        <a:rPr lang="en-US" sz="1400" spc="5" dirty="0">
                          <a:effectLst/>
                        </a:rPr>
                        <a:t>f</a:t>
                      </a:r>
                      <a:r>
                        <a:rPr lang="en-US" sz="1400" dirty="0">
                          <a:effectLst/>
                        </a:rPr>
                        <a:t>f </a:t>
                      </a:r>
                      <a:r>
                        <a:rPr lang="en-US" sz="1400" spc="-5" dirty="0">
                          <a:effectLst/>
                        </a:rPr>
                        <a:t>Re</a:t>
                      </a:r>
                      <a:r>
                        <a:rPr lang="en-US" sz="1400" dirty="0">
                          <a:effectLst/>
                        </a:rPr>
                        <a:t>te</a:t>
                      </a:r>
                      <a:r>
                        <a:rPr lang="en-US" sz="1400" spc="5" dirty="0">
                          <a:effectLst/>
                        </a:rPr>
                        <a:t>n</a:t>
                      </a:r>
                      <a:r>
                        <a:rPr lang="en-US" sz="1400" dirty="0">
                          <a:effectLst/>
                        </a:rPr>
                        <a:t>t</a:t>
                      </a:r>
                      <a:r>
                        <a:rPr lang="en-US" sz="1400" spc="10" dirty="0">
                          <a:effectLst/>
                        </a:rPr>
                        <a:t>i</a:t>
                      </a:r>
                      <a:r>
                        <a:rPr lang="en-US" sz="1400" dirty="0">
                          <a:effectLst/>
                        </a:rPr>
                        <a:t>on (</a:t>
                      </a:r>
                      <a:r>
                        <a:rPr lang="en-US" sz="1400" dirty="0" err="1">
                          <a:effectLst/>
                        </a:rPr>
                        <a:t>c</a:t>
                      </a:r>
                      <a:r>
                        <a:rPr lang="en-US" sz="1400" spc="5" dirty="0" err="1">
                          <a:effectLst/>
                        </a:rPr>
                        <a:t>f</a:t>
                      </a:r>
                      <a:r>
                        <a:rPr lang="en-US" sz="1400" dirty="0">
                          <a:effectLst/>
                        </a:rPr>
                        <a:t>/</a:t>
                      </a:r>
                      <a:r>
                        <a:rPr lang="en-US" sz="1400" dirty="0" err="1">
                          <a:effectLst/>
                        </a:rPr>
                        <a:t>c</a:t>
                      </a:r>
                      <a:r>
                        <a:rPr lang="en-US" sz="1400" spc="5" dirty="0" err="1">
                          <a:effectLst/>
                        </a:rPr>
                        <a:t>f</a:t>
                      </a:r>
                      <a:r>
                        <a:rPr lang="en-US" sz="1400" dirty="0">
                          <a:effectLst/>
                        </a:rPr>
                        <a:t>)</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extLst>
                  <a:ext uri="{0D108BD9-81ED-4DB2-BD59-A6C34878D82A}">
                    <a16:rowId xmlns:a16="http://schemas.microsoft.com/office/drawing/2014/main" val="1596066998"/>
                  </a:ext>
                </a:extLst>
              </a:tr>
              <a:tr h="1369128">
                <a:tc>
                  <a:txBody>
                    <a:bodyPr/>
                    <a:lstStyle/>
                    <a:p>
                      <a:pPr marL="0" marR="0">
                        <a:lnSpc>
                          <a:spcPts val="950"/>
                        </a:lnSpc>
                        <a:spcBef>
                          <a:spcPts val="15"/>
                        </a:spcBef>
                        <a:spcAft>
                          <a:spcPts val="0"/>
                        </a:spcAft>
                      </a:pPr>
                      <a:r>
                        <a:rPr lang="en-US" sz="1400" dirty="0">
                          <a:effectLst/>
                        </a:rPr>
                        <a:t> </a:t>
                      </a:r>
                    </a:p>
                    <a:p>
                      <a:pPr marL="107315" marR="0">
                        <a:lnSpc>
                          <a:spcPct val="115000"/>
                        </a:lnSpc>
                        <a:spcBef>
                          <a:spcPts val="0"/>
                        </a:spcBef>
                        <a:spcAft>
                          <a:spcPts val="0"/>
                        </a:spcAft>
                      </a:pPr>
                      <a:r>
                        <a:rPr lang="en-US" sz="1400" dirty="0">
                          <a:effectLst/>
                        </a:rPr>
                        <a:t>▪ </a:t>
                      </a:r>
                      <a:r>
                        <a:rPr lang="en-US" sz="1400" spc="130" dirty="0">
                          <a:effectLst/>
                        </a:rPr>
                        <a:t> </a:t>
                      </a:r>
                      <a:r>
                        <a:rPr lang="en-US" sz="1400" spc="-10" dirty="0">
                          <a:effectLst/>
                        </a:rPr>
                        <a:t>20</a:t>
                      </a:r>
                      <a:r>
                        <a:rPr lang="en-US" sz="1400" dirty="0">
                          <a:effectLst/>
                        </a:rPr>
                        <a:t>%</a:t>
                      </a:r>
                      <a:r>
                        <a:rPr lang="en-US" sz="1400" spc="5" dirty="0">
                          <a:effectLst/>
                        </a:rPr>
                        <a:t> </a:t>
                      </a:r>
                      <a:r>
                        <a:rPr lang="en-US" sz="1400" spc="-5" dirty="0">
                          <a:effectLst/>
                        </a:rPr>
                        <a:t>1</a:t>
                      </a:r>
                      <a:r>
                        <a:rPr lang="en-US" sz="1400" dirty="0">
                          <a:effectLst/>
                        </a:rPr>
                        <a:t>-7</a:t>
                      </a:r>
                      <a:r>
                        <a:rPr lang="en-US" sz="1400" spc="-5" dirty="0">
                          <a:effectLst/>
                        </a:rPr>
                        <a:t> </a:t>
                      </a:r>
                      <a:r>
                        <a:rPr lang="en-US" sz="1400" spc="10" dirty="0">
                          <a:effectLst/>
                        </a:rPr>
                        <a:t>m</a:t>
                      </a:r>
                      <a:r>
                        <a:rPr lang="en-US" sz="1400" dirty="0">
                          <a:effectLst/>
                        </a:rPr>
                        <a:t>m</a:t>
                      </a:r>
                      <a:r>
                        <a:rPr lang="en-US" sz="1400" spc="-5" dirty="0">
                          <a:effectLst/>
                        </a:rPr>
                        <a:t> p</a:t>
                      </a:r>
                      <a:r>
                        <a:rPr lang="en-US" sz="1400" spc="5" dirty="0">
                          <a:effectLst/>
                        </a:rPr>
                        <a:t>um</a:t>
                      </a:r>
                      <a:r>
                        <a:rPr lang="en-US" sz="1400" spc="-15" dirty="0">
                          <a:effectLst/>
                        </a:rPr>
                        <a:t>i</a:t>
                      </a:r>
                      <a:r>
                        <a:rPr lang="en-US" sz="1400" dirty="0">
                          <a:effectLst/>
                        </a:rPr>
                        <a:t>ce</a:t>
                      </a:r>
                    </a:p>
                    <a:p>
                      <a:pPr marL="278130" marR="431165" indent="-170815">
                        <a:lnSpc>
                          <a:spcPct val="115000"/>
                        </a:lnSpc>
                        <a:spcBef>
                          <a:spcPts val="0"/>
                        </a:spcBef>
                        <a:spcAft>
                          <a:spcPts val="0"/>
                        </a:spcAft>
                      </a:pPr>
                      <a:r>
                        <a:rPr lang="en-US" sz="1400" dirty="0">
                          <a:effectLst/>
                        </a:rPr>
                        <a:t>▪ </a:t>
                      </a:r>
                      <a:r>
                        <a:rPr lang="en-US" sz="1400" spc="130" dirty="0">
                          <a:effectLst/>
                        </a:rPr>
                        <a:t> </a:t>
                      </a:r>
                      <a:r>
                        <a:rPr lang="en-US" sz="1400" spc="-10" dirty="0">
                          <a:effectLst/>
                        </a:rPr>
                        <a:t>60</a:t>
                      </a:r>
                      <a:r>
                        <a:rPr lang="en-US" sz="1400" dirty="0">
                          <a:effectLst/>
                        </a:rPr>
                        <a:t>%</a:t>
                      </a:r>
                      <a:r>
                        <a:rPr lang="en-US" sz="1400" spc="5" dirty="0">
                          <a:effectLst/>
                        </a:rPr>
                        <a:t> </a:t>
                      </a:r>
                      <a:r>
                        <a:rPr lang="en-US" sz="1400" spc="-5" dirty="0">
                          <a:effectLst/>
                        </a:rPr>
                        <a:t>4</a:t>
                      </a:r>
                      <a:r>
                        <a:rPr lang="en-US" sz="1400" dirty="0">
                          <a:effectLst/>
                        </a:rPr>
                        <a:t>-</a:t>
                      </a:r>
                      <a:r>
                        <a:rPr lang="en-US" sz="1400" spc="5" dirty="0">
                          <a:effectLst/>
                        </a:rPr>
                        <a:t>1</a:t>
                      </a:r>
                      <a:r>
                        <a:rPr lang="en-US" sz="1400" dirty="0">
                          <a:effectLst/>
                        </a:rPr>
                        <a:t>0</a:t>
                      </a:r>
                      <a:r>
                        <a:rPr lang="en-US" sz="1400" spc="-5" dirty="0">
                          <a:effectLst/>
                        </a:rPr>
                        <a:t> </a:t>
                      </a:r>
                      <a:r>
                        <a:rPr lang="en-US" sz="1400" spc="5" dirty="0">
                          <a:effectLst/>
                        </a:rPr>
                        <a:t>mm </a:t>
                      </a:r>
                      <a:r>
                        <a:rPr lang="en-US" sz="1400" spc="-5" dirty="0">
                          <a:effectLst/>
                        </a:rPr>
                        <a:t>p</a:t>
                      </a:r>
                      <a:r>
                        <a:rPr lang="en-US" sz="1400" spc="5" dirty="0">
                          <a:effectLst/>
                        </a:rPr>
                        <a:t>um</a:t>
                      </a:r>
                      <a:r>
                        <a:rPr lang="en-US" sz="1400" spc="-15" dirty="0">
                          <a:effectLst/>
                        </a:rPr>
                        <a:t>i</a:t>
                      </a:r>
                      <a:r>
                        <a:rPr lang="en-US" sz="1400" dirty="0">
                          <a:effectLst/>
                        </a:rPr>
                        <a:t>ce</a:t>
                      </a:r>
                    </a:p>
                    <a:p>
                      <a:pPr marL="278130" marR="26670" indent="-170815">
                        <a:lnSpc>
                          <a:spcPct val="115000"/>
                        </a:lnSpc>
                        <a:spcBef>
                          <a:spcPts val="0"/>
                        </a:spcBef>
                        <a:spcAft>
                          <a:spcPts val="0"/>
                        </a:spcAft>
                      </a:pPr>
                      <a:r>
                        <a:rPr lang="en-US" sz="1400" dirty="0">
                          <a:effectLst/>
                        </a:rPr>
                        <a:t>▪ </a:t>
                      </a:r>
                      <a:r>
                        <a:rPr lang="en-US" sz="1400" spc="130" dirty="0">
                          <a:effectLst/>
                        </a:rPr>
                        <a:t> </a:t>
                      </a:r>
                      <a:r>
                        <a:rPr lang="en-US" sz="1400" spc="-10" dirty="0">
                          <a:effectLst/>
                        </a:rPr>
                        <a:t>20</a:t>
                      </a:r>
                      <a:r>
                        <a:rPr lang="en-US" sz="1400" dirty="0">
                          <a:effectLst/>
                        </a:rPr>
                        <a:t>%</a:t>
                      </a:r>
                      <a:r>
                        <a:rPr lang="en-US" sz="1400" spc="5" dirty="0">
                          <a:effectLst/>
                        </a:rPr>
                        <a:t> </a:t>
                      </a:r>
                      <a:r>
                        <a:rPr lang="en-US" sz="1400" dirty="0">
                          <a:effectLst/>
                        </a:rPr>
                        <a:t>c</a:t>
                      </a:r>
                      <a:r>
                        <a:rPr lang="en-US" sz="1400" spc="5" dirty="0">
                          <a:effectLst/>
                        </a:rPr>
                        <a:t>o</a:t>
                      </a:r>
                      <a:r>
                        <a:rPr lang="en-US" sz="1400" spc="-5" dirty="0">
                          <a:effectLst/>
                        </a:rPr>
                        <a:t>mp</a:t>
                      </a:r>
                      <a:r>
                        <a:rPr lang="en-US" sz="1400" spc="5" dirty="0">
                          <a:effectLst/>
                        </a:rPr>
                        <a:t>o</a:t>
                      </a:r>
                      <a:r>
                        <a:rPr lang="en-US" sz="1400" dirty="0">
                          <a:effectLst/>
                        </a:rPr>
                        <a:t>s</a:t>
                      </a:r>
                      <a:r>
                        <a:rPr lang="en-US" sz="1400" spc="-10" dirty="0">
                          <a:effectLst/>
                        </a:rPr>
                        <a:t>te</a:t>
                      </a:r>
                      <a:r>
                        <a:rPr lang="en-US" sz="1400" dirty="0">
                          <a:effectLst/>
                        </a:rPr>
                        <a:t>d </a:t>
                      </a:r>
                      <a:r>
                        <a:rPr lang="en-US" sz="1400" spc="5" dirty="0">
                          <a:effectLst/>
                        </a:rPr>
                        <a:t>p</a:t>
                      </a:r>
                      <a:r>
                        <a:rPr lang="en-US" sz="1400" spc="-15" dirty="0">
                          <a:effectLst/>
                        </a:rPr>
                        <a:t>i</a:t>
                      </a:r>
                      <a:r>
                        <a:rPr lang="en-US" sz="1400" spc="5" dirty="0">
                          <a:effectLst/>
                        </a:rPr>
                        <a:t>n</a:t>
                      </a:r>
                      <a:r>
                        <a:rPr lang="en-US" sz="1400" dirty="0">
                          <a:effectLst/>
                        </a:rPr>
                        <a:t>e </a:t>
                      </a:r>
                      <a:r>
                        <a:rPr lang="en-US" sz="1400" spc="-5" dirty="0">
                          <a:effectLst/>
                        </a:rPr>
                        <a:t>b</a:t>
                      </a:r>
                      <a:r>
                        <a:rPr lang="en-US" sz="1400" spc="10" dirty="0">
                          <a:effectLst/>
                        </a:rPr>
                        <a:t>a</a:t>
                      </a:r>
                      <a:r>
                        <a:rPr lang="en-US" sz="1400" dirty="0">
                          <a:effectLst/>
                        </a:rPr>
                        <a:t>rk</a:t>
                      </a:r>
                      <a:r>
                        <a:rPr lang="en-US" sz="1400" spc="-10" dirty="0">
                          <a:effectLst/>
                        </a:rPr>
                        <a:t> </a:t>
                      </a:r>
                      <a:r>
                        <a:rPr lang="en-US" sz="1400" dirty="0">
                          <a:effectLst/>
                        </a:rPr>
                        <a:t>fi</a:t>
                      </a:r>
                      <a:r>
                        <a:rPr lang="en-US" sz="1400" spc="-5" dirty="0">
                          <a:effectLst/>
                        </a:rPr>
                        <a:t>n</a:t>
                      </a:r>
                      <a:r>
                        <a:rPr lang="en-US" sz="1400" dirty="0">
                          <a:effectLst/>
                        </a:rPr>
                        <a:t>es</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0" marR="0">
                        <a:lnSpc>
                          <a:spcPts val="1000"/>
                        </a:lnSpc>
                        <a:spcBef>
                          <a:spcPts val="0"/>
                        </a:spcBef>
                        <a:spcAft>
                          <a:spcPts val="0"/>
                        </a:spcAft>
                      </a:pPr>
                      <a:r>
                        <a:rPr lang="en-US" sz="1400">
                          <a:effectLst/>
                        </a:rPr>
                        <a:t> </a:t>
                      </a:r>
                    </a:p>
                    <a:p>
                      <a:pPr marL="0" marR="0">
                        <a:lnSpc>
                          <a:spcPts val="1000"/>
                        </a:lnSpc>
                        <a:spcBef>
                          <a:spcPts val="0"/>
                        </a:spcBef>
                        <a:spcAft>
                          <a:spcPts val="0"/>
                        </a:spcAft>
                      </a:pPr>
                      <a:r>
                        <a:rPr lang="en-US" sz="1400">
                          <a:effectLst/>
                        </a:rPr>
                        <a:t> </a:t>
                      </a:r>
                    </a:p>
                    <a:p>
                      <a:pPr marL="0" marR="0">
                        <a:lnSpc>
                          <a:spcPts val="1000"/>
                        </a:lnSpc>
                        <a:spcBef>
                          <a:spcPts val="0"/>
                        </a:spcBef>
                        <a:spcAft>
                          <a:spcPts val="0"/>
                        </a:spcAft>
                      </a:pPr>
                      <a:r>
                        <a:rPr lang="en-US" sz="1400">
                          <a:effectLst/>
                        </a:rPr>
                        <a:t> </a:t>
                      </a:r>
                    </a:p>
                    <a:p>
                      <a:pPr marL="0" marR="0">
                        <a:lnSpc>
                          <a:spcPts val="1000"/>
                        </a:lnSpc>
                        <a:spcBef>
                          <a:spcPts val="0"/>
                        </a:spcBef>
                        <a:spcAft>
                          <a:spcPts val="0"/>
                        </a:spcAft>
                      </a:pPr>
                      <a:r>
                        <a:rPr lang="en-US" sz="1400">
                          <a:effectLst/>
                        </a:rPr>
                        <a:t> </a:t>
                      </a:r>
                    </a:p>
                    <a:p>
                      <a:pPr marL="0" marR="0">
                        <a:lnSpc>
                          <a:spcPts val="1000"/>
                        </a:lnSpc>
                        <a:spcBef>
                          <a:spcPts val="0"/>
                        </a:spcBef>
                        <a:spcAft>
                          <a:spcPts val="0"/>
                        </a:spcAft>
                      </a:pPr>
                      <a:r>
                        <a:rPr lang="en-US" sz="1400">
                          <a:effectLst/>
                        </a:rPr>
                        <a:t> </a:t>
                      </a:r>
                    </a:p>
                    <a:p>
                      <a:pPr marL="0" marR="0">
                        <a:lnSpc>
                          <a:spcPts val="1300"/>
                        </a:lnSpc>
                        <a:spcBef>
                          <a:spcPts val="40"/>
                        </a:spcBef>
                        <a:spcAft>
                          <a:spcPts val="0"/>
                        </a:spcAft>
                      </a:pPr>
                      <a:r>
                        <a:rPr lang="en-US" sz="1400">
                          <a:effectLst/>
                        </a:rPr>
                        <a:t> </a:t>
                      </a:r>
                    </a:p>
                    <a:p>
                      <a:pPr marL="221615" marR="0">
                        <a:lnSpc>
                          <a:spcPct val="115000"/>
                        </a:lnSpc>
                        <a:spcBef>
                          <a:spcPts val="0"/>
                        </a:spcBef>
                        <a:spcAft>
                          <a:spcPts val="0"/>
                        </a:spcAft>
                      </a:pPr>
                      <a:r>
                        <a:rPr lang="en-US" sz="1400" spc="-10">
                          <a:effectLst/>
                        </a:rPr>
                        <a:t>0</a:t>
                      </a:r>
                      <a:r>
                        <a:rPr lang="en-US" sz="1400" spc="10">
                          <a:effectLst/>
                        </a:rPr>
                        <a:t>.</a:t>
                      </a:r>
                      <a:r>
                        <a:rPr lang="en-US" sz="1400" spc="-10">
                          <a:effectLst/>
                        </a:rPr>
                        <a:t>3</a:t>
                      </a:r>
                      <a:r>
                        <a:rPr lang="en-US" sz="1400">
                          <a:effectLst/>
                        </a:rPr>
                        <a:t>0</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0" marR="0">
                        <a:lnSpc>
                          <a:spcPts val="1000"/>
                        </a:lnSpc>
                        <a:spcBef>
                          <a:spcPts val="0"/>
                        </a:spcBef>
                        <a:spcAft>
                          <a:spcPts val="0"/>
                        </a:spcAft>
                      </a:pPr>
                      <a:r>
                        <a:rPr lang="en-US" sz="1400">
                          <a:effectLst/>
                        </a:rPr>
                        <a:t> </a:t>
                      </a:r>
                    </a:p>
                    <a:p>
                      <a:pPr marL="0" marR="0">
                        <a:lnSpc>
                          <a:spcPts val="1000"/>
                        </a:lnSpc>
                        <a:spcBef>
                          <a:spcPts val="0"/>
                        </a:spcBef>
                        <a:spcAft>
                          <a:spcPts val="0"/>
                        </a:spcAft>
                      </a:pPr>
                      <a:r>
                        <a:rPr lang="en-US" sz="1400">
                          <a:effectLst/>
                        </a:rPr>
                        <a:t> </a:t>
                      </a:r>
                    </a:p>
                    <a:p>
                      <a:pPr marL="0" marR="0">
                        <a:lnSpc>
                          <a:spcPts val="1000"/>
                        </a:lnSpc>
                        <a:spcBef>
                          <a:spcPts val="0"/>
                        </a:spcBef>
                        <a:spcAft>
                          <a:spcPts val="0"/>
                        </a:spcAft>
                      </a:pPr>
                      <a:r>
                        <a:rPr lang="en-US" sz="1400">
                          <a:effectLst/>
                        </a:rPr>
                        <a:t> </a:t>
                      </a:r>
                    </a:p>
                    <a:p>
                      <a:pPr marL="0" marR="0">
                        <a:lnSpc>
                          <a:spcPts val="1000"/>
                        </a:lnSpc>
                        <a:spcBef>
                          <a:spcPts val="0"/>
                        </a:spcBef>
                        <a:spcAft>
                          <a:spcPts val="0"/>
                        </a:spcAft>
                      </a:pPr>
                      <a:r>
                        <a:rPr lang="en-US" sz="1400">
                          <a:effectLst/>
                        </a:rPr>
                        <a:t> </a:t>
                      </a:r>
                    </a:p>
                    <a:p>
                      <a:pPr marL="0" marR="0">
                        <a:lnSpc>
                          <a:spcPts val="1000"/>
                        </a:lnSpc>
                        <a:spcBef>
                          <a:spcPts val="0"/>
                        </a:spcBef>
                        <a:spcAft>
                          <a:spcPts val="0"/>
                        </a:spcAft>
                      </a:pPr>
                      <a:r>
                        <a:rPr lang="en-US" sz="1400">
                          <a:effectLst/>
                        </a:rPr>
                        <a:t> </a:t>
                      </a:r>
                    </a:p>
                    <a:p>
                      <a:pPr marL="0" marR="0">
                        <a:lnSpc>
                          <a:spcPts val="1300"/>
                        </a:lnSpc>
                        <a:spcBef>
                          <a:spcPts val="40"/>
                        </a:spcBef>
                        <a:spcAft>
                          <a:spcPts val="0"/>
                        </a:spcAft>
                      </a:pPr>
                      <a:r>
                        <a:rPr lang="en-US" sz="1400">
                          <a:effectLst/>
                        </a:rPr>
                        <a:t> </a:t>
                      </a:r>
                    </a:p>
                    <a:p>
                      <a:pPr marL="205105" marR="0">
                        <a:lnSpc>
                          <a:spcPct val="115000"/>
                        </a:lnSpc>
                        <a:spcBef>
                          <a:spcPts val="0"/>
                        </a:spcBef>
                        <a:spcAft>
                          <a:spcPts val="0"/>
                        </a:spcAft>
                      </a:pPr>
                      <a:r>
                        <a:rPr lang="en-US" sz="1400" spc="-10">
                          <a:effectLst/>
                        </a:rPr>
                        <a:t>0</a:t>
                      </a:r>
                      <a:r>
                        <a:rPr lang="en-US" sz="1400" spc="10">
                          <a:effectLst/>
                        </a:rPr>
                        <a:t>.</a:t>
                      </a:r>
                      <a:r>
                        <a:rPr lang="en-US" sz="1400" spc="-10">
                          <a:effectLst/>
                        </a:rPr>
                        <a:t>34</a:t>
                      </a:r>
                      <a:r>
                        <a:rPr lang="en-US" sz="1400">
                          <a:effectLst/>
                        </a:rPr>
                        <a:t>9</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0" marR="0">
                        <a:lnSpc>
                          <a:spcPts val="1000"/>
                        </a:lnSpc>
                        <a:spcBef>
                          <a:spcPts val="0"/>
                        </a:spcBef>
                        <a:spcAft>
                          <a:spcPts val="0"/>
                        </a:spcAft>
                      </a:pPr>
                      <a:r>
                        <a:rPr lang="en-US" sz="1400">
                          <a:effectLst/>
                        </a:rPr>
                        <a:t> </a:t>
                      </a:r>
                    </a:p>
                    <a:p>
                      <a:pPr marL="0" marR="0">
                        <a:lnSpc>
                          <a:spcPts val="1000"/>
                        </a:lnSpc>
                        <a:spcBef>
                          <a:spcPts val="0"/>
                        </a:spcBef>
                        <a:spcAft>
                          <a:spcPts val="0"/>
                        </a:spcAft>
                      </a:pPr>
                      <a:r>
                        <a:rPr lang="en-US" sz="1400">
                          <a:effectLst/>
                        </a:rPr>
                        <a:t> </a:t>
                      </a:r>
                    </a:p>
                    <a:p>
                      <a:pPr marL="0" marR="0">
                        <a:lnSpc>
                          <a:spcPts val="1000"/>
                        </a:lnSpc>
                        <a:spcBef>
                          <a:spcPts val="0"/>
                        </a:spcBef>
                        <a:spcAft>
                          <a:spcPts val="0"/>
                        </a:spcAft>
                      </a:pPr>
                      <a:r>
                        <a:rPr lang="en-US" sz="1400">
                          <a:effectLst/>
                        </a:rPr>
                        <a:t> </a:t>
                      </a:r>
                    </a:p>
                    <a:p>
                      <a:pPr marL="0" marR="0">
                        <a:lnSpc>
                          <a:spcPts val="1000"/>
                        </a:lnSpc>
                        <a:spcBef>
                          <a:spcPts val="0"/>
                        </a:spcBef>
                        <a:spcAft>
                          <a:spcPts val="0"/>
                        </a:spcAft>
                      </a:pPr>
                      <a:r>
                        <a:rPr lang="en-US" sz="1400">
                          <a:effectLst/>
                        </a:rPr>
                        <a:t> </a:t>
                      </a:r>
                    </a:p>
                    <a:p>
                      <a:pPr marL="0" marR="0">
                        <a:lnSpc>
                          <a:spcPts val="1000"/>
                        </a:lnSpc>
                        <a:spcBef>
                          <a:spcPts val="0"/>
                        </a:spcBef>
                        <a:spcAft>
                          <a:spcPts val="0"/>
                        </a:spcAft>
                      </a:pPr>
                      <a:r>
                        <a:rPr lang="en-US" sz="1400">
                          <a:effectLst/>
                        </a:rPr>
                        <a:t> </a:t>
                      </a:r>
                    </a:p>
                    <a:p>
                      <a:pPr marL="0" marR="0">
                        <a:lnSpc>
                          <a:spcPts val="1300"/>
                        </a:lnSpc>
                        <a:spcBef>
                          <a:spcPts val="40"/>
                        </a:spcBef>
                        <a:spcAft>
                          <a:spcPts val="0"/>
                        </a:spcAft>
                      </a:pPr>
                      <a:r>
                        <a:rPr lang="en-US" sz="1400">
                          <a:effectLst/>
                        </a:rPr>
                        <a:t> </a:t>
                      </a:r>
                    </a:p>
                    <a:p>
                      <a:pPr marL="203835" marR="0">
                        <a:lnSpc>
                          <a:spcPct val="115000"/>
                        </a:lnSpc>
                        <a:spcBef>
                          <a:spcPts val="0"/>
                        </a:spcBef>
                        <a:spcAft>
                          <a:spcPts val="0"/>
                        </a:spcAft>
                      </a:pPr>
                      <a:r>
                        <a:rPr lang="en-US" sz="1400" spc="-10">
                          <a:effectLst/>
                        </a:rPr>
                        <a:t>0</a:t>
                      </a:r>
                      <a:r>
                        <a:rPr lang="en-US" sz="1400" spc="10">
                          <a:effectLst/>
                        </a:rPr>
                        <a:t>.</a:t>
                      </a:r>
                      <a:r>
                        <a:rPr lang="en-US" sz="1400" spc="-10">
                          <a:effectLst/>
                        </a:rPr>
                        <a:t>11</a:t>
                      </a:r>
                      <a:r>
                        <a:rPr lang="en-US" sz="1400">
                          <a:effectLst/>
                        </a:rPr>
                        <a:t>8</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0" marR="0">
                        <a:lnSpc>
                          <a:spcPts val="1000"/>
                        </a:lnSpc>
                        <a:spcBef>
                          <a:spcPts val="0"/>
                        </a:spcBef>
                        <a:spcAft>
                          <a:spcPts val="0"/>
                        </a:spcAft>
                      </a:pPr>
                      <a:r>
                        <a:rPr lang="en-US" sz="1400">
                          <a:effectLst/>
                        </a:rPr>
                        <a:t> </a:t>
                      </a:r>
                    </a:p>
                    <a:p>
                      <a:pPr marL="0" marR="0">
                        <a:lnSpc>
                          <a:spcPts val="1000"/>
                        </a:lnSpc>
                        <a:spcBef>
                          <a:spcPts val="0"/>
                        </a:spcBef>
                        <a:spcAft>
                          <a:spcPts val="0"/>
                        </a:spcAft>
                      </a:pPr>
                      <a:r>
                        <a:rPr lang="en-US" sz="1400">
                          <a:effectLst/>
                        </a:rPr>
                        <a:t> </a:t>
                      </a:r>
                    </a:p>
                    <a:p>
                      <a:pPr marL="0" marR="0">
                        <a:lnSpc>
                          <a:spcPts val="1000"/>
                        </a:lnSpc>
                        <a:spcBef>
                          <a:spcPts val="0"/>
                        </a:spcBef>
                        <a:spcAft>
                          <a:spcPts val="0"/>
                        </a:spcAft>
                      </a:pPr>
                      <a:r>
                        <a:rPr lang="en-US" sz="1400">
                          <a:effectLst/>
                        </a:rPr>
                        <a:t> </a:t>
                      </a:r>
                    </a:p>
                    <a:p>
                      <a:pPr marL="0" marR="0">
                        <a:lnSpc>
                          <a:spcPts val="1000"/>
                        </a:lnSpc>
                        <a:spcBef>
                          <a:spcPts val="0"/>
                        </a:spcBef>
                        <a:spcAft>
                          <a:spcPts val="0"/>
                        </a:spcAft>
                      </a:pPr>
                      <a:r>
                        <a:rPr lang="en-US" sz="1400">
                          <a:effectLst/>
                        </a:rPr>
                        <a:t> </a:t>
                      </a:r>
                    </a:p>
                    <a:p>
                      <a:pPr marL="0" marR="0">
                        <a:lnSpc>
                          <a:spcPts val="1000"/>
                        </a:lnSpc>
                        <a:spcBef>
                          <a:spcPts val="0"/>
                        </a:spcBef>
                        <a:spcAft>
                          <a:spcPts val="0"/>
                        </a:spcAft>
                      </a:pPr>
                      <a:r>
                        <a:rPr lang="en-US" sz="1400">
                          <a:effectLst/>
                        </a:rPr>
                        <a:t> </a:t>
                      </a:r>
                    </a:p>
                    <a:p>
                      <a:pPr marL="0" marR="0">
                        <a:lnSpc>
                          <a:spcPts val="1300"/>
                        </a:lnSpc>
                        <a:spcBef>
                          <a:spcPts val="40"/>
                        </a:spcBef>
                        <a:spcAft>
                          <a:spcPts val="0"/>
                        </a:spcAft>
                      </a:pPr>
                      <a:r>
                        <a:rPr lang="en-US" sz="1400">
                          <a:effectLst/>
                        </a:rPr>
                        <a:t> </a:t>
                      </a:r>
                    </a:p>
                    <a:p>
                      <a:pPr marL="297815" marR="274955" algn="ctr">
                        <a:lnSpc>
                          <a:spcPct val="115000"/>
                        </a:lnSpc>
                        <a:spcBef>
                          <a:spcPts val="0"/>
                        </a:spcBef>
                        <a:spcAft>
                          <a:spcPts val="0"/>
                        </a:spcAft>
                      </a:pPr>
                      <a:r>
                        <a:rPr lang="en-US" sz="1400" spc="-10">
                          <a:effectLst/>
                        </a:rPr>
                        <a:t>49</a:t>
                      </a:r>
                      <a:r>
                        <a:rPr lang="en-US" sz="1400" spc="10">
                          <a:effectLst/>
                        </a:rPr>
                        <a:t>.</a:t>
                      </a:r>
                      <a:r>
                        <a:rPr lang="en-US" sz="1400">
                          <a:effectLst/>
                        </a:rPr>
                        <a:t>6</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0" marR="0">
                        <a:lnSpc>
                          <a:spcPts val="1000"/>
                        </a:lnSpc>
                        <a:spcBef>
                          <a:spcPts val="0"/>
                        </a:spcBef>
                        <a:spcAft>
                          <a:spcPts val="0"/>
                        </a:spcAft>
                      </a:pPr>
                      <a:r>
                        <a:rPr lang="en-US" sz="1400">
                          <a:effectLst/>
                        </a:rPr>
                        <a:t> </a:t>
                      </a:r>
                    </a:p>
                    <a:p>
                      <a:pPr marL="0" marR="0">
                        <a:lnSpc>
                          <a:spcPts val="1000"/>
                        </a:lnSpc>
                        <a:spcBef>
                          <a:spcPts val="0"/>
                        </a:spcBef>
                        <a:spcAft>
                          <a:spcPts val="0"/>
                        </a:spcAft>
                      </a:pPr>
                      <a:r>
                        <a:rPr lang="en-US" sz="1400">
                          <a:effectLst/>
                        </a:rPr>
                        <a:t> </a:t>
                      </a:r>
                    </a:p>
                    <a:p>
                      <a:pPr marL="0" marR="0">
                        <a:lnSpc>
                          <a:spcPts val="1000"/>
                        </a:lnSpc>
                        <a:spcBef>
                          <a:spcPts val="0"/>
                        </a:spcBef>
                        <a:spcAft>
                          <a:spcPts val="0"/>
                        </a:spcAft>
                      </a:pPr>
                      <a:r>
                        <a:rPr lang="en-US" sz="1400">
                          <a:effectLst/>
                        </a:rPr>
                        <a:t> </a:t>
                      </a:r>
                    </a:p>
                    <a:p>
                      <a:pPr marL="0" marR="0">
                        <a:lnSpc>
                          <a:spcPts val="1000"/>
                        </a:lnSpc>
                        <a:spcBef>
                          <a:spcPts val="0"/>
                        </a:spcBef>
                        <a:spcAft>
                          <a:spcPts val="0"/>
                        </a:spcAft>
                      </a:pPr>
                      <a:r>
                        <a:rPr lang="en-US" sz="1400">
                          <a:effectLst/>
                        </a:rPr>
                        <a:t> </a:t>
                      </a:r>
                    </a:p>
                    <a:p>
                      <a:pPr marL="0" marR="0">
                        <a:lnSpc>
                          <a:spcPts val="1000"/>
                        </a:lnSpc>
                        <a:spcBef>
                          <a:spcPts val="0"/>
                        </a:spcBef>
                        <a:spcAft>
                          <a:spcPts val="0"/>
                        </a:spcAft>
                      </a:pPr>
                      <a:r>
                        <a:rPr lang="en-US" sz="1400">
                          <a:effectLst/>
                        </a:rPr>
                        <a:t> </a:t>
                      </a:r>
                    </a:p>
                    <a:p>
                      <a:pPr marL="0" marR="0">
                        <a:lnSpc>
                          <a:spcPts val="1300"/>
                        </a:lnSpc>
                        <a:spcBef>
                          <a:spcPts val="40"/>
                        </a:spcBef>
                        <a:spcAft>
                          <a:spcPts val="0"/>
                        </a:spcAft>
                      </a:pPr>
                      <a:r>
                        <a:rPr lang="en-US" sz="1400">
                          <a:effectLst/>
                        </a:rPr>
                        <a:t> </a:t>
                      </a:r>
                    </a:p>
                    <a:p>
                      <a:pPr marL="271145" marR="0">
                        <a:lnSpc>
                          <a:spcPct val="115000"/>
                        </a:lnSpc>
                        <a:spcBef>
                          <a:spcPts val="0"/>
                        </a:spcBef>
                        <a:spcAft>
                          <a:spcPts val="0"/>
                        </a:spcAft>
                      </a:pPr>
                      <a:r>
                        <a:rPr lang="en-US" sz="1400" spc="-10">
                          <a:effectLst/>
                        </a:rPr>
                        <a:t>0</a:t>
                      </a:r>
                      <a:r>
                        <a:rPr lang="en-US" sz="1400" spc="10">
                          <a:effectLst/>
                        </a:rPr>
                        <a:t>.</a:t>
                      </a:r>
                      <a:r>
                        <a:rPr lang="en-US" sz="1400" spc="-10">
                          <a:effectLst/>
                        </a:rPr>
                        <a:t>23</a:t>
                      </a:r>
                      <a:r>
                        <a:rPr lang="en-US" sz="1400">
                          <a:effectLst/>
                        </a:rPr>
                        <a:t>1</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extLst>
                  <a:ext uri="{0D108BD9-81ED-4DB2-BD59-A6C34878D82A}">
                    <a16:rowId xmlns:a16="http://schemas.microsoft.com/office/drawing/2014/main" val="3160616260"/>
                  </a:ext>
                </a:extLst>
              </a:tr>
              <a:tr h="1397813">
                <a:tc>
                  <a:txBody>
                    <a:bodyPr/>
                    <a:lstStyle/>
                    <a:p>
                      <a:pPr marL="0" marR="0">
                        <a:lnSpc>
                          <a:spcPts val="950"/>
                        </a:lnSpc>
                        <a:spcBef>
                          <a:spcPts val="15"/>
                        </a:spcBef>
                        <a:spcAft>
                          <a:spcPts val="0"/>
                        </a:spcAft>
                      </a:pPr>
                      <a:r>
                        <a:rPr lang="en-US" sz="1400" dirty="0">
                          <a:effectLst/>
                        </a:rPr>
                        <a:t> </a:t>
                      </a:r>
                    </a:p>
                    <a:p>
                      <a:pPr marL="278130" marR="431800" indent="-170815">
                        <a:lnSpc>
                          <a:spcPct val="115000"/>
                        </a:lnSpc>
                        <a:spcBef>
                          <a:spcPts val="0"/>
                        </a:spcBef>
                        <a:spcAft>
                          <a:spcPts val="0"/>
                        </a:spcAft>
                      </a:pPr>
                      <a:r>
                        <a:rPr lang="en-US" sz="1400" dirty="0">
                          <a:effectLst/>
                        </a:rPr>
                        <a:t>▪ </a:t>
                      </a:r>
                      <a:r>
                        <a:rPr lang="en-US" sz="1400" spc="130" dirty="0">
                          <a:effectLst/>
                        </a:rPr>
                        <a:t> </a:t>
                      </a:r>
                      <a:r>
                        <a:rPr lang="en-US" sz="1400" spc="-10" dirty="0">
                          <a:effectLst/>
                        </a:rPr>
                        <a:t>50</a:t>
                      </a:r>
                      <a:r>
                        <a:rPr lang="en-US" sz="1400" dirty="0">
                          <a:effectLst/>
                        </a:rPr>
                        <a:t>%</a:t>
                      </a:r>
                      <a:r>
                        <a:rPr lang="en-US" sz="1400" spc="5" dirty="0">
                          <a:effectLst/>
                        </a:rPr>
                        <a:t> </a:t>
                      </a:r>
                      <a:r>
                        <a:rPr lang="en-US" sz="1400" spc="-5" dirty="0">
                          <a:effectLst/>
                        </a:rPr>
                        <a:t>4</a:t>
                      </a:r>
                      <a:r>
                        <a:rPr lang="en-US" sz="1400" dirty="0">
                          <a:effectLst/>
                        </a:rPr>
                        <a:t>-</a:t>
                      </a:r>
                      <a:r>
                        <a:rPr lang="en-US" sz="1400" spc="5" dirty="0">
                          <a:effectLst/>
                        </a:rPr>
                        <a:t>1</a:t>
                      </a:r>
                      <a:r>
                        <a:rPr lang="en-US" sz="1400" dirty="0">
                          <a:effectLst/>
                        </a:rPr>
                        <a:t>0</a:t>
                      </a:r>
                      <a:r>
                        <a:rPr lang="en-US" sz="1400" spc="-5" dirty="0">
                          <a:effectLst/>
                        </a:rPr>
                        <a:t> </a:t>
                      </a:r>
                      <a:r>
                        <a:rPr lang="en-US" sz="1400" spc="10" dirty="0">
                          <a:effectLst/>
                        </a:rPr>
                        <a:t>m</a:t>
                      </a:r>
                      <a:r>
                        <a:rPr lang="en-US" sz="1400" dirty="0">
                          <a:effectLst/>
                        </a:rPr>
                        <a:t>m </a:t>
                      </a:r>
                      <a:r>
                        <a:rPr lang="en-US" sz="1400" spc="-5" dirty="0">
                          <a:effectLst/>
                        </a:rPr>
                        <a:t>p</a:t>
                      </a:r>
                      <a:r>
                        <a:rPr lang="en-US" sz="1400" spc="5" dirty="0">
                          <a:effectLst/>
                        </a:rPr>
                        <a:t>um</a:t>
                      </a:r>
                      <a:r>
                        <a:rPr lang="en-US" sz="1400" spc="-15" dirty="0">
                          <a:effectLst/>
                        </a:rPr>
                        <a:t>i</a:t>
                      </a:r>
                      <a:r>
                        <a:rPr lang="en-US" sz="1400" dirty="0">
                          <a:effectLst/>
                        </a:rPr>
                        <a:t>ce</a:t>
                      </a:r>
                    </a:p>
                    <a:p>
                      <a:pPr marL="107315" marR="0">
                        <a:lnSpc>
                          <a:spcPct val="115000"/>
                        </a:lnSpc>
                        <a:spcBef>
                          <a:spcPts val="0"/>
                        </a:spcBef>
                        <a:spcAft>
                          <a:spcPts val="0"/>
                        </a:spcAft>
                      </a:pPr>
                      <a:r>
                        <a:rPr lang="en-US" sz="1400" dirty="0">
                          <a:effectLst/>
                        </a:rPr>
                        <a:t>▪ </a:t>
                      </a:r>
                      <a:r>
                        <a:rPr lang="en-US" sz="1400" spc="130" dirty="0">
                          <a:effectLst/>
                        </a:rPr>
                        <a:t> </a:t>
                      </a:r>
                      <a:r>
                        <a:rPr lang="en-US" sz="1400" spc="-10" dirty="0">
                          <a:effectLst/>
                        </a:rPr>
                        <a:t>30</a:t>
                      </a:r>
                      <a:r>
                        <a:rPr lang="en-US" sz="1400" dirty="0">
                          <a:effectLst/>
                        </a:rPr>
                        <a:t>%</a:t>
                      </a:r>
                      <a:r>
                        <a:rPr lang="en-US" sz="1400" spc="5" dirty="0">
                          <a:effectLst/>
                        </a:rPr>
                        <a:t> </a:t>
                      </a:r>
                      <a:r>
                        <a:rPr lang="en-US" sz="1400" spc="-5" dirty="0">
                          <a:effectLst/>
                        </a:rPr>
                        <a:t>1</a:t>
                      </a:r>
                      <a:r>
                        <a:rPr lang="en-US" sz="1400" dirty="0">
                          <a:effectLst/>
                        </a:rPr>
                        <a:t>-8</a:t>
                      </a:r>
                      <a:r>
                        <a:rPr lang="en-US" sz="1400" spc="-5" dirty="0">
                          <a:effectLst/>
                        </a:rPr>
                        <a:t> </a:t>
                      </a:r>
                      <a:r>
                        <a:rPr lang="en-US" sz="1400" spc="10" dirty="0">
                          <a:effectLst/>
                        </a:rPr>
                        <a:t>m</a:t>
                      </a:r>
                      <a:r>
                        <a:rPr lang="en-US" sz="1400" dirty="0">
                          <a:effectLst/>
                        </a:rPr>
                        <a:t>m</a:t>
                      </a:r>
                      <a:r>
                        <a:rPr lang="en-US" sz="1400" spc="-5" dirty="0">
                          <a:effectLst/>
                        </a:rPr>
                        <a:t> </a:t>
                      </a:r>
                      <a:r>
                        <a:rPr lang="en-US" sz="1400" spc="5" dirty="0">
                          <a:effectLst/>
                        </a:rPr>
                        <a:t>z</a:t>
                      </a:r>
                      <a:r>
                        <a:rPr lang="en-US" sz="1400" spc="-10" dirty="0">
                          <a:effectLst/>
                        </a:rPr>
                        <a:t>e</a:t>
                      </a:r>
                      <a:r>
                        <a:rPr lang="en-US" sz="1400" spc="5" dirty="0">
                          <a:effectLst/>
                        </a:rPr>
                        <a:t>o</a:t>
                      </a:r>
                      <a:r>
                        <a:rPr lang="en-US" sz="1400" dirty="0">
                          <a:effectLst/>
                        </a:rPr>
                        <a:t>li</a:t>
                      </a:r>
                      <a:r>
                        <a:rPr lang="en-US" sz="1400" spc="-10" dirty="0">
                          <a:effectLst/>
                        </a:rPr>
                        <a:t>t</a:t>
                      </a:r>
                      <a:r>
                        <a:rPr lang="en-US" sz="1400" dirty="0">
                          <a:effectLst/>
                        </a:rPr>
                        <a:t>e</a:t>
                      </a:r>
                    </a:p>
                    <a:p>
                      <a:pPr marL="278130" marR="26670" indent="-170815">
                        <a:lnSpc>
                          <a:spcPct val="115000"/>
                        </a:lnSpc>
                        <a:spcBef>
                          <a:spcPts val="0"/>
                        </a:spcBef>
                        <a:spcAft>
                          <a:spcPts val="0"/>
                        </a:spcAft>
                      </a:pPr>
                      <a:r>
                        <a:rPr lang="en-US" sz="1400" dirty="0">
                          <a:effectLst/>
                        </a:rPr>
                        <a:t>▪ </a:t>
                      </a:r>
                      <a:r>
                        <a:rPr lang="en-US" sz="1400" spc="130" dirty="0">
                          <a:effectLst/>
                        </a:rPr>
                        <a:t> </a:t>
                      </a:r>
                      <a:r>
                        <a:rPr lang="en-US" sz="1400" spc="-10" dirty="0">
                          <a:effectLst/>
                        </a:rPr>
                        <a:t>20</a:t>
                      </a:r>
                      <a:r>
                        <a:rPr lang="en-US" sz="1400" dirty="0">
                          <a:effectLst/>
                        </a:rPr>
                        <a:t>%</a:t>
                      </a:r>
                      <a:r>
                        <a:rPr lang="en-US" sz="1400" spc="5" dirty="0">
                          <a:effectLst/>
                        </a:rPr>
                        <a:t> </a:t>
                      </a:r>
                      <a:r>
                        <a:rPr lang="en-US" sz="1400" dirty="0">
                          <a:effectLst/>
                        </a:rPr>
                        <a:t>c</a:t>
                      </a:r>
                      <a:r>
                        <a:rPr lang="en-US" sz="1400" spc="5" dirty="0">
                          <a:effectLst/>
                        </a:rPr>
                        <a:t>o</a:t>
                      </a:r>
                      <a:r>
                        <a:rPr lang="en-US" sz="1400" spc="-5" dirty="0">
                          <a:effectLst/>
                        </a:rPr>
                        <a:t>mp</a:t>
                      </a:r>
                      <a:r>
                        <a:rPr lang="en-US" sz="1400" spc="5" dirty="0">
                          <a:effectLst/>
                        </a:rPr>
                        <a:t>o</a:t>
                      </a:r>
                      <a:r>
                        <a:rPr lang="en-US" sz="1400" dirty="0">
                          <a:effectLst/>
                        </a:rPr>
                        <a:t>s</a:t>
                      </a:r>
                      <a:r>
                        <a:rPr lang="en-US" sz="1400" spc="-10" dirty="0">
                          <a:effectLst/>
                        </a:rPr>
                        <a:t>te</a:t>
                      </a:r>
                      <a:r>
                        <a:rPr lang="en-US" sz="1400" dirty="0">
                          <a:effectLst/>
                        </a:rPr>
                        <a:t>d </a:t>
                      </a:r>
                      <a:r>
                        <a:rPr lang="en-US" sz="1400" spc="5" dirty="0">
                          <a:effectLst/>
                        </a:rPr>
                        <a:t>p</a:t>
                      </a:r>
                      <a:r>
                        <a:rPr lang="en-US" sz="1400" spc="-15" dirty="0">
                          <a:effectLst/>
                        </a:rPr>
                        <a:t>i</a:t>
                      </a:r>
                      <a:r>
                        <a:rPr lang="en-US" sz="1400" spc="5" dirty="0">
                          <a:effectLst/>
                        </a:rPr>
                        <a:t>n</a:t>
                      </a:r>
                      <a:r>
                        <a:rPr lang="en-US" sz="1400" dirty="0">
                          <a:effectLst/>
                        </a:rPr>
                        <a:t>e </a:t>
                      </a:r>
                      <a:r>
                        <a:rPr lang="en-US" sz="1400" spc="-5" dirty="0">
                          <a:effectLst/>
                        </a:rPr>
                        <a:t>b</a:t>
                      </a:r>
                      <a:r>
                        <a:rPr lang="en-US" sz="1400" spc="10" dirty="0">
                          <a:effectLst/>
                        </a:rPr>
                        <a:t>a</a:t>
                      </a:r>
                      <a:r>
                        <a:rPr lang="en-US" sz="1400" dirty="0">
                          <a:effectLst/>
                        </a:rPr>
                        <a:t>rk</a:t>
                      </a:r>
                      <a:r>
                        <a:rPr lang="en-US" sz="1400" spc="-10" dirty="0">
                          <a:effectLst/>
                        </a:rPr>
                        <a:t> </a:t>
                      </a:r>
                      <a:r>
                        <a:rPr lang="en-US" sz="1400" dirty="0">
                          <a:effectLst/>
                        </a:rPr>
                        <a:t>fi</a:t>
                      </a:r>
                      <a:r>
                        <a:rPr lang="en-US" sz="1400" spc="-5" dirty="0">
                          <a:effectLst/>
                        </a:rPr>
                        <a:t>n</a:t>
                      </a:r>
                      <a:r>
                        <a:rPr lang="en-US" sz="1400" dirty="0">
                          <a:effectLst/>
                        </a:rPr>
                        <a:t>es</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0" marR="0">
                        <a:lnSpc>
                          <a:spcPts val="1000"/>
                        </a:lnSpc>
                        <a:spcBef>
                          <a:spcPts val="0"/>
                        </a:spcBef>
                        <a:spcAft>
                          <a:spcPts val="0"/>
                        </a:spcAft>
                      </a:pPr>
                      <a:r>
                        <a:rPr lang="en-US" sz="1400" dirty="0">
                          <a:effectLst/>
                        </a:rPr>
                        <a:t> </a:t>
                      </a:r>
                    </a:p>
                    <a:p>
                      <a:pPr marL="0" marR="0">
                        <a:lnSpc>
                          <a:spcPts val="1000"/>
                        </a:lnSpc>
                        <a:spcBef>
                          <a:spcPts val="0"/>
                        </a:spcBef>
                        <a:spcAft>
                          <a:spcPts val="0"/>
                        </a:spcAft>
                      </a:pPr>
                      <a:r>
                        <a:rPr lang="en-US" sz="1400" dirty="0">
                          <a:effectLst/>
                        </a:rPr>
                        <a:t> </a:t>
                      </a:r>
                    </a:p>
                    <a:p>
                      <a:pPr marL="0" marR="0">
                        <a:lnSpc>
                          <a:spcPts val="1000"/>
                        </a:lnSpc>
                        <a:spcBef>
                          <a:spcPts val="0"/>
                        </a:spcBef>
                        <a:spcAft>
                          <a:spcPts val="0"/>
                        </a:spcAft>
                      </a:pPr>
                      <a:r>
                        <a:rPr lang="en-US" sz="1400" dirty="0">
                          <a:effectLst/>
                        </a:rPr>
                        <a:t> </a:t>
                      </a:r>
                    </a:p>
                    <a:p>
                      <a:pPr marL="0" marR="0">
                        <a:lnSpc>
                          <a:spcPts val="1000"/>
                        </a:lnSpc>
                        <a:spcBef>
                          <a:spcPts val="0"/>
                        </a:spcBef>
                        <a:spcAft>
                          <a:spcPts val="0"/>
                        </a:spcAft>
                      </a:pPr>
                      <a:r>
                        <a:rPr lang="en-US" sz="1400" dirty="0">
                          <a:effectLst/>
                        </a:rPr>
                        <a:t> </a:t>
                      </a:r>
                    </a:p>
                    <a:p>
                      <a:pPr marL="0" marR="0">
                        <a:lnSpc>
                          <a:spcPts val="1000"/>
                        </a:lnSpc>
                        <a:spcBef>
                          <a:spcPts val="0"/>
                        </a:spcBef>
                        <a:spcAft>
                          <a:spcPts val="0"/>
                        </a:spcAft>
                      </a:pPr>
                      <a:r>
                        <a:rPr lang="en-US" sz="1400" dirty="0">
                          <a:effectLst/>
                        </a:rPr>
                        <a:t> </a:t>
                      </a:r>
                    </a:p>
                    <a:p>
                      <a:pPr marL="0" marR="0">
                        <a:lnSpc>
                          <a:spcPts val="1400"/>
                        </a:lnSpc>
                        <a:spcBef>
                          <a:spcPts val="60"/>
                        </a:spcBef>
                        <a:spcAft>
                          <a:spcPts val="0"/>
                        </a:spcAft>
                      </a:pPr>
                      <a:r>
                        <a:rPr lang="en-US" sz="1400" dirty="0">
                          <a:effectLst/>
                        </a:rPr>
                        <a:t> </a:t>
                      </a:r>
                    </a:p>
                    <a:p>
                      <a:pPr marL="223520" marR="0">
                        <a:lnSpc>
                          <a:spcPct val="115000"/>
                        </a:lnSpc>
                        <a:spcBef>
                          <a:spcPts val="0"/>
                        </a:spcBef>
                        <a:spcAft>
                          <a:spcPts val="0"/>
                        </a:spcAft>
                      </a:pPr>
                      <a:r>
                        <a:rPr lang="en-US" sz="1400" spc="-10" dirty="0">
                          <a:effectLst/>
                        </a:rPr>
                        <a:t>0</a:t>
                      </a:r>
                      <a:r>
                        <a:rPr lang="en-US" sz="1400" spc="10" dirty="0">
                          <a:effectLst/>
                        </a:rPr>
                        <a:t>.</a:t>
                      </a:r>
                      <a:r>
                        <a:rPr lang="en-US" sz="1400" spc="-10" dirty="0">
                          <a:effectLst/>
                        </a:rPr>
                        <a:t>3</a:t>
                      </a:r>
                      <a:r>
                        <a:rPr lang="en-US" sz="1400" dirty="0">
                          <a:effectLst/>
                        </a:rPr>
                        <a:t>0</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0" marR="0">
                        <a:lnSpc>
                          <a:spcPts val="1000"/>
                        </a:lnSpc>
                        <a:spcBef>
                          <a:spcPts val="0"/>
                        </a:spcBef>
                        <a:spcAft>
                          <a:spcPts val="0"/>
                        </a:spcAft>
                      </a:pPr>
                      <a:r>
                        <a:rPr lang="en-US" sz="1400">
                          <a:effectLst/>
                        </a:rPr>
                        <a:t> </a:t>
                      </a:r>
                    </a:p>
                    <a:p>
                      <a:pPr marL="0" marR="0">
                        <a:lnSpc>
                          <a:spcPts val="1000"/>
                        </a:lnSpc>
                        <a:spcBef>
                          <a:spcPts val="0"/>
                        </a:spcBef>
                        <a:spcAft>
                          <a:spcPts val="0"/>
                        </a:spcAft>
                      </a:pPr>
                      <a:r>
                        <a:rPr lang="en-US" sz="1400">
                          <a:effectLst/>
                        </a:rPr>
                        <a:t> </a:t>
                      </a:r>
                    </a:p>
                    <a:p>
                      <a:pPr marL="0" marR="0">
                        <a:lnSpc>
                          <a:spcPts val="1000"/>
                        </a:lnSpc>
                        <a:spcBef>
                          <a:spcPts val="0"/>
                        </a:spcBef>
                        <a:spcAft>
                          <a:spcPts val="0"/>
                        </a:spcAft>
                      </a:pPr>
                      <a:r>
                        <a:rPr lang="en-US" sz="1400">
                          <a:effectLst/>
                        </a:rPr>
                        <a:t> </a:t>
                      </a:r>
                    </a:p>
                    <a:p>
                      <a:pPr marL="0" marR="0">
                        <a:lnSpc>
                          <a:spcPts val="1000"/>
                        </a:lnSpc>
                        <a:spcBef>
                          <a:spcPts val="0"/>
                        </a:spcBef>
                        <a:spcAft>
                          <a:spcPts val="0"/>
                        </a:spcAft>
                      </a:pPr>
                      <a:r>
                        <a:rPr lang="en-US" sz="1400">
                          <a:effectLst/>
                        </a:rPr>
                        <a:t> </a:t>
                      </a:r>
                    </a:p>
                    <a:p>
                      <a:pPr marL="0" marR="0">
                        <a:lnSpc>
                          <a:spcPts val="1000"/>
                        </a:lnSpc>
                        <a:spcBef>
                          <a:spcPts val="0"/>
                        </a:spcBef>
                        <a:spcAft>
                          <a:spcPts val="0"/>
                        </a:spcAft>
                      </a:pPr>
                      <a:r>
                        <a:rPr lang="en-US" sz="1400">
                          <a:effectLst/>
                        </a:rPr>
                        <a:t> </a:t>
                      </a:r>
                    </a:p>
                    <a:p>
                      <a:pPr marL="0" marR="0">
                        <a:lnSpc>
                          <a:spcPts val="1400"/>
                        </a:lnSpc>
                        <a:spcBef>
                          <a:spcPts val="60"/>
                        </a:spcBef>
                        <a:spcAft>
                          <a:spcPts val="0"/>
                        </a:spcAft>
                      </a:pPr>
                      <a:r>
                        <a:rPr lang="en-US" sz="1400">
                          <a:effectLst/>
                        </a:rPr>
                        <a:t> </a:t>
                      </a:r>
                    </a:p>
                    <a:p>
                      <a:pPr marL="203835" marR="0">
                        <a:lnSpc>
                          <a:spcPct val="115000"/>
                        </a:lnSpc>
                        <a:spcBef>
                          <a:spcPts val="0"/>
                        </a:spcBef>
                        <a:spcAft>
                          <a:spcPts val="0"/>
                        </a:spcAft>
                      </a:pPr>
                      <a:r>
                        <a:rPr lang="en-US" sz="1400" spc="-10">
                          <a:effectLst/>
                        </a:rPr>
                        <a:t>0</a:t>
                      </a:r>
                      <a:r>
                        <a:rPr lang="en-US" sz="1400" spc="10">
                          <a:effectLst/>
                        </a:rPr>
                        <a:t>.</a:t>
                      </a:r>
                      <a:r>
                        <a:rPr lang="en-US" sz="1400" spc="-10">
                          <a:effectLst/>
                        </a:rPr>
                        <a:t>29</a:t>
                      </a:r>
                      <a:r>
                        <a:rPr lang="en-US" sz="1400">
                          <a:effectLst/>
                        </a:rPr>
                        <a:t>5</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0" marR="0">
                        <a:lnSpc>
                          <a:spcPts val="1000"/>
                        </a:lnSpc>
                        <a:spcBef>
                          <a:spcPts val="0"/>
                        </a:spcBef>
                        <a:spcAft>
                          <a:spcPts val="0"/>
                        </a:spcAft>
                      </a:pPr>
                      <a:r>
                        <a:rPr lang="en-US" sz="1400">
                          <a:effectLst/>
                        </a:rPr>
                        <a:t> </a:t>
                      </a:r>
                    </a:p>
                    <a:p>
                      <a:pPr marL="0" marR="0">
                        <a:lnSpc>
                          <a:spcPts val="1000"/>
                        </a:lnSpc>
                        <a:spcBef>
                          <a:spcPts val="0"/>
                        </a:spcBef>
                        <a:spcAft>
                          <a:spcPts val="0"/>
                        </a:spcAft>
                      </a:pPr>
                      <a:r>
                        <a:rPr lang="en-US" sz="1400">
                          <a:effectLst/>
                        </a:rPr>
                        <a:t> </a:t>
                      </a:r>
                    </a:p>
                    <a:p>
                      <a:pPr marL="0" marR="0">
                        <a:lnSpc>
                          <a:spcPts val="1000"/>
                        </a:lnSpc>
                        <a:spcBef>
                          <a:spcPts val="0"/>
                        </a:spcBef>
                        <a:spcAft>
                          <a:spcPts val="0"/>
                        </a:spcAft>
                      </a:pPr>
                      <a:r>
                        <a:rPr lang="en-US" sz="1400">
                          <a:effectLst/>
                        </a:rPr>
                        <a:t> </a:t>
                      </a:r>
                    </a:p>
                    <a:p>
                      <a:pPr marL="0" marR="0">
                        <a:lnSpc>
                          <a:spcPts val="1000"/>
                        </a:lnSpc>
                        <a:spcBef>
                          <a:spcPts val="0"/>
                        </a:spcBef>
                        <a:spcAft>
                          <a:spcPts val="0"/>
                        </a:spcAft>
                      </a:pPr>
                      <a:r>
                        <a:rPr lang="en-US" sz="1400">
                          <a:effectLst/>
                        </a:rPr>
                        <a:t> </a:t>
                      </a:r>
                    </a:p>
                    <a:p>
                      <a:pPr marL="0" marR="0">
                        <a:lnSpc>
                          <a:spcPts val="1000"/>
                        </a:lnSpc>
                        <a:spcBef>
                          <a:spcPts val="0"/>
                        </a:spcBef>
                        <a:spcAft>
                          <a:spcPts val="0"/>
                        </a:spcAft>
                      </a:pPr>
                      <a:r>
                        <a:rPr lang="en-US" sz="1400">
                          <a:effectLst/>
                        </a:rPr>
                        <a:t> </a:t>
                      </a:r>
                    </a:p>
                    <a:p>
                      <a:pPr marL="0" marR="0">
                        <a:lnSpc>
                          <a:spcPts val="1400"/>
                        </a:lnSpc>
                        <a:spcBef>
                          <a:spcPts val="60"/>
                        </a:spcBef>
                        <a:spcAft>
                          <a:spcPts val="0"/>
                        </a:spcAft>
                      </a:pPr>
                      <a:r>
                        <a:rPr lang="en-US" sz="1400">
                          <a:effectLst/>
                        </a:rPr>
                        <a:t> </a:t>
                      </a:r>
                    </a:p>
                    <a:p>
                      <a:pPr marL="196215" marR="0">
                        <a:lnSpc>
                          <a:spcPct val="115000"/>
                        </a:lnSpc>
                        <a:spcBef>
                          <a:spcPts val="0"/>
                        </a:spcBef>
                        <a:spcAft>
                          <a:spcPts val="0"/>
                        </a:spcAft>
                      </a:pPr>
                      <a:r>
                        <a:rPr lang="en-US" sz="1400" spc="-10">
                          <a:effectLst/>
                        </a:rPr>
                        <a:t>0</a:t>
                      </a:r>
                      <a:r>
                        <a:rPr lang="en-US" sz="1400" spc="10">
                          <a:effectLst/>
                        </a:rPr>
                        <a:t>.</a:t>
                      </a:r>
                      <a:r>
                        <a:rPr lang="en-US" sz="1400" spc="-10">
                          <a:effectLst/>
                        </a:rPr>
                        <a:t>05</a:t>
                      </a:r>
                      <a:r>
                        <a:rPr lang="en-US" sz="1400">
                          <a:effectLst/>
                        </a:rPr>
                        <a:t>3</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0" marR="0">
                        <a:lnSpc>
                          <a:spcPts val="1000"/>
                        </a:lnSpc>
                        <a:spcBef>
                          <a:spcPts val="0"/>
                        </a:spcBef>
                        <a:spcAft>
                          <a:spcPts val="0"/>
                        </a:spcAft>
                      </a:pPr>
                      <a:r>
                        <a:rPr lang="en-US" sz="1400">
                          <a:effectLst/>
                        </a:rPr>
                        <a:t> </a:t>
                      </a:r>
                    </a:p>
                    <a:p>
                      <a:pPr marL="0" marR="0">
                        <a:lnSpc>
                          <a:spcPts val="1000"/>
                        </a:lnSpc>
                        <a:spcBef>
                          <a:spcPts val="0"/>
                        </a:spcBef>
                        <a:spcAft>
                          <a:spcPts val="0"/>
                        </a:spcAft>
                      </a:pPr>
                      <a:r>
                        <a:rPr lang="en-US" sz="1400">
                          <a:effectLst/>
                        </a:rPr>
                        <a:t> </a:t>
                      </a:r>
                    </a:p>
                    <a:p>
                      <a:pPr marL="0" marR="0">
                        <a:lnSpc>
                          <a:spcPts val="1000"/>
                        </a:lnSpc>
                        <a:spcBef>
                          <a:spcPts val="0"/>
                        </a:spcBef>
                        <a:spcAft>
                          <a:spcPts val="0"/>
                        </a:spcAft>
                      </a:pPr>
                      <a:r>
                        <a:rPr lang="en-US" sz="1400">
                          <a:effectLst/>
                        </a:rPr>
                        <a:t> </a:t>
                      </a:r>
                    </a:p>
                    <a:p>
                      <a:pPr marL="0" marR="0">
                        <a:lnSpc>
                          <a:spcPts val="1000"/>
                        </a:lnSpc>
                        <a:spcBef>
                          <a:spcPts val="0"/>
                        </a:spcBef>
                        <a:spcAft>
                          <a:spcPts val="0"/>
                        </a:spcAft>
                      </a:pPr>
                      <a:r>
                        <a:rPr lang="en-US" sz="1400">
                          <a:effectLst/>
                        </a:rPr>
                        <a:t> </a:t>
                      </a:r>
                    </a:p>
                    <a:p>
                      <a:pPr marL="0" marR="0">
                        <a:lnSpc>
                          <a:spcPts val="1000"/>
                        </a:lnSpc>
                        <a:spcBef>
                          <a:spcPts val="0"/>
                        </a:spcBef>
                        <a:spcAft>
                          <a:spcPts val="0"/>
                        </a:spcAft>
                      </a:pPr>
                      <a:r>
                        <a:rPr lang="en-US" sz="1400">
                          <a:effectLst/>
                        </a:rPr>
                        <a:t> </a:t>
                      </a:r>
                    </a:p>
                    <a:p>
                      <a:pPr marL="0" marR="0">
                        <a:lnSpc>
                          <a:spcPts val="1400"/>
                        </a:lnSpc>
                        <a:spcBef>
                          <a:spcPts val="60"/>
                        </a:spcBef>
                        <a:spcAft>
                          <a:spcPts val="0"/>
                        </a:spcAft>
                      </a:pPr>
                      <a:r>
                        <a:rPr lang="en-US" sz="1400">
                          <a:effectLst/>
                        </a:rPr>
                        <a:t> </a:t>
                      </a:r>
                    </a:p>
                    <a:p>
                      <a:pPr marL="308610" marR="264160" algn="ctr">
                        <a:lnSpc>
                          <a:spcPct val="115000"/>
                        </a:lnSpc>
                        <a:spcBef>
                          <a:spcPts val="0"/>
                        </a:spcBef>
                        <a:spcAft>
                          <a:spcPts val="0"/>
                        </a:spcAft>
                      </a:pPr>
                      <a:r>
                        <a:rPr lang="en-US" sz="1400" spc="-10">
                          <a:effectLst/>
                        </a:rPr>
                        <a:t>46</a:t>
                      </a:r>
                      <a:r>
                        <a:rPr lang="en-US" sz="1400" spc="10">
                          <a:effectLst/>
                        </a:rPr>
                        <a:t>.</a:t>
                      </a:r>
                      <a:r>
                        <a:rPr lang="en-US" sz="1400">
                          <a:effectLst/>
                        </a:rPr>
                        <a:t>6</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0" marR="0">
                        <a:lnSpc>
                          <a:spcPts val="1000"/>
                        </a:lnSpc>
                        <a:spcBef>
                          <a:spcPts val="0"/>
                        </a:spcBef>
                        <a:spcAft>
                          <a:spcPts val="0"/>
                        </a:spcAft>
                      </a:pPr>
                      <a:r>
                        <a:rPr lang="en-US" sz="1400">
                          <a:effectLst/>
                        </a:rPr>
                        <a:t> </a:t>
                      </a:r>
                    </a:p>
                    <a:p>
                      <a:pPr marL="0" marR="0">
                        <a:lnSpc>
                          <a:spcPts val="1000"/>
                        </a:lnSpc>
                        <a:spcBef>
                          <a:spcPts val="0"/>
                        </a:spcBef>
                        <a:spcAft>
                          <a:spcPts val="0"/>
                        </a:spcAft>
                      </a:pPr>
                      <a:r>
                        <a:rPr lang="en-US" sz="1400">
                          <a:effectLst/>
                        </a:rPr>
                        <a:t> </a:t>
                      </a:r>
                    </a:p>
                    <a:p>
                      <a:pPr marL="0" marR="0">
                        <a:lnSpc>
                          <a:spcPts val="1000"/>
                        </a:lnSpc>
                        <a:spcBef>
                          <a:spcPts val="0"/>
                        </a:spcBef>
                        <a:spcAft>
                          <a:spcPts val="0"/>
                        </a:spcAft>
                      </a:pPr>
                      <a:r>
                        <a:rPr lang="en-US" sz="1400">
                          <a:effectLst/>
                        </a:rPr>
                        <a:t> </a:t>
                      </a:r>
                    </a:p>
                    <a:p>
                      <a:pPr marL="0" marR="0">
                        <a:lnSpc>
                          <a:spcPts val="1000"/>
                        </a:lnSpc>
                        <a:spcBef>
                          <a:spcPts val="0"/>
                        </a:spcBef>
                        <a:spcAft>
                          <a:spcPts val="0"/>
                        </a:spcAft>
                      </a:pPr>
                      <a:r>
                        <a:rPr lang="en-US" sz="1400">
                          <a:effectLst/>
                        </a:rPr>
                        <a:t> </a:t>
                      </a:r>
                    </a:p>
                    <a:p>
                      <a:pPr marL="0" marR="0">
                        <a:lnSpc>
                          <a:spcPts val="1000"/>
                        </a:lnSpc>
                        <a:spcBef>
                          <a:spcPts val="0"/>
                        </a:spcBef>
                        <a:spcAft>
                          <a:spcPts val="0"/>
                        </a:spcAft>
                      </a:pPr>
                      <a:r>
                        <a:rPr lang="en-US" sz="1400">
                          <a:effectLst/>
                        </a:rPr>
                        <a:t> </a:t>
                      </a:r>
                    </a:p>
                    <a:p>
                      <a:pPr marL="0" marR="0">
                        <a:lnSpc>
                          <a:spcPts val="1400"/>
                        </a:lnSpc>
                        <a:spcBef>
                          <a:spcPts val="60"/>
                        </a:spcBef>
                        <a:spcAft>
                          <a:spcPts val="0"/>
                        </a:spcAft>
                      </a:pPr>
                      <a:r>
                        <a:rPr lang="en-US" sz="1400">
                          <a:effectLst/>
                        </a:rPr>
                        <a:t> </a:t>
                      </a:r>
                    </a:p>
                    <a:p>
                      <a:pPr marL="280035" marR="0">
                        <a:lnSpc>
                          <a:spcPct val="115000"/>
                        </a:lnSpc>
                        <a:spcBef>
                          <a:spcPts val="0"/>
                        </a:spcBef>
                        <a:spcAft>
                          <a:spcPts val="0"/>
                        </a:spcAft>
                      </a:pPr>
                      <a:r>
                        <a:rPr lang="en-US" sz="1400" spc="-10">
                          <a:effectLst/>
                        </a:rPr>
                        <a:t>0</a:t>
                      </a:r>
                      <a:r>
                        <a:rPr lang="en-US" sz="1400" spc="10">
                          <a:effectLst/>
                        </a:rPr>
                        <a:t>.</a:t>
                      </a:r>
                      <a:r>
                        <a:rPr lang="en-US" sz="1400" spc="-10">
                          <a:effectLst/>
                        </a:rPr>
                        <a:t>24</a:t>
                      </a:r>
                      <a:r>
                        <a:rPr lang="en-US" sz="1400">
                          <a:effectLst/>
                        </a:rPr>
                        <a:t>2</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extLst>
                  <a:ext uri="{0D108BD9-81ED-4DB2-BD59-A6C34878D82A}">
                    <a16:rowId xmlns:a16="http://schemas.microsoft.com/office/drawing/2014/main" val="2505282970"/>
                  </a:ext>
                </a:extLst>
              </a:tr>
              <a:tr h="1558305">
                <a:tc>
                  <a:txBody>
                    <a:bodyPr/>
                    <a:lstStyle/>
                    <a:p>
                      <a:pPr marL="0" marR="0">
                        <a:lnSpc>
                          <a:spcPts val="950"/>
                        </a:lnSpc>
                        <a:spcBef>
                          <a:spcPts val="15"/>
                        </a:spcBef>
                        <a:spcAft>
                          <a:spcPts val="0"/>
                        </a:spcAft>
                      </a:pPr>
                      <a:r>
                        <a:rPr lang="en-US" sz="1400">
                          <a:effectLst/>
                        </a:rPr>
                        <a:t> </a:t>
                      </a:r>
                    </a:p>
                    <a:p>
                      <a:pPr marL="278130" marR="431800" indent="-170815">
                        <a:lnSpc>
                          <a:spcPct val="115000"/>
                        </a:lnSpc>
                        <a:spcBef>
                          <a:spcPts val="0"/>
                        </a:spcBef>
                        <a:spcAft>
                          <a:spcPts val="0"/>
                        </a:spcAft>
                      </a:pPr>
                      <a:r>
                        <a:rPr lang="en-US" sz="1400">
                          <a:effectLst/>
                        </a:rPr>
                        <a:t>▪ </a:t>
                      </a:r>
                      <a:r>
                        <a:rPr lang="en-US" sz="1400" spc="130">
                          <a:effectLst/>
                        </a:rPr>
                        <a:t> </a:t>
                      </a:r>
                      <a:r>
                        <a:rPr lang="en-US" sz="1400" spc="-10">
                          <a:effectLst/>
                        </a:rPr>
                        <a:t>70</a:t>
                      </a:r>
                      <a:r>
                        <a:rPr lang="en-US" sz="1400">
                          <a:effectLst/>
                        </a:rPr>
                        <a:t>%</a:t>
                      </a:r>
                      <a:r>
                        <a:rPr lang="en-US" sz="1400" spc="5">
                          <a:effectLst/>
                        </a:rPr>
                        <a:t> </a:t>
                      </a:r>
                      <a:r>
                        <a:rPr lang="en-US" sz="1400" spc="-5">
                          <a:effectLst/>
                        </a:rPr>
                        <a:t>4</a:t>
                      </a:r>
                      <a:r>
                        <a:rPr lang="en-US" sz="1400">
                          <a:effectLst/>
                        </a:rPr>
                        <a:t>-</a:t>
                      </a:r>
                      <a:r>
                        <a:rPr lang="en-US" sz="1400" spc="5">
                          <a:effectLst/>
                        </a:rPr>
                        <a:t>1</a:t>
                      </a:r>
                      <a:r>
                        <a:rPr lang="en-US" sz="1400">
                          <a:effectLst/>
                        </a:rPr>
                        <a:t>0</a:t>
                      </a:r>
                      <a:r>
                        <a:rPr lang="en-US" sz="1400" spc="-5">
                          <a:effectLst/>
                        </a:rPr>
                        <a:t> </a:t>
                      </a:r>
                      <a:r>
                        <a:rPr lang="en-US" sz="1400" spc="10">
                          <a:effectLst/>
                        </a:rPr>
                        <a:t>m</a:t>
                      </a:r>
                      <a:r>
                        <a:rPr lang="en-US" sz="1400">
                          <a:effectLst/>
                        </a:rPr>
                        <a:t>m </a:t>
                      </a:r>
                      <a:r>
                        <a:rPr lang="en-US" sz="1400" spc="-5">
                          <a:effectLst/>
                        </a:rPr>
                        <a:t>p</a:t>
                      </a:r>
                      <a:r>
                        <a:rPr lang="en-US" sz="1400" spc="5">
                          <a:effectLst/>
                        </a:rPr>
                        <a:t>um</a:t>
                      </a:r>
                      <a:r>
                        <a:rPr lang="en-US" sz="1400" spc="-15">
                          <a:effectLst/>
                        </a:rPr>
                        <a:t>i</a:t>
                      </a:r>
                      <a:r>
                        <a:rPr lang="en-US" sz="1400">
                          <a:effectLst/>
                        </a:rPr>
                        <a:t>ce</a:t>
                      </a:r>
                    </a:p>
                    <a:p>
                      <a:pPr marL="107315" marR="0">
                        <a:lnSpc>
                          <a:spcPct val="115000"/>
                        </a:lnSpc>
                        <a:spcBef>
                          <a:spcPts val="0"/>
                        </a:spcBef>
                        <a:spcAft>
                          <a:spcPts val="0"/>
                        </a:spcAft>
                      </a:pPr>
                      <a:r>
                        <a:rPr lang="en-US" sz="1400">
                          <a:effectLst/>
                        </a:rPr>
                        <a:t>▪ </a:t>
                      </a:r>
                      <a:r>
                        <a:rPr lang="en-US" sz="1400" spc="130">
                          <a:effectLst/>
                        </a:rPr>
                        <a:t> </a:t>
                      </a:r>
                      <a:r>
                        <a:rPr lang="en-US" sz="1400" spc="-10">
                          <a:effectLst/>
                        </a:rPr>
                        <a:t>10</a:t>
                      </a:r>
                      <a:r>
                        <a:rPr lang="en-US" sz="1400">
                          <a:effectLst/>
                        </a:rPr>
                        <a:t>%</a:t>
                      </a:r>
                      <a:r>
                        <a:rPr lang="en-US" sz="1400" spc="5">
                          <a:effectLst/>
                        </a:rPr>
                        <a:t> z</a:t>
                      </a:r>
                      <a:r>
                        <a:rPr lang="en-US" sz="1400" spc="-10">
                          <a:effectLst/>
                        </a:rPr>
                        <a:t>e</a:t>
                      </a:r>
                      <a:r>
                        <a:rPr lang="en-US" sz="1400" spc="5">
                          <a:effectLst/>
                        </a:rPr>
                        <a:t>o</a:t>
                      </a:r>
                      <a:r>
                        <a:rPr lang="en-US" sz="1400">
                          <a:effectLst/>
                        </a:rPr>
                        <a:t>li</a:t>
                      </a:r>
                      <a:r>
                        <a:rPr lang="en-US" sz="1400" spc="-10">
                          <a:effectLst/>
                        </a:rPr>
                        <a:t>t</a:t>
                      </a:r>
                      <a:r>
                        <a:rPr lang="en-US" sz="1400">
                          <a:effectLst/>
                        </a:rPr>
                        <a:t>e</a:t>
                      </a:r>
                      <a:r>
                        <a:rPr lang="en-US" sz="1400" spc="5">
                          <a:effectLst/>
                        </a:rPr>
                        <a:t> </a:t>
                      </a:r>
                      <a:r>
                        <a:rPr lang="en-US" sz="1400">
                          <a:effectLst/>
                        </a:rPr>
                        <a:t>&lt;3</a:t>
                      </a:r>
                      <a:r>
                        <a:rPr lang="en-US" sz="1400" spc="-5">
                          <a:effectLst/>
                        </a:rPr>
                        <a:t> m</a:t>
                      </a:r>
                      <a:r>
                        <a:rPr lang="en-US" sz="1400">
                          <a:effectLst/>
                        </a:rPr>
                        <a:t>m</a:t>
                      </a:r>
                    </a:p>
                    <a:p>
                      <a:pPr marL="107315" marR="0">
                        <a:lnSpc>
                          <a:spcPct val="115000"/>
                        </a:lnSpc>
                        <a:spcBef>
                          <a:spcPts val="0"/>
                        </a:spcBef>
                        <a:spcAft>
                          <a:spcPts val="0"/>
                        </a:spcAft>
                      </a:pPr>
                      <a:r>
                        <a:rPr lang="en-US" sz="1400">
                          <a:effectLst/>
                        </a:rPr>
                        <a:t>▪ </a:t>
                      </a:r>
                      <a:r>
                        <a:rPr lang="en-US" sz="1400" spc="130">
                          <a:effectLst/>
                        </a:rPr>
                        <a:t> </a:t>
                      </a:r>
                      <a:r>
                        <a:rPr lang="en-US" sz="1400" spc="-10">
                          <a:effectLst/>
                        </a:rPr>
                        <a:t>15</a:t>
                      </a:r>
                      <a:r>
                        <a:rPr lang="en-US" sz="1400">
                          <a:effectLst/>
                        </a:rPr>
                        <a:t>%</a:t>
                      </a:r>
                      <a:r>
                        <a:rPr lang="en-US" sz="1400" spc="5">
                          <a:effectLst/>
                        </a:rPr>
                        <a:t> p</a:t>
                      </a:r>
                      <a:r>
                        <a:rPr lang="en-US" sz="1400">
                          <a:effectLst/>
                        </a:rPr>
                        <a:t>i</a:t>
                      </a:r>
                      <a:r>
                        <a:rPr lang="en-US" sz="1400" spc="-5">
                          <a:effectLst/>
                        </a:rPr>
                        <a:t>n</a:t>
                      </a:r>
                      <a:r>
                        <a:rPr lang="en-US" sz="1400">
                          <a:effectLst/>
                        </a:rPr>
                        <a:t>e</a:t>
                      </a:r>
                      <a:r>
                        <a:rPr lang="en-US" sz="1400" spc="-5">
                          <a:effectLst/>
                        </a:rPr>
                        <a:t> b</a:t>
                      </a:r>
                      <a:r>
                        <a:rPr lang="en-US" sz="1400" spc="10">
                          <a:effectLst/>
                        </a:rPr>
                        <a:t>a</a:t>
                      </a:r>
                      <a:r>
                        <a:rPr lang="en-US" sz="1400">
                          <a:effectLst/>
                        </a:rPr>
                        <a:t>rk</a:t>
                      </a:r>
                      <a:r>
                        <a:rPr lang="en-US" sz="1400" spc="-10">
                          <a:effectLst/>
                        </a:rPr>
                        <a:t> </a:t>
                      </a:r>
                      <a:r>
                        <a:rPr lang="en-US" sz="1400">
                          <a:effectLst/>
                        </a:rPr>
                        <a:t>fi</a:t>
                      </a:r>
                      <a:r>
                        <a:rPr lang="en-US" sz="1400" spc="-5">
                          <a:effectLst/>
                        </a:rPr>
                        <a:t>n</a:t>
                      </a:r>
                      <a:r>
                        <a:rPr lang="en-US" sz="1400">
                          <a:effectLst/>
                        </a:rPr>
                        <a:t>es</a:t>
                      </a:r>
                      <a:r>
                        <a:rPr lang="en-US" sz="1400" spc="-5">
                          <a:effectLst/>
                        </a:rPr>
                        <a:t> </a:t>
                      </a:r>
                      <a:r>
                        <a:rPr lang="en-US" sz="1400">
                          <a:effectLst/>
                        </a:rPr>
                        <a:t>+</a:t>
                      </a:r>
                    </a:p>
                    <a:p>
                      <a:pPr marL="255270" marR="71755" algn="ctr">
                        <a:lnSpc>
                          <a:spcPct val="115000"/>
                        </a:lnSpc>
                        <a:spcBef>
                          <a:spcPts val="0"/>
                        </a:spcBef>
                        <a:spcAft>
                          <a:spcPts val="0"/>
                        </a:spcAft>
                      </a:pPr>
                      <a:r>
                        <a:rPr lang="en-US" sz="1400" spc="-5">
                          <a:effectLst/>
                        </a:rPr>
                        <a:t>m</a:t>
                      </a:r>
                      <a:r>
                        <a:rPr lang="en-US" sz="1400" spc="5">
                          <a:effectLst/>
                        </a:rPr>
                        <a:t>u</a:t>
                      </a:r>
                      <a:r>
                        <a:rPr lang="en-US" sz="1400" spc="-10">
                          <a:effectLst/>
                        </a:rPr>
                        <a:t>s</a:t>
                      </a:r>
                      <a:r>
                        <a:rPr lang="en-US" sz="1400" spc="5">
                          <a:effectLst/>
                        </a:rPr>
                        <a:t>h</a:t>
                      </a:r>
                      <a:r>
                        <a:rPr lang="en-US" sz="1400">
                          <a:effectLst/>
                        </a:rPr>
                        <a:t>r</a:t>
                      </a:r>
                      <a:r>
                        <a:rPr lang="en-US" sz="1400" spc="-5">
                          <a:effectLst/>
                        </a:rPr>
                        <a:t>oo</a:t>
                      </a:r>
                      <a:r>
                        <a:rPr lang="en-US" sz="1400">
                          <a:effectLst/>
                        </a:rPr>
                        <a:t>m</a:t>
                      </a:r>
                      <a:r>
                        <a:rPr lang="en-US" sz="1400" spc="-5">
                          <a:effectLst/>
                        </a:rPr>
                        <a:t> </a:t>
                      </a:r>
                      <a:r>
                        <a:rPr lang="en-US" sz="1400">
                          <a:effectLst/>
                        </a:rPr>
                        <a:t>c</a:t>
                      </a:r>
                      <a:r>
                        <a:rPr lang="en-US" sz="1400" spc="-5">
                          <a:effectLst/>
                        </a:rPr>
                        <a:t>o</a:t>
                      </a:r>
                      <a:r>
                        <a:rPr lang="en-US" sz="1400" spc="5">
                          <a:effectLst/>
                        </a:rPr>
                        <a:t>m</a:t>
                      </a:r>
                      <a:r>
                        <a:rPr lang="en-US" sz="1400" spc="-5">
                          <a:effectLst/>
                        </a:rPr>
                        <a:t>p</a:t>
                      </a:r>
                      <a:r>
                        <a:rPr lang="en-US" sz="1400" spc="5">
                          <a:effectLst/>
                        </a:rPr>
                        <a:t>o</a:t>
                      </a:r>
                      <a:r>
                        <a:rPr lang="en-US" sz="1400">
                          <a:effectLst/>
                        </a:rPr>
                        <a:t>st</a:t>
                      </a:r>
                    </a:p>
                    <a:p>
                      <a:pPr marL="107315" marR="0">
                        <a:lnSpc>
                          <a:spcPct val="115000"/>
                        </a:lnSpc>
                        <a:spcBef>
                          <a:spcPts val="0"/>
                        </a:spcBef>
                        <a:spcAft>
                          <a:spcPts val="0"/>
                        </a:spcAft>
                      </a:pPr>
                      <a:r>
                        <a:rPr lang="en-US" sz="1400">
                          <a:effectLst/>
                        </a:rPr>
                        <a:t>▪ </a:t>
                      </a:r>
                      <a:r>
                        <a:rPr lang="en-US" sz="1400" spc="130">
                          <a:effectLst/>
                        </a:rPr>
                        <a:t> </a:t>
                      </a:r>
                      <a:r>
                        <a:rPr lang="en-US" sz="1400" spc="-10">
                          <a:effectLst/>
                        </a:rPr>
                        <a:t>5</a:t>
                      </a:r>
                      <a:r>
                        <a:rPr lang="en-US" sz="1400">
                          <a:effectLst/>
                        </a:rPr>
                        <a:t>%</a:t>
                      </a:r>
                      <a:r>
                        <a:rPr lang="en-US" sz="1400" spc="5">
                          <a:effectLst/>
                        </a:rPr>
                        <a:t> </a:t>
                      </a:r>
                      <a:r>
                        <a:rPr lang="en-US" sz="1400">
                          <a:effectLst/>
                        </a:rPr>
                        <a:t>sp</a:t>
                      </a:r>
                      <a:r>
                        <a:rPr lang="en-US" sz="1400" spc="-10">
                          <a:effectLst/>
                        </a:rPr>
                        <a:t>h</a:t>
                      </a:r>
                      <a:r>
                        <a:rPr lang="en-US" sz="1400">
                          <a:effectLst/>
                        </a:rPr>
                        <a:t>a</a:t>
                      </a:r>
                      <a:r>
                        <a:rPr lang="en-US" sz="1400" spc="-5">
                          <a:effectLst/>
                        </a:rPr>
                        <a:t>gn</a:t>
                      </a:r>
                      <a:r>
                        <a:rPr lang="en-US" sz="1400" spc="5">
                          <a:effectLst/>
                        </a:rPr>
                        <a:t>u</a:t>
                      </a:r>
                      <a:r>
                        <a:rPr lang="en-US" sz="1400">
                          <a:effectLst/>
                        </a:rPr>
                        <a:t>m</a:t>
                      </a:r>
                      <a:r>
                        <a:rPr lang="en-US" sz="1400" spc="-15">
                          <a:effectLst/>
                        </a:rPr>
                        <a:t> </a:t>
                      </a:r>
                      <a:r>
                        <a:rPr lang="en-US" sz="1400" spc="5">
                          <a:effectLst/>
                        </a:rPr>
                        <a:t>p</a:t>
                      </a:r>
                      <a:r>
                        <a:rPr lang="en-US" sz="1400" spc="-10">
                          <a:effectLst/>
                        </a:rPr>
                        <a:t>e</a:t>
                      </a:r>
                      <a:r>
                        <a:rPr lang="en-US" sz="1400" spc="10">
                          <a:effectLst/>
                        </a:rPr>
                        <a:t>a</a:t>
                      </a:r>
                      <a:r>
                        <a:rPr lang="en-US" sz="1400">
                          <a:effectLst/>
                        </a:rPr>
                        <a:t>t</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0" marR="0">
                        <a:lnSpc>
                          <a:spcPts val="800"/>
                        </a:lnSpc>
                        <a:spcBef>
                          <a:spcPts val="5"/>
                        </a:spcBef>
                        <a:spcAft>
                          <a:spcPts val="0"/>
                        </a:spcAft>
                      </a:pPr>
                      <a:r>
                        <a:rPr lang="en-US" sz="1400">
                          <a:effectLst/>
                        </a:rPr>
                        <a:t> </a:t>
                      </a:r>
                    </a:p>
                    <a:p>
                      <a:pPr marL="0" marR="0">
                        <a:lnSpc>
                          <a:spcPts val="1000"/>
                        </a:lnSpc>
                        <a:spcBef>
                          <a:spcPts val="0"/>
                        </a:spcBef>
                        <a:spcAft>
                          <a:spcPts val="0"/>
                        </a:spcAft>
                      </a:pPr>
                      <a:r>
                        <a:rPr lang="en-US" sz="1400">
                          <a:effectLst/>
                        </a:rPr>
                        <a:t> </a:t>
                      </a:r>
                    </a:p>
                    <a:p>
                      <a:pPr marL="0" marR="0">
                        <a:lnSpc>
                          <a:spcPts val="1000"/>
                        </a:lnSpc>
                        <a:spcBef>
                          <a:spcPts val="0"/>
                        </a:spcBef>
                        <a:spcAft>
                          <a:spcPts val="0"/>
                        </a:spcAft>
                      </a:pPr>
                      <a:r>
                        <a:rPr lang="en-US" sz="1400">
                          <a:effectLst/>
                        </a:rPr>
                        <a:t> </a:t>
                      </a:r>
                    </a:p>
                    <a:p>
                      <a:pPr marL="0" marR="0">
                        <a:lnSpc>
                          <a:spcPts val="1000"/>
                        </a:lnSpc>
                        <a:spcBef>
                          <a:spcPts val="0"/>
                        </a:spcBef>
                        <a:spcAft>
                          <a:spcPts val="0"/>
                        </a:spcAft>
                      </a:pPr>
                      <a:r>
                        <a:rPr lang="en-US" sz="1400">
                          <a:effectLst/>
                        </a:rPr>
                        <a:t> </a:t>
                      </a:r>
                    </a:p>
                    <a:p>
                      <a:pPr marL="0" marR="0">
                        <a:lnSpc>
                          <a:spcPts val="1000"/>
                        </a:lnSpc>
                        <a:spcBef>
                          <a:spcPts val="0"/>
                        </a:spcBef>
                        <a:spcAft>
                          <a:spcPts val="0"/>
                        </a:spcAft>
                      </a:pPr>
                      <a:r>
                        <a:rPr lang="en-US" sz="1400">
                          <a:effectLst/>
                        </a:rPr>
                        <a:t> </a:t>
                      </a:r>
                    </a:p>
                    <a:p>
                      <a:pPr marL="0" marR="0">
                        <a:lnSpc>
                          <a:spcPts val="1000"/>
                        </a:lnSpc>
                        <a:spcBef>
                          <a:spcPts val="0"/>
                        </a:spcBef>
                        <a:spcAft>
                          <a:spcPts val="0"/>
                        </a:spcAft>
                      </a:pPr>
                      <a:r>
                        <a:rPr lang="en-US" sz="1400">
                          <a:effectLst/>
                        </a:rPr>
                        <a:t> </a:t>
                      </a:r>
                    </a:p>
                    <a:p>
                      <a:pPr marL="0" marR="0">
                        <a:lnSpc>
                          <a:spcPts val="1000"/>
                        </a:lnSpc>
                        <a:spcBef>
                          <a:spcPts val="0"/>
                        </a:spcBef>
                        <a:spcAft>
                          <a:spcPts val="0"/>
                        </a:spcAft>
                      </a:pPr>
                      <a:r>
                        <a:rPr lang="en-US" sz="1400">
                          <a:effectLst/>
                        </a:rPr>
                        <a:t> </a:t>
                      </a:r>
                    </a:p>
                    <a:p>
                      <a:pPr marL="0" marR="0">
                        <a:lnSpc>
                          <a:spcPts val="1000"/>
                        </a:lnSpc>
                        <a:spcBef>
                          <a:spcPts val="0"/>
                        </a:spcBef>
                        <a:spcAft>
                          <a:spcPts val="0"/>
                        </a:spcAft>
                      </a:pPr>
                      <a:r>
                        <a:rPr lang="en-US" sz="1400">
                          <a:effectLst/>
                        </a:rPr>
                        <a:t> </a:t>
                      </a:r>
                    </a:p>
                    <a:p>
                      <a:pPr marL="223520" marR="0">
                        <a:lnSpc>
                          <a:spcPct val="115000"/>
                        </a:lnSpc>
                        <a:spcBef>
                          <a:spcPts val="0"/>
                        </a:spcBef>
                        <a:spcAft>
                          <a:spcPts val="0"/>
                        </a:spcAft>
                      </a:pPr>
                      <a:r>
                        <a:rPr lang="en-US" sz="1400" spc="-10">
                          <a:effectLst/>
                        </a:rPr>
                        <a:t>0</a:t>
                      </a:r>
                      <a:r>
                        <a:rPr lang="en-US" sz="1400" spc="10">
                          <a:effectLst/>
                        </a:rPr>
                        <a:t>.</a:t>
                      </a:r>
                      <a:r>
                        <a:rPr lang="en-US" sz="1400" spc="-10">
                          <a:effectLst/>
                        </a:rPr>
                        <a:t>3</a:t>
                      </a:r>
                      <a:r>
                        <a:rPr lang="en-US" sz="1400">
                          <a:effectLst/>
                        </a:rPr>
                        <a:t>5</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0" marR="0">
                        <a:lnSpc>
                          <a:spcPts val="800"/>
                        </a:lnSpc>
                        <a:spcBef>
                          <a:spcPts val="5"/>
                        </a:spcBef>
                        <a:spcAft>
                          <a:spcPts val="0"/>
                        </a:spcAft>
                      </a:pPr>
                      <a:r>
                        <a:rPr lang="en-US" sz="1400" dirty="0">
                          <a:effectLst/>
                        </a:rPr>
                        <a:t> </a:t>
                      </a:r>
                    </a:p>
                    <a:p>
                      <a:pPr marL="0" marR="0">
                        <a:lnSpc>
                          <a:spcPts val="1000"/>
                        </a:lnSpc>
                        <a:spcBef>
                          <a:spcPts val="0"/>
                        </a:spcBef>
                        <a:spcAft>
                          <a:spcPts val="0"/>
                        </a:spcAft>
                      </a:pPr>
                      <a:r>
                        <a:rPr lang="en-US" sz="1400" dirty="0">
                          <a:effectLst/>
                        </a:rPr>
                        <a:t> </a:t>
                      </a:r>
                    </a:p>
                    <a:p>
                      <a:pPr marL="0" marR="0">
                        <a:lnSpc>
                          <a:spcPts val="1000"/>
                        </a:lnSpc>
                        <a:spcBef>
                          <a:spcPts val="0"/>
                        </a:spcBef>
                        <a:spcAft>
                          <a:spcPts val="0"/>
                        </a:spcAft>
                      </a:pPr>
                      <a:r>
                        <a:rPr lang="en-US" sz="1400" dirty="0">
                          <a:effectLst/>
                        </a:rPr>
                        <a:t> </a:t>
                      </a:r>
                    </a:p>
                    <a:p>
                      <a:pPr marL="0" marR="0">
                        <a:lnSpc>
                          <a:spcPts val="1000"/>
                        </a:lnSpc>
                        <a:spcBef>
                          <a:spcPts val="0"/>
                        </a:spcBef>
                        <a:spcAft>
                          <a:spcPts val="0"/>
                        </a:spcAft>
                      </a:pPr>
                      <a:r>
                        <a:rPr lang="en-US" sz="1400" dirty="0">
                          <a:effectLst/>
                        </a:rPr>
                        <a:t> </a:t>
                      </a:r>
                    </a:p>
                    <a:p>
                      <a:pPr marL="0" marR="0">
                        <a:lnSpc>
                          <a:spcPts val="1000"/>
                        </a:lnSpc>
                        <a:spcBef>
                          <a:spcPts val="0"/>
                        </a:spcBef>
                        <a:spcAft>
                          <a:spcPts val="0"/>
                        </a:spcAft>
                      </a:pPr>
                      <a:r>
                        <a:rPr lang="en-US" sz="1400" dirty="0">
                          <a:effectLst/>
                        </a:rPr>
                        <a:t> </a:t>
                      </a:r>
                    </a:p>
                    <a:p>
                      <a:pPr marL="0" marR="0">
                        <a:lnSpc>
                          <a:spcPts val="1000"/>
                        </a:lnSpc>
                        <a:spcBef>
                          <a:spcPts val="0"/>
                        </a:spcBef>
                        <a:spcAft>
                          <a:spcPts val="0"/>
                        </a:spcAft>
                      </a:pPr>
                      <a:r>
                        <a:rPr lang="en-US" sz="1400" dirty="0">
                          <a:effectLst/>
                        </a:rPr>
                        <a:t> </a:t>
                      </a:r>
                    </a:p>
                    <a:p>
                      <a:pPr marL="0" marR="0">
                        <a:lnSpc>
                          <a:spcPts val="1000"/>
                        </a:lnSpc>
                        <a:spcBef>
                          <a:spcPts val="0"/>
                        </a:spcBef>
                        <a:spcAft>
                          <a:spcPts val="0"/>
                        </a:spcAft>
                      </a:pPr>
                      <a:r>
                        <a:rPr lang="en-US" sz="1400" dirty="0">
                          <a:effectLst/>
                        </a:rPr>
                        <a:t> </a:t>
                      </a:r>
                    </a:p>
                    <a:p>
                      <a:pPr marL="0" marR="0">
                        <a:lnSpc>
                          <a:spcPts val="1000"/>
                        </a:lnSpc>
                        <a:spcBef>
                          <a:spcPts val="0"/>
                        </a:spcBef>
                        <a:spcAft>
                          <a:spcPts val="0"/>
                        </a:spcAft>
                      </a:pPr>
                      <a:r>
                        <a:rPr lang="en-US" sz="1400" dirty="0">
                          <a:effectLst/>
                        </a:rPr>
                        <a:t> </a:t>
                      </a:r>
                    </a:p>
                    <a:p>
                      <a:pPr marL="203835" marR="0">
                        <a:lnSpc>
                          <a:spcPct val="115000"/>
                        </a:lnSpc>
                        <a:spcBef>
                          <a:spcPts val="0"/>
                        </a:spcBef>
                        <a:spcAft>
                          <a:spcPts val="0"/>
                        </a:spcAft>
                      </a:pPr>
                      <a:r>
                        <a:rPr lang="en-US" sz="1400" spc="-10" dirty="0">
                          <a:effectLst/>
                        </a:rPr>
                        <a:t>0</a:t>
                      </a:r>
                      <a:r>
                        <a:rPr lang="en-US" sz="1400" spc="10" dirty="0">
                          <a:effectLst/>
                        </a:rPr>
                        <a:t>.</a:t>
                      </a:r>
                      <a:r>
                        <a:rPr lang="en-US" sz="1400" spc="-10" dirty="0">
                          <a:effectLst/>
                        </a:rPr>
                        <a:t>35</a:t>
                      </a:r>
                      <a:r>
                        <a:rPr lang="en-US" sz="1400" dirty="0">
                          <a:effectLst/>
                        </a:rPr>
                        <a:t>8</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0" marR="0">
                        <a:lnSpc>
                          <a:spcPts val="800"/>
                        </a:lnSpc>
                        <a:spcBef>
                          <a:spcPts val="5"/>
                        </a:spcBef>
                        <a:spcAft>
                          <a:spcPts val="0"/>
                        </a:spcAft>
                      </a:pPr>
                      <a:r>
                        <a:rPr lang="en-US" sz="1400">
                          <a:effectLst/>
                        </a:rPr>
                        <a:t> </a:t>
                      </a:r>
                    </a:p>
                    <a:p>
                      <a:pPr marL="0" marR="0">
                        <a:lnSpc>
                          <a:spcPts val="1000"/>
                        </a:lnSpc>
                        <a:spcBef>
                          <a:spcPts val="0"/>
                        </a:spcBef>
                        <a:spcAft>
                          <a:spcPts val="0"/>
                        </a:spcAft>
                      </a:pPr>
                      <a:r>
                        <a:rPr lang="en-US" sz="1400">
                          <a:effectLst/>
                        </a:rPr>
                        <a:t> </a:t>
                      </a:r>
                    </a:p>
                    <a:p>
                      <a:pPr marL="0" marR="0">
                        <a:lnSpc>
                          <a:spcPts val="1000"/>
                        </a:lnSpc>
                        <a:spcBef>
                          <a:spcPts val="0"/>
                        </a:spcBef>
                        <a:spcAft>
                          <a:spcPts val="0"/>
                        </a:spcAft>
                      </a:pPr>
                      <a:r>
                        <a:rPr lang="en-US" sz="1400">
                          <a:effectLst/>
                        </a:rPr>
                        <a:t> </a:t>
                      </a:r>
                    </a:p>
                    <a:p>
                      <a:pPr marL="0" marR="0">
                        <a:lnSpc>
                          <a:spcPts val="1000"/>
                        </a:lnSpc>
                        <a:spcBef>
                          <a:spcPts val="0"/>
                        </a:spcBef>
                        <a:spcAft>
                          <a:spcPts val="0"/>
                        </a:spcAft>
                      </a:pPr>
                      <a:r>
                        <a:rPr lang="en-US" sz="1400">
                          <a:effectLst/>
                        </a:rPr>
                        <a:t> </a:t>
                      </a:r>
                    </a:p>
                    <a:p>
                      <a:pPr marL="0" marR="0">
                        <a:lnSpc>
                          <a:spcPts val="1000"/>
                        </a:lnSpc>
                        <a:spcBef>
                          <a:spcPts val="0"/>
                        </a:spcBef>
                        <a:spcAft>
                          <a:spcPts val="0"/>
                        </a:spcAft>
                      </a:pPr>
                      <a:r>
                        <a:rPr lang="en-US" sz="1400">
                          <a:effectLst/>
                        </a:rPr>
                        <a:t> </a:t>
                      </a:r>
                    </a:p>
                    <a:p>
                      <a:pPr marL="0" marR="0">
                        <a:lnSpc>
                          <a:spcPts val="1000"/>
                        </a:lnSpc>
                        <a:spcBef>
                          <a:spcPts val="0"/>
                        </a:spcBef>
                        <a:spcAft>
                          <a:spcPts val="0"/>
                        </a:spcAft>
                      </a:pPr>
                      <a:r>
                        <a:rPr lang="en-US" sz="1400">
                          <a:effectLst/>
                        </a:rPr>
                        <a:t> </a:t>
                      </a:r>
                    </a:p>
                    <a:p>
                      <a:pPr marL="0" marR="0">
                        <a:lnSpc>
                          <a:spcPts val="1000"/>
                        </a:lnSpc>
                        <a:spcBef>
                          <a:spcPts val="0"/>
                        </a:spcBef>
                        <a:spcAft>
                          <a:spcPts val="0"/>
                        </a:spcAft>
                      </a:pPr>
                      <a:r>
                        <a:rPr lang="en-US" sz="1400">
                          <a:effectLst/>
                        </a:rPr>
                        <a:t> </a:t>
                      </a:r>
                    </a:p>
                    <a:p>
                      <a:pPr marL="0" marR="0">
                        <a:lnSpc>
                          <a:spcPts val="1000"/>
                        </a:lnSpc>
                        <a:spcBef>
                          <a:spcPts val="0"/>
                        </a:spcBef>
                        <a:spcAft>
                          <a:spcPts val="0"/>
                        </a:spcAft>
                      </a:pPr>
                      <a:r>
                        <a:rPr lang="en-US" sz="1400">
                          <a:effectLst/>
                        </a:rPr>
                        <a:t> </a:t>
                      </a:r>
                    </a:p>
                    <a:p>
                      <a:pPr marL="196215" marR="0">
                        <a:lnSpc>
                          <a:spcPct val="115000"/>
                        </a:lnSpc>
                        <a:spcBef>
                          <a:spcPts val="0"/>
                        </a:spcBef>
                        <a:spcAft>
                          <a:spcPts val="0"/>
                        </a:spcAft>
                      </a:pPr>
                      <a:r>
                        <a:rPr lang="en-US" sz="1400" spc="-10">
                          <a:effectLst/>
                        </a:rPr>
                        <a:t>0</a:t>
                      </a:r>
                      <a:r>
                        <a:rPr lang="en-US" sz="1400" spc="10">
                          <a:effectLst/>
                        </a:rPr>
                        <a:t>.</a:t>
                      </a:r>
                      <a:r>
                        <a:rPr lang="en-US" sz="1400" spc="-10">
                          <a:effectLst/>
                        </a:rPr>
                        <a:t>06</a:t>
                      </a:r>
                      <a:r>
                        <a:rPr lang="en-US" sz="1400">
                          <a:effectLst/>
                        </a:rPr>
                        <a:t>9</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0" marR="0">
                        <a:lnSpc>
                          <a:spcPts val="800"/>
                        </a:lnSpc>
                        <a:spcBef>
                          <a:spcPts val="5"/>
                        </a:spcBef>
                        <a:spcAft>
                          <a:spcPts val="0"/>
                        </a:spcAft>
                      </a:pPr>
                      <a:r>
                        <a:rPr lang="en-US" sz="1400" dirty="0">
                          <a:effectLst/>
                        </a:rPr>
                        <a:t> </a:t>
                      </a:r>
                    </a:p>
                    <a:p>
                      <a:pPr marL="0" marR="0">
                        <a:lnSpc>
                          <a:spcPts val="1000"/>
                        </a:lnSpc>
                        <a:spcBef>
                          <a:spcPts val="0"/>
                        </a:spcBef>
                        <a:spcAft>
                          <a:spcPts val="0"/>
                        </a:spcAft>
                      </a:pPr>
                      <a:r>
                        <a:rPr lang="en-US" sz="1400" dirty="0">
                          <a:effectLst/>
                        </a:rPr>
                        <a:t> </a:t>
                      </a:r>
                    </a:p>
                    <a:p>
                      <a:pPr marL="0" marR="0">
                        <a:lnSpc>
                          <a:spcPts val="1000"/>
                        </a:lnSpc>
                        <a:spcBef>
                          <a:spcPts val="0"/>
                        </a:spcBef>
                        <a:spcAft>
                          <a:spcPts val="0"/>
                        </a:spcAft>
                      </a:pPr>
                      <a:r>
                        <a:rPr lang="en-US" sz="1400" dirty="0">
                          <a:effectLst/>
                        </a:rPr>
                        <a:t> </a:t>
                      </a:r>
                    </a:p>
                    <a:p>
                      <a:pPr marL="0" marR="0">
                        <a:lnSpc>
                          <a:spcPts val="1000"/>
                        </a:lnSpc>
                        <a:spcBef>
                          <a:spcPts val="0"/>
                        </a:spcBef>
                        <a:spcAft>
                          <a:spcPts val="0"/>
                        </a:spcAft>
                      </a:pPr>
                      <a:r>
                        <a:rPr lang="en-US" sz="1400" dirty="0">
                          <a:effectLst/>
                        </a:rPr>
                        <a:t> </a:t>
                      </a:r>
                    </a:p>
                    <a:p>
                      <a:pPr marL="0" marR="0">
                        <a:lnSpc>
                          <a:spcPts val="1000"/>
                        </a:lnSpc>
                        <a:spcBef>
                          <a:spcPts val="0"/>
                        </a:spcBef>
                        <a:spcAft>
                          <a:spcPts val="0"/>
                        </a:spcAft>
                      </a:pPr>
                      <a:r>
                        <a:rPr lang="en-US" sz="1400" dirty="0">
                          <a:effectLst/>
                        </a:rPr>
                        <a:t> </a:t>
                      </a:r>
                    </a:p>
                    <a:p>
                      <a:pPr marL="0" marR="0">
                        <a:lnSpc>
                          <a:spcPts val="1000"/>
                        </a:lnSpc>
                        <a:spcBef>
                          <a:spcPts val="0"/>
                        </a:spcBef>
                        <a:spcAft>
                          <a:spcPts val="0"/>
                        </a:spcAft>
                      </a:pPr>
                      <a:r>
                        <a:rPr lang="en-US" sz="1400" dirty="0">
                          <a:effectLst/>
                        </a:rPr>
                        <a:t> </a:t>
                      </a:r>
                    </a:p>
                    <a:p>
                      <a:pPr marL="0" marR="0">
                        <a:lnSpc>
                          <a:spcPts val="1000"/>
                        </a:lnSpc>
                        <a:spcBef>
                          <a:spcPts val="0"/>
                        </a:spcBef>
                        <a:spcAft>
                          <a:spcPts val="0"/>
                        </a:spcAft>
                      </a:pPr>
                      <a:r>
                        <a:rPr lang="en-US" sz="1400" dirty="0">
                          <a:effectLst/>
                        </a:rPr>
                        <a:t> </a:t>
                      </a:r>
                    </a:p>
                    <a:p>
                      <a:pPr marL="0" marR="0">
                        <a:lnSpc>
                          <a:spcPts val="1000"/>
                        </a:lnSpc>
                        <a:spcBef>
                          <a:spcPts val="0"/>
                        </a:spcBef>
                        <a:spcAft>
                          <a:spcPts val="0"/>
                        </a:spcAft>
                      </a:pPr>
                      <a:r>
                        <a:rPr lang="en-US" sz="1400" dirty="0">
                          <a:effectLst/>
                        </a:rPr>
                        <a:t> </a:t>
                      </a:r>
                    </a:p>
                    <a:p>
                      <a:pPr marL="361950" marR="318770" algn="ctr">
                        <a:lnSpc>
                          <a:spcPct val="115000"/>
                        </a:lnSpc>
                        <a:spcBef>
                          <a:spcPts val="0"/>
                        </a:spcBef>
                        <a:spcAft>
                          <a:spcPts val="0"/>
                        </a:spcAft>
                      </a:pPr>
                      <a:r>
                        <a:rPr lang="en-US" sz="1400" spc="-10" dirty="0">
                          <a:effectLst/>
                        </a:rPr>
                        <a:t>63</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0" marR="0">
                        <a:lnSpc>
                          <a:spcPts val="800"/>
                        </a:lnSpc>
                        <a:spcBef>
                          <a:spcPts val="5"/>
                        </a:spcBef>
                        <a:spcAft>
                          <a:spcPts val="0"/>
                        </a:spcAft>
                      </a:pPr>
                      <a:r>
                        <a:rPr lang="en-US" sz="1400" dirty="0">
                          <a:effectLst/>
                        </a:rPr>
                        <a:t> </a:t>
                      </a:r>
                    </a:p>
                    <a:p>
                      <a:pPr marL="0" marR="0">
                        <a:lnSpc>
                          <a:spcPts val="1000"/>
                        </a:lnSpc>
                        <a:spcBef>
                          <a:spcPts val="0"/>
                        </a:spcBef>
                        <a:spcAft>
                          <a:spcPts val="0"/>
                        </a:spcAft>
                      </a:pPr>
                      <a:r>
                        <a:rPr lang="en-US" sz="1400" dirty="0">
                          <a:effectLst/>
                        </a:rPr>
                        <a:t> </a:t>
                      </a:r>
                    </a:p>
                    <a:p>
                      <a:pPr marL="0" marR="0">
                        <a:lnSpc>
                          <a:spcPts val="1000"/>
                        </a:lnSpc>
                        <a:spcBef>
                          <a:spcPts val="0"/>
                        </a:spcBef>
                        <a:spcAft>
                          <a:spcPts val="0"/>
                        </a:spcAft>
                      </a:pPr>
                      <a:r>
                        <a:rPr lang="en-US" sz="1400" dirty="0">
                          <a:effectLst/>
                        </a:rPr>
                        <a:t> </a:t>
                      </a:r>
                    </a:p>
                    <a:p>
                      <a:pPr marL="0" marR="0">
                        <a:lnSpc>
                          <a:spcPts val="1000"/>
                        </a:lnSpc>
                        <a:spcBef>
                          <a:spcPts val="0"/>
                        </a:spcBef>
                        <a:spcAft>
                          <a:spcPts val="0"/>
                        </a:spcAft>
                      </a:pPr>
                      <a:r>
                        <a:rPr lang="en-US" sz="1400" dirty="0">
                          <a:effectLst/>
                        </a:rPr>
                        <a:t> </a:t>
                      </a:r>
                    </a:p>
                    <a:p>
                      <a:pPr marL="0" marR="0">
                        <a:lnSpc>
                          <a:spcPts val="1000"/>
                        </a:lnSpc>
                        <a:spcBef>
                          <a:spcPts val="0"/>
                        </a:spcBef>
                        <a:spcAft>
                          <a:spcPts val="0"/>
                        </a:spcAft>
                      </a:pPr>
                      <a:r>
                        <a:rPr lang="en-US" sz="1400" dirty="0">
                          <a:effectLst/>
                        </a:rPr>
                        <a:t> </a:t>
                      </a:r>
                    </a:p>
                    <a:p>
                      <a:pPr marL="0" marR="0">
                        <a:lnSpc>
                          <a:spcPts val="1000"/>
                        </a:lnSpc>
                        <a:spcBef>
                          <a:spcPts val="0"/>
                        </a:spcBef>
                        <a:spcAft>
                          <a:spcPts val="0"/>
                        </a:spcAft>
                      </a:pPr>
                      <a:r>
                        <a:rPr lang="en-US" sz="1400" dirty="0">
                          <a:effectLst/>
                        </a:rPr>
                        <a:t> </a:t>
                      </a:r>
                    </a:p>
                    <a:p>
                      <a:pPr marL="0" marR="0">
                        <a:lnSpc>
                          <a:spcPts val="1000"/>
                        </a:lnSpc>
                        <a:spcBef>
                          <a:spcPts val="0"/>
                        </a:spcBef>
                        <a:spcAft>
                          <a:spcPts val="0"/>
                        </a:spcAft>
                      </a:pPr>
                      <a:r>
                        <a:rPr lang="en-US" sz="1400" dirty="0">
                          <a:effectLst/>
                        </a:rPr>
                        <a:t> </a:t>
                      </a:r>
                    </a:p>
                    <a:p>
                      <a:pPr marL="0" marR="0">
                        <a:lnSpc>
                          <a:spcPts val="1000"/>
                        </a:lnSpc>
                        <a:spcBef>
                          <a:spcPts val="0"/>
                        </a:spcBef>
                        <a:spcAft>
                          <a:spcPts val="0"/>
                        </a:spcAft>
                      </a:pPr>
                      <a:r>
                        <a:rPr lang="en-US" sz="1400" dirty="0">
                          <a:effectLst/>
                        </a:rPr>
                        <a:t> </a:t>
                      </a:r>
                    </a:p>
                    <a:p>
                      <a:pPr marL="280035" marR="0">
                        <a:lnSpc>
                          <a:spcPct val="115000"/>
                        </a:lnSpc>
                        <a:spcBef>
                          <a:spcPts val="0"/>
                        </a:spcBef>
                        <a:spcAft>
                          <a:spcPts val="0"/>
                        </a:spcAft>
                      </a:pPr>
                      <a:r>
                        <a:rPr lang="en-US" sz="1400" spc="-10" dirty="0">
                          <a:effectLst/>
                        </a:rPr>
                        <a:t>0</a:t>
                      </a:r>
                      <a:r>
                        <a:rPr lang="en-US" sz="1400" spc="10" dirty="0">
                          <a:effectLst/>
                        </a:rPr>
                        <a:t>.</a:t>
                      </a:r>
                      <a:r>
                        <a:rPr lang="en-US" sz="1400" spc="-10" dirty="0">
                          <a:effectLst/>
                        </a:rPr>
                        <a:t>28</a:t>
                      </a:r>
                      <a:r>
                        <a:rPr lang="en-US" sz="1400" dirty="0">
                          <a:effectLst/>
                        </a:rPr>
                        <a:t>9</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extLst>
                  <a:ext uri="{0D108BD9-81ED-4DB2-BD59-A6C34878D82A}">
                    <a16:rowId xmlns:a16="http://schemas.microsoft.com/office/drawing/2014/main" val="1150217520"/>
                  </a:ext>
                </a:extLst>
              </a:tr>
            </a:tbl>
          </a:graphicData>
        </a:graphic>
      </p:graphicFrame>
      <p:sp>
        <p:nvSpPr>
          <p:cNvPr id="3" name="TextBox 2">
            <a:extLst>
              <a:ext uri="{FF2B5EF4-FFF2-40B4-BE49-F238E27FC236}">
                <a16:creationId xmlns:a16="http://schemas.microsoft.com/office/drawing/2014/main" id="{C455BBD9-21B8-4354-AB8C-BD50D588CC71}"/>
              </a:ext>
            </a:extLst>
          </p:cNvPr>
          <p:cNvSpPr txBox="1"/>
          <p:nvPr/>
        </p:nvSpPr>
        <p:spPr>
          <a:xfrm>
            <a:off x="3129094" y="187598"/>
            <a:ext cx="5780015" cy="461665"/>
          </a:xfrm>
          <a:prstGeom prst="rect">
            <a:avLst/>
          </a:prstGeom>
          <a:noFill/>
        </p:spPr>
        <p:txBody>
          <a:bodyPr wrap="square" rtlCol="0">
            <a:spAutoFit/>
          </a:bodyPr>
          <a:lstStyle/>
          <a:p>
            <a:pPr algn="ctr"/>
            <a:r>
              <a:rPr lang="en-US" dirty="0"/>
              <a:t>	</a:t>
            </a:r>
            <a:r>
              <a:rPr lang="en-US" sz="2400" dirty="0"/>
              <a:t>GREEN ROOF TABLE</a:t>
            </a:r>
          </a:p>
        </p:txBody>
      </p:sp>
    </p:spTree>
    <p:extLst>
      <p:ext uri="{BB962C8B-B14F-4D97-AF65-F5344CB8AC3E}">
        <p14:creationId xmlns:p14="http://schemas.microsoft.com/office/powerpoint/2010/main" val="24432592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2378E3-5FEA-65CF-EA75-BCFAF17B25C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4C1A222-2E24-BE3F-7634-D67CB95F8854}"/>
              </a:ext>
            </a:extLst>
          </p:cNvPr>
          <p:cNvSpPr>
            <a:spLocks noGrp="1"/>
          </p:cNvSpPr>
          <p:nvPr>
            <p:ph type="title"/>
          </p:nvPr>
        </p:nvSpPr>
        <p:spPr>
          <a:xfrm>
            <a:off x="826954" y="199281"/>
            <a:ext cx="10364451" cy="611481"/>
          </a:xfrm>
        </p:spPr>
        <p:txBody>
          <a:bodyPr>
            <a:normAutofit/>
          </a:bodyPr>
          <a:lstStyle/>
          <a:p>
            <a:r>
              <a:rPr lang="en-US" sz="3200" cap="none" dirty="0">
                <a:solidFill>
                  <a:srgbClr val="3A7D86"/>
                </a:solidFill>
                <a:latin typeface="Arial" panose="020B0604020202020204" pitchFamily="34" charset="0"/>
                <a:cs typeface="Arial" panose="020B0604020202020204" pitchFamily="34" charset="0"/>
              </a:rPr>
              <a:t>Things We See Happening</a:t>
            </a:r>
          </a:p>
        </p:txBody>
      </p:sp>
      <p:sp>
        <p:nvSpPr>
          <p:cNvPr id="4" name="TextBox 3">
            <a:extLst>
              <a:ext uri="{FF2B5EF4-FFF2-40B4-BE49-F238E27FC236}">
                <a16:creationId xmlns:a16="http://schemas.microsoft.com/office/drawing/2014/main" id="{9B320C10-8488-1182-6EEB-F1AAA2E3A286}"/>
              </a:ext>
            </a:extLst>
          </p:cNvPr>
          <p:cNvSpPr txBox="1"/>
          <p:nvPr/>
        </p:nvSpPr>
        <p:spPr>
          <a:xfrm>
            <a:off x="531092" y="782625"/>
            <a:ext cx="10956174" cy="7048083"/>
          </a:xfrm>
          <a:prstGeom prst="rect">
            <a:avLst/>
          </a:prstGeom>
          <a:noFill/>
        </p:spPr>
        <p:txBody>
          <a:bodyPr wrap="square" rtlCol="0">
            <a:spAutoFit/>
          </a:bodyPr>
          <a:lstStyle/>
          <a:p>
            <a:pPr marL="285750" lvl="0" indent="-285750">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marL="285750" lvl="0"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Predictions of increasing intensity of rain events and warmer weather</a:t>
            </a:r>
          </a:p>
          <a:p>
            <a:pPr marL="285750" lvl="0" indent="-285750">
              <a:buFont typeface="Arial" panose="020B0604020202020204" pitchFamily="34" charset="0"/>
              <a:buChar char="•"/>
            </a:pPr>
            <a:endParaRPr lang="en-US" sz="2000" dirty="0">
              <a:latin typeface="Arial" panose="020B0604020202020204" pitchFamily="34" charset="0"/>
              <a:cs typeface="Arial" panose="020B0604020202020204" pitchFamily="34" charset="0"/>
            </a:endParaRPr>
          </a:p>
          <a:p>
            <a:pPr marL="285750" lvl="0"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Numerous residential drainage complaints</a:t>
            </a:r>
          </a:p>
          <a:p>
            <a:pPr marL="742950" lvl="1" indent="-285750">
              <a:buFont typeface="Arial" panose="020B0604020202020204" pitchFamily="34" charset="0"/>
              <a:buChar char="•"/>
            </a:pPr>
            <a:r>
              <a:rPr lang="en-US" dirty="0">
                <a:latin typeface="Arial" panose="020B0604020202020204" pitchFamily="34" charset="0"/>
                <a:cs typeface="Arial" panose="020B0604020202020204" pitchFamily="34" charset="0"/>
              </a:rPr>
              <a:t>People point out that we have issued permits for site design and construction</a:t>
            </a:r>
          </a:p>
          <a:p>
            <a:pPr marL="742950" lvl="1" indent="-285750">
              <a:buFont typeface="Arial" panose="020B0604020202020204" pitchFamily="34" charset="0"/>
              <a:buChar char="•"/>
            </a:pPr>
            <a:r>
              <a:rPr lang="en-US" dirty="0">
                <a:latin typeface="Arial" panose="020B0604020202020204" pitchFamily="34" charset="0"/>
                <a:cs typeface="Arial" panose="020B0604020202020204" pitchFamily="34" charset="0"/>
              </a:rPr>
              <a:t>Lawsuits</a:t>
            </a:r>
          </a:p>
          <a:p>
            <a:pPr marL="742950" lvl="1" indent="-285750">
              <a:buFont typeface="Arial" panose="020B0604020202020204" pitchFamily="34" charset="0"/>
              <a:buChar char="•"/>
            </a:pPr>
            <a:r>
              <a:rPr lang="en-US" dirty="0">
                <a:latin typeface="Arial" panose="020B0604020202020204" pitchFamily="34" charset="0"/>
                <a:cs typeface="Arial" panose="020B0604020202020204" pitchFamily="34" charset="0"/>
              </a:rPr>
              <a:t>Streambank erosion</a:t>
            </a:r>
          </a:p>
          <a:p>
            <a:pPr lvl="0"/>
            <a:endParaRPr lang="en-US" sz="20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Failure of public stormwater infrastructure in Athens-Clarke County</a:t>
            </a:r>
          </a:p>
          <a:p>
            <a:pPr marL="285750" lvl="0" indent="-285750">
              <a:buFont typeface="Arial" panose="020B0604020202020204" pitchFamily="34" charset="0"/>
              <a:buChar char="•"/>
            </a:pPr>
            <a:endParaRPr lang="en-US" sz="2000" dirty="0">
              <a:latin typeface="Arial" panose="020B0604020202020204" pitchFamily="34" charset="0"/>
              <a:cs typeface="Arial" panose="020B0604020202020204" pitchFamily="34" charset="0"/>
            </a:endParaRPr>
          </a:p>
          <a:p>
            <a:pPr marL="285750" lvl="0"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Increasing numbers of billion-dollar disasters nationwide</a:t>
            </a:r>
          </a:p>
          <a:p>
            <a:pPr marL="285750" lvl="0" indent="-285750">
              <a:buFont typeface="Arial" panose="020B0604020202020204" pitchFamily="34" charset="0"/>
              <a:buChar char="•"/>
            </a:pPr>
            <a:endParaRPr lang="en-US" sz="2000" dirty="0">
              <a:latin typeface="Arial" panose="020B0604020202020204" pitchFamily="34" charset="0"/>
              <a:cs typeface="Arial" panose="020B0604020202020204" pitchFamily="34" charset="0"/>
            </a:endParaRPr>
          </a:p>
          <a:p>
            <a:pPr marL="285750" lvl="0"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Decreasing participation in the National Flood Insurance Program nationwide</a:t>
            </a:r>
          </a:p>
          <a:p>
            <a:pPr marL="742950" lvl="1"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5.7 million policies – 2009, 4.7 million policies - 2023</a:t>
            </a:r>
          </a:p>
          <a:p>
            <a:pPr marL="285750" lvl="0" indent="-285750">
              <a:buFont typeface="Arial" panose="020B0604020202020204" pitchFamily="34" charset="0"/>
              <a:buChar char="•"/>
            </a:pPr>
            <a:endParaRPr lang="en-US" sz="2000" dirty="0">
              <a:latin typeface="Arial" panose="020B0604020202020204" pitchFamily="34" charset="0"/>
              <a:cs typeface="Arial" panose="020B0604020202020204" pitchFamily="34" charset="0"/>
            </a:endParaRPr>
          </a:p>
          <a:p>
            <a:pPr marL="285750" lvl="0"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Increasing property insurance rates</a:t>
            </a:r>
          </a:p>
          <a:p>
            <a:pPr marL="285750" lvl="0" indent="-285750">
              <a:buFont typeface="Arial" panose="020B0604020202020204" pitchFamily="34" charset="0"/>
              <a:buChar char="•"/>
            </a:pPr>
            <a:endParaRPr lang="en-US" sz="2000" dirty="0">
              <a:latin typeface="Arial" panose="020B0604020202020204" pitchFamily="34" charset="0"/>
              <a:cs typeface="Arial" panose="020B0604020202020204" pitchFamily="34" charset="0"/>
            </a:endParaRPr>
          </a:p>
          <a:p>
            <a:pPr marL="285750" lvl="0"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High rents and unaffordable housing</a:t>
            </a:r>
          </a:p>
          <a:p>
            <a:pPr marL="285750" lvl="0" indent="-285750">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marL="285750" lvl="0" indent="-285750">
              <a:buFont typeface="Arial" panose="020B0604020202020204" pitchFamily="34" charset="0"/>
              <a:buChar char="•"/>
            </a:pPr>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 </a:t>
            </a:r>
          </a:p>
          <a:p>
            <a:endParaRPr lang="en-US" dirty="0">
              <a:latin typeface="Arial" panose="020B0604020202020204" pitchFamily="34" charset="0"/>
              <a:cs typeface="Arial" panose="020B0604020202020204" pitchFamily="34" charset="0"/>
            </a:endParaRPr>
          </a:p>
          <a:p>
            <a:endParaRPr lang="en-US"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0340370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9815" y="62277"/>
            <a:ext cx="10364451" cy="611481"/>
          </a:xfrm>
        </p:spPr>
        <p:txBody>
          <a:bodyPr>
            <a:normAutofit/>
          </a:bodyPr>
          <a:lstStyle/>
          <a:p>
            <a:r>
              <a:rPr lang="en-US" sz="3200" cap="none" dirty="0">
                <a:solidFill>
                  <a:srgbClr val="3A7D86"/>
                </a:solidFill>
                <a:latin typeface="Arial" panose="020B0604020202020204" pitchFamily="34" charset="0"/>
                <a:cs typeface="Arial" panose="020B0604020202020204" pitchFamily="34" charset="0"/>
              </a:rPr>
              <a:t>Technical Standards</a:t>
            </a:r>
          </a:p>
        </p:txBody>
      </p:sp>
      <p:sp>
        <p:nvSpPr>
          <p:cNvPr id="4" name="TextBox 3"/>
          <p:cNvSpPr txBox="1"/>
          <p:nvPr/>
        </p:nvSpPr>
        <p:spPr>
          <a:xfrm>
            <a:off x="457247" y="673758"/>
            <a:ext cx="10490614" cy="5755422"/>
          </a:xfrm>
          <a:prstGeom prst="rect">
            <a:avLst/>
          </a:prstGeom>
          <a:noFill/>
        </p:spPr>
        <p:txBody>
          <a:bodyPr wrap="square" rtlCol="0">
            <a:spAutoFit/>
          </a:bodyPr>
          <a:lstStyle/>
          <a:p>
            <a:pPr marL="457200" indent="-457200">
              <a:buFont typeface="+mj-lt"/>
              <a:buAutoNum type="arabicPeriod"/>
            </a:pPr>
            <a:r>
              <a:rPr lang="en-US" sz="1600" dirty="0">
                <a:latin typeface="Arial" panose="020B0604020202020204" pitchFamily="34" charset="0"/>
                <a:cs typeface="Arial" panose="020B0604020202020204" pitchFamily="34" charset="0"/>
              </a:rPr>
              <a:t>Updated standards are consistent with our Georgia Stormwater permit.</a:t>
            </a:r>
          </a:p>
          <a:p>
            <a:pPr marL="914400" lvl="1" indent="-457200">
              <a:buFont typeface="+mj-lt"/>
              <a:buAutoNum type="arabicPeriod"/>
            </a:pPr>
            <a:r>
              <a:rPr lang="en-US" sz="1600" dirty="0">
                <a:latin typeface="Arial" panose="020B0604020202020204" pitchFamily="34" charset="0"/>
                <a:cs typeface="Arial" panose="020B0604020202020204" pitchFamily="34" charset="0"/>
              </a:rPr>
              <a:t>Runoff reduction/infiltration to more closely mimic the runoff from a woods or meadow</a:t>
            </a:r>
          </a:p>
          <a:p>
            <a:pPr marL="914400" lvl="1" indent="-457200">
              <a:buFont typeface="+mj-lt"/>
              <a:buAutoNum type="arabicPeriod"/>
            </a:pPr>
            <a:r>
              <a:rPr lang="en-US" sz="1600" dirty="0">
                <a:latin typeface="Arial" panose="020B0604020202020204" pitchFamily="34" charset="0"/>
                <a:cs typeface="Arial" panose="020B0604020202020204" pitchFamily="34" charset="0"/>
              </a:rPr>
              <a:t>Green infrastructure and low impact design</a:t>
            </a:r>
          </a:p>
          <a:p>
            <a:pPr marL="914400" lvl="1" indent="-457200">
              <a:buFont typeface="+mj-lt"/>
              <a:buAutoNum type="arabicPeriod"/>
            </a:pPr>
            <a:r>
              <a:rPr lang="en-US" sz="1600" dirty="0">
                <a:latin typeface="Arial" panose="020B0604020202020204" pitchFamily="34" charset="0"/>
                <a:cs typeface="Arial" panose="020B0604020202020204" pitchFamily="34" charset="0"/>
              </a:rPr>
              <a:t>Sites where 5,000 square feet of impervious surface area are replaced are now regulated according to the standard of reducing pollutant loadings to the maximum extent practicable – Special Standards unique to Athens-Clarke County</a:t>
            </a:r>
          </a:p>
          <a:p>
            <a:pPr marL="914400" lvl="1" indent="-457200">
              <a:buFont typeface="+mj-lt"/>
              <a:buAutoNum type="arabicPeriod"/>
            </a:pPr>
            <a:r>
              <a:rPr lang="en-US" sz="1600" dirty="0">
                <a:latin typeface="Arial" panose="020B0604020202020204" pitchFamily="34" charset="0"/>
                <a:cs typeface="Arial" panose="020B0604020202020204" pitchFamily="34" charset="0"/>
              </a:rPr>
              <a:t>Mass grading for single family residential sites</a:t>
            </a:r>
          </a:p>
          <a:p>
            <a:pPr marL="914400" lvl="1" indent="-457200">
              <a:buFont typeface="+mj-lt"/>
              <a:buAutoNum type="arabicPeriod"/>
            </a:pPr>
            <a:endParaRPr lang="en-US" sz="1600" dirty="0">
              <a:latin typeface="Arial" panose="020B0604020202020204" pitchFamily="34" charset="0"/>
              <a:cs typeface="Arial" panose="020B0604020202020204" pitchFamily="34" charset="0"/>
            </a:endParaRPr>
          </a:p>
          <a:p>
            <a:pPr marL="457200" indent="-457200">
              <a:buFont typeface="+mj-lt"/>
              <a:buAutoNum type="arabicPeriod"/>
            </a:pPr>
            <a:r>
              <a:rPr lang="en-US" sz="1600" dirty="0">
                <a:latin typeface="Arial" panose="020B0604020202020204" pitchFamily="34" charset="0"/>
                <a:cs typeface="Arial" panose="020B0604020202020204" pitchFamily="34" charset="0"/>
              </a:rPr>
              <a:t>Updated standards provide clarity</a:t>
            </a:r>
          </a:p>
          <a:p>
            <a:pPr marL="914400" lvl="1" indent="-457200">
              <a:buFont typeface="+mj-lt"/>
              <a:buAutoNum type="arabicPeriod"/>
            </a:pPr>
            <a:r>
              <a:rPr lang="en-US" sz="1600" dirty="0">
                <a:latin typeface="Arial" panose="020B0604020202020204" pitchFamily="34" charset="0"/>
                <a:cs typeface="Arial" panose="020B0604020202020204" pitchFamily="34" charset="0"/>
              </a:rPr>
              <a:t>Detail is provided</a:t>
            </a:r>
          </a:p>
          <a:p>
            <a:pPr marL="914400" lvl="1" indent="-457200">
              <a:buFont typeface="+mj-lt"/>
              <a:buAutoNum type="arabicPeriod"/>
            </a:pPr>
            <a:r>
              <a:rPr lang="en-US" sz="1600" dirty="0">
                <a:latin typeface="Arial" panose="020B0604020202020204" pitchFamily="34" charset="0"/>
                <a:cs typeface="Arial" panose="020B0604020202020204" pitchFamily="34" charset="0"/>
              </a:rPr>
              <a:t>Predictability helps designers and developers</a:t>
            </a:r>
          </a:p>
          <a:p>
            <a:pPr marL="457200" indent="-457200">
              <a:buFont typeface="+mj-lt"/>
              <a:buAutoNum type="arabicPeriod"/>
            </a:pPr>
            <a:endParaRPr lang="en-US" sz="1600" dirty="0">
              <a:latin typeface="Arial" panose="020B0604020202020204" pitchFamily="34" charset="0"/>
              <a:cs typeface="Arial" panose="020B0604020202020204" pitchFamily="34" charset="0"/>
            </a:endParaRPr>
          </a:p>
          <a:p>
            <a:pPr marL="457200" indent="-457200">
              <a:buFont typeface="+mj-lt"/>
              <a:buAutoNum type="arabicPeriod"/>
            </a:pPr>
            <a:r>
              <a:rPr lang="en-US" sz="1600" dirty="0">
                <a:latin typeface="Arial" panose="020B0604020202020204" pitchFamily="34" charset="0"/>
                <a:cs typeface="Arial" panose="020B0604020202020204" pitchFamily="34" charset="0"/>
              </a:rPr>
              <a:t>Updated standards provide flexibility.</a:t>
            </a:r>
          </a:p>
          <a:p>
            <a:pPr marL="914400" lvl="1" indent="-457200">
              <a:buFont typeface="+mj-lt"/>
              <a:buAutoNum type="arabicPeriod"/>
            </a:pPr>
            <a:r>
              <a:rPr lang="en-US" sz="1600" dirty="0">
                <a:latin typeface="Arial" panose="020B0604020202020204" pitchFamily="34" charset="0"/>
                <a:cs typeface="Arial" panose="020B0604020202020204" pitchFamily="34" charset="0"/>
              </a:rPr>
              <a:t>Bioretention design options (super-bio)</a:t>
            </a:r>
          </a:p>
          <a:p>
            <a:pPr marL="914400" lvl="1" indent="-457200">
              <a:buFont typeface="+mj-lt"/>
              <a:buAutoNum type="arabicPeriod"/>
            </a:pPr>
            <a:r>
              <a:rPr lang="en-US" sz="1600" dirty="0">
                <a:latin typeface="Arial" panose="020B0604020202020204" pitchFamily="34" charset="0"/>
                <a:cs typeface="Arial" panose="020B0604020202020204" pitchFamily="34" charset="0"/>
              </a:rPr>
              <a:t>Soil amendment</a:t>
            </a:r>
          </a:p>
          <a:p>
            <a:pPr marL="914400" lvl="1" indent="-457200">
              <a:buFont typeface="+mj-lt"/>
              <a:buAutoNum type="arabicPeriod"/>
            </a:pPr>
            <a:r>
              <a:rPr lang="en-US" sz="1600" dirty="0">
                <a:latin typeface="Arial" panose="020B0604020202020204" pitchFamily="34" charset="0"/>
                <a:cs typeface="Arial" panose="020B0604020202020204" pitchFamily="34" charset="0"/>
              </a:rPr>
              <a:t>Special Standards - Replacement of existing impervious surfaces</a:t>
            </a:r>
          </a:p>
          <a:p>
            <a:pPr marL="457200" indent="-457200">
              <a:buFont typeface="+mj-lt"/>
              <a:buAutoNum type="arabicPeriod"/>
            </a:pPr>
            <a:endParaRPr lang="en-US" sz="1600" dirty="0">
              <a:latin typeface="Arial" panose="020B0604020202020204" pitchFamily="34" charset="0"/>
              <a:cs typeface="Arial" panose="020B0604020202020204" pitchFamily="34" charset="0"/>
            </a:endParaRPr>
          </a:p>
          <a:p>
            <a:pPr marL="457200" indent="-457200">
              <a:buFont typeface="+mj-lt"/>
              <a:buAutoNum type="arabicPeriod"/>
            </a:pPr>
            <a:r>
              <a:rPr lang="en-US" sz="1600" dirty="0">
                <a:latin typeface="Arial" panose="020B0604020202020204" pitchFamily="34" charset="0"/>
                <a:cs typeface="Arial" panose="020B0604020202020204" pitchFamily="34" charset="0"/>
              </a:rPr>
              <a:t>Updated standards improve community resiliency.</a:t>
            </a:r>
          </a:p>
          <a:p>
            <a:pPr marL="914400" lvl="1" indent="-457200">
              <a:buFont typeface="+mj-lt"/>
              <a:buAutoNum type="arabicPeriod"/>
            </a:pPr>
            <a:r>
              <a:rPr lang="en-US" sz="1600" dirty="0">
                <a:latin typeface="Arial" panose="020B0604020202020204" pitchFamily="34" charset="0"/>
                <a:cs typeface="Arial" panose="020B0604020202020204" pitchFamily="34" charset="0"/>
              </a:rPr>
              <a:t>Flood risks within new developments – long term cost avoidance</a:t>
            </a:r>
          </a:p>
          <a:p>
            <a:pPr marL="914400" lvl="1" indent="-457200">
              <a:buFont typeface="+mj-lt"/>
              <a:buAutoNum type="arabicPeriod"/>
            </a:pPr>
            <a:r>
              <a:rPr lang="en-US" sz="1600" dirty="0">
                <a:latin typeface="Arial" panose="020B0604020202020204" pitchFamily="34" charset="0"/>
                <a:cs typeface="Arial" panose="020B0604020202020204" pitchFamily="34" charset="0"/>
              </a:rPr>
              <a:t>Overflow/bypass systems</a:t>
            </a:r>
          </a:p>
          <a:p>
            <a:pPr marL="914400" lvl="1" indent="-457200">
              <a:buFont typeface="+mj-lt"/>
              <a:buAutoNum type="arabicPeriod"/>
            </a:pPr>
            <a:r>
              <a:rPr lang="en-US" sz="1600" dirty="0">
                <a:latin typeface="Arial" panose="020B0604020202020204" pitchFamily="34" charset="0"/>
                <a:cs typeface="Arial" panose="020B0604020202020204" pitchFamily="34" charset="0"/>
              </a:rPr>
              <a:t>Minimum elevations of habitable structures</a:t>
            </a:r>
          </a:p>
          <a:p>
            <a:pPr marL="914400" lvl="1" indent="-457200">
              <a:buFont typeface="+mj-lt"/>
              <a:buAutoNum type="arabicPeriod"/>
            </a:pPr>
            <a:r>
              <a:rPr lang="en-US" sz="1600" dirty="0">
                <a:latin typeface="Arial" panose="020B0604020202020204" pitchFamily="34" charset="0"/>
                <a:cs typeface="Arial" panose="020B0604020202020204" pitchFamily="34" charset="0"/>
              </a:rPr>
              <a:t>Topsoil management – erosion, vegetative success, water uptake, carbon uptake</a:t>
            </a:r>
          </a:p>
          <a:p>
            <a:pPr marL="914400" lvl="1" indent="-457200">
              <a:buFont typeface="+mj-lt"/>
              <a:buAutoNum type="arabicPeriod"/>
            </a:pPr>
            <a:r>
              <a:rPr lang="en-US" sz="1600" dirty="0">
                <a:latin typeface="Arial" panose="020B0604020202020204" pitchFamily="34" charset="0"/>
                <a:cs typeface="Arial" panose="020B0604020202020204" pitchFamily="34" charset="0"/>
              </a:rPr>
              <a:t>Create green amenities</a:t>
            </a:r>
          </a:p>
        </p:txBody>
      </p:sp>
    </p:spTree>
    <p:extLst>
      <p:ext uri="{BB962C8B-B14F-4D97-AF65-F5344CB8AC3E}">
        <p14:creationId xmlns:p14="http://schemas.microsoft.com/office/powerpoint/2010/main" val="395021840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257098" rIns="0" bIns="0" rtlCol="0">
            <a:spAutoFit/>
          </a:bodyPr>
          <a:lstStyle/>
          <a:p>
            <a:pPr marL="2997200">
              <a:lnSpc>
                <a:spcPct val="100000"/>
              </a:lnSpc>
              <a:spcBef>
                <a:spcPts val="100"/>
              </a:spcBef>
            </a:pPr>
            <a:r>
              <a:rPr sz="3200" b="0" dirty="0">
                <a:latin typeface="Franklin Gothic Medium"/>
                <a:cs typeface="Franklin Gothic Medium"/>
              </a:rPr>
              <a:t>CONCEPT</a:t>
            </a:r>
            <a:r>
              <a:rPr sz="3200" b="0" spc="-60" dirty="0">
                <a:latin typeface="Franklin Gothic Medium"/>
                <a:cs typeface="Franklin Gothic Medium"/>
              </a:rPr>
              <a:t> </a:t>
            </a:r>
            <a:r>
              <a:rPr sz="3200" b="0" dirty="0">
                <a:latin typeface="Franklin Gothic Medium"/>
                <a:cs typeface="Franklin Gothic Medium"/>
              </a:rPr>
              <a:t>VS.</a:t>
            </a:r>
            <a:r>
              <a:rPr sz="3200" b="0" spc="-25" dirty="0">
                <a:latin typeface="Franklin Gothic Medium"/>
                <a:cs typeface="Franklin Gothic Medium"/>
              </a:rPr>
              <a:t> </a:t>
            </a:r>
            <a:r>
              <a:rPr sz="3200" b="0" spc="-10" dirty="0">
                <a:latin typeface="Franklin Gothic Medium"/>
                <a:cs typeface="Franklin Gothic Medium"/>
              </a:rPr>
              <a:t>REALITY</a:t>
            </a:r>
            <a:endParaRPr sz="3200">
              <a:latin typeface="Franklin Gothic Medium"/>
              <a:cs typeface="Franklin Gothic Medium"/>
            </a:endParaRPr>
          </a:p>
        </p:txBody>
      </p:sp>
      <p:sp>
        <p:nvSpPr>
          <p:cNvPr id="3" name="object 3"/>
          <p:cNvSpPr txBox="1"/>
          <p:nvPr/>
        </p:nvSpPr>
        <p:spPr>
          <a:xfrm>
            <a:off x="1533824" y="5085903"/>
            <a:ext cx="3481070" cy="874598"/>
          </a:xfrm>
          <a:prstGeom prst="rect">
            <a:avLst/>
          </a:prstGeom>
        </p:spPr>
        <p:txBody>
          <a:bodyPr vert="horz" wrap="square" lIns="0" tIns="12700" rIns="0" bIns="0" rtlCol="0">
            <a:spAutoFit/>
          </a:bodyPr>
          <a:lstStyle/>
          <a:p>
            <a:pPr marL="12700">
              <a:lnSpc>
                <a:spcPct val="100000"/>
              </a:lnSpc>
              <a:spcBef>
                <a:spcPts val="100"/>
              </a:spcBef>
            </a:pPr>
            <a:r>
              <a:rPr lang="en-US" sz="2800" dirty="0">
                <a:latin typeface="Franklin Gothic Medium"/>
                <a:cs typeface="Franklin Gothic Medium"/>
              </a:rPr>
              <a:t>This is the side you see on the news.</a:t>
            </a:r>
            <a:endParaRPr sz="1800" dirty="0">
              <a:latin typeface="Franklin Gothic Medium"/>
              <a:cs typeface="Franklin Gothic Medium"/>
            </a:endParaRPr>
          </a:p>
        </p:txBody>
      </p:sp>
      <p:pic>
        <p:nvPicPr>
          <p:cNvPr id="4" name="object 4"/>
          <p:cNvPicPr/>
          <p:nvPr/>
        </p:nvPicPr>
        <p:blipFill>
          <a:blip r:embed="rId2" cstate="print"/>
          <a:stretch>
            <a:fillRect/>
          </a:stretch>
        </p:blipFill>
        <p:spPr>
          <a:xfrm>
            <a:off x="257556" y="1284732"/>
            <a:ext cx="5349240" cy="3572255"/>
          </a:xfrm>
          <a:prstGeom prst="rect">
            <a:avLst/>
          </a:prstGeom>
        </p:spPr>
      </p:pic>
      <p:pic>
        <p:nvPicPr>
          <p:cNvPr id="5" name="object 5"/>
          <p:cNvPicPr/>
          <p:nvPr/>
        </p:nvPicPr>
        <p:blipFill>
          <a:blip r:embed="rId3" cstate="print"/>
          <a:stretch>
            <a:fillRect/>
          </a:stretch>
        </p:blipFill>
        <p:spPr>
          <a:xfrm>
            <a:off x="5905500" y="1857755"/>
            <a:ext cx="5637276" cy="3758184"/>
          </a:xfrm>
          <a:prstGeom prst="rect">
            <a:avLst/>
          </a:prstGeom>
        </p:spPr>
      </p:pic>
      <p:sp>
        <p:nvSpPr>
          <p:cNvPr id="6" name="object 6"/>
          <p:cNvSpPr txBox="1">
            <a:spLocks noGrp="1"/>
          </p:cNvSpPr>
          <p:nvPr>
            <p:ph type="ftr" sz="quarter" idx="5"/>
          </p:nvPr>
        </p:nvSpPr>
        <p:spPr>
          <a:xfrm>
            <a:off x="1175031" y="6287393"/>
            <a:ext cx="6672887" cy="269304"/>
          </a:xfrm>
          <a:prstGeom prst="rect">
            <a:avLst/>
          </a:prstGeom>
        </p:spPr>
        <p:txBody>
          <a:bodyPr vert="horz" wrap="square" lIns="0" tIns="0" rIns="0" bIns="0" rtlCol="0">
            <a:spAutoFit/>
          </a:bodyPr>
          <a:lstStyle/>
          <a:p>
            <a:pPr marL="12700">
              <a:lnSpc>
                <a:spcPts val="2110"/>
              </a:lnSpc>
            </a:pPr>
            <a:r>
              <a:rPr sz="2000" spc="65" dirty="0"/>
              <a:t>ENVIRONMENTAL</a:t>
            </a:r>
            <a:r>
              <a:rPr sz="2000" spc="280" dirty="0"/>
              <a:t> </a:t>
            </a:r>
            <a:r>
              <a:rPr sz="2000" spc="75" dirty="0"/>
              <a:t>PROTECTION</a:t>
            </a:r>
            <a:r>
              <a:rPr sz="2000" spc="250" dirty="0"/>
              <a:t> </a:t>
            </a:r>
            <a:r>
              <a:rPr sz="2000" spc="65" dirty="0"/>
              <a:t>DIVISION</a:t>
            </a:r>
          </a:p>
        </p:txBody>
      </p:sp>
    </p:spTree>
    <p:extLst>
      <p:ext uri="{BB962C8B-B14F-4D97-AF65-F5344CB8AC3E}">
        <p14:creationId xmlns:p14="http://schemas.microsoft.com/office/powerpoint/2010/main" val="391673039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257098" rIns="0" bIns="0" rtlCol="0">
            <a:spAutoFit/>
          </a:bodyPr>
          <a:lstStyle/>
          <a:p>
            <a:pPr marL="2997200">
              <a:lnSpc>
                <a:spcPct val="100000"/>
              </a:lnSpc>
              <a:spcBef>
                <a:spcPts val="100"/>
              </a:spcBef>
            </a:pPr>
            <a:r>
              <a:rPr sz="3200" b="0" dirty="0">
                <a:latin typeface="Franklin Gothic Medium"/>
                <a:cs typeface="Franklin Gothic Medium"/>
              </a:rPr>
              <a:t>CONCEPT</a:t>
            </a:r>
            <a:r>
              <a:rPr sz="3200" b="0" spc="-60" dirty="0">
                <a:latin typeface="Franklin Gothic Medium"/>
                <a:cs typeface="Franklin Gothic Medium"/>
              </a:rPr>
              <a:t> </a:t>
            </a:r>
            <a:r>
              <a:rPr sz="3200" b="0" dirty="0">
                <a:latin typeface="Franklin Gothic Medium"/>
                <a:cs typeface="Franklin Gothic Medium"/>
              </a:rPr>
              <a:t>VS.</a:t>
            </a:r>
            <a:r>
              <a:rPr sz="3200" b="0" spc="-25" dirty="0">
                <a:latin typeface="Franklin Gothic Medium"/>
                <a:cs typeface="Franklin Gothic Medium"/>
              </a:rPr>
              <a:t> </a:t>
            </a:r>
            <a:r>
              <a:rPr sz="3200" b="0" spc="-10" dirty="0">
                <a:latin typeface="Franklin Gothic Medium"/>
                <a:cs typeface="Franklin Gothic Medium"/>
              </a:rPr>
              <a:t>REALITY</a:t>
            </a:r>
            <a:endParaRPr sz="3200">
              <a:latin typeface="Franklin Gothic Medium"/>
              <a:cs typeface="Franklin Gothic Medium"/>
            </a:endParaRPr>
          </a:p>
        </p:txBody>
      </p:sp>
      <p:sp>
        <p:nvSpPr>
          <p:cNvPr id="3" name="object 3"/>
          <p:cNvSpPr txBox="1"/>
          <p:nvPr/>
        </p:nvSpPr>
        <p:spPr>
          <a:xfrm>
            <a:off x="4691253" y="5753201"/>
            <a:ext cx="3612992" cy="382156"/>
          </a:xfrm>
          <a:prstGeom prst="rect">
            <a:avLst/>
          </a:prstGeom>
        </p:spPr>
        <p:txBody>
          <a:bodyPr vert="horz" wrap="square" lIns="0" tIns="12700" rIns="0" bIns="0" rtlCol="0">
            <a:spAutoFit/>
          </a:bodyPr>
          <a:lstStyle/>
          <a:p>
            <a:pPr marL="12700">
              <a:lnSpc>
                <a:spcPct val="100000"/>
              </a:lnSpc>
              <a:spcBef>
                <a:spcPts val="100"/>
              </a:spcBef>
            </a:pPr>
            <a:r>
              <a:rPr lang="en-US" sz="2400" spc="-20" dirty="0">
                <a:latin typeface="Franklin Gothic Medium"/>
                <a:cs typeface="Franklin Gothic Medium"/>
              </a:rPr>
              <a:t>This is what you don’t see</a:t>
            </a:r>
            <a:r>
              <a:rPr sz="1800" spc="-20" dirty="0">
                <a:latin typeface="Franklin Gothic Medium"/>
                <a:cs typeface="Franklin Gothic Medium"/>
              </a:rPr>
              <a:t>.</a:t>
            </a:r>
            <a:endParaRPr sz="1800" dirty="0">
              <a:latin typeface="Franklin Gothic Medium"/>
              <a:cs typeface="Franklin Gothic Medium"/>
            </a:endParaRPr>
          </a:p>
        </p:txBody>
      </p:sp>
      <p:pic>
        <p:nvPicPr>
          <p:cNvPr id="4" name="object 4"/>
          <p:cNvPicPr/>
          <p:nvPr/>
        </p:nvPicPr>
        <p:blipFill>
          <a:blip r:embed="rId2" cstate="print"/>
          <a:stretch>
            <a:fillRect/>
          </a:stretch>
        </p:blipFill>
        <p:spPr>
          <a:xfrm>
            <a:off x="227075" y="1298447"/>
            <a:ext cx="5684520" cy="4261104"/>
          </a:xfrm>
          <a:prstGeom prst="rect">
            <a:avLst/>
          </a:prstGeom>
        </p:spPr>
      </p:pic>
      <p:pic>
        <p:nvPicPr>
          <p:cNvPr id="5" name="object 5"/>
          <p:cNvPicPr/>
          <p:nvPr/>
        </p:nvPicPr>
        <p:blipFill>
          <a:blip r:embed="rId3" cstate="print"/>
          <a:stretch>
            <a:fillRect/>
          </a:stretch>
        </p:blipFill>
        <p:spPr>
          <a:xfrm>
            <a:off x="6025896" y="1271016"/>
            <a:ext cx="5689682" cy="4315968"/>
          </a:xfrm>
          <a:prstGeom prst="rect">
            <a:avLst/>
          </a:prstGeom>
        </p:spPr>
      </p:pic>
      <p:sp>
        <p:nvSpPr>
          <p:cNvPr id="6" name="object 6"/>
          <p:cNvSpPr txBox="1">
            <a:spLocks noGrp="1"/>
          </p:cNvSpPr>
          <p:nvPr>
            <p:ph type="ftr" sz="quarter" idx="5"/>
          </p:nvPr>
        </p:nvSpPr>
        <p:spPr>
          <a:xfrm>
            <a:off x="913775" y="6294481"/>
            <a:ext cx="6672887" cy="269304"/>
          </a:xfrm>
          <a:prstGeom prst="rect">
            <a:avLst/>
          </a:prstGeom>
        </p:spPr>
        <p:txBody>
          <a:bodyPr vert="horz" wrap="square" lIns="0" tIns="0" rIns="0" bIns="0" rtlCol="0">
            <a:spAutoFit/>
          </a:bodyPr>
          <a:lstStyle/>
          <a:p>
            <a:pPr marL="12700">
              <a:lnSpc>
                <a:spcPts val="2110"/>
              </a:lnSpc>
            </a:pPr>
            <a:r>
              <a:rPr sz="2000" spc="65" dirty="0"/>
              <a:t>ENVIRONMENTAL</a:t>
            </a:r>
            <a:r>
              <a:rPr sz="2000" spc="280" dirty="0"/>
              <a:t> </a:t>
            </a:r>
            <a:r>
              <a:rPr sz="2000" spc="75" dirty="0"/>
              <a:t>PROTECTION</a:t>
            </a:r>
            <a:r>
              <a:rPr sz="2000" spc="250" dirty="0"/>
              <a:t> </a:t>
            </a:r>
            <a:r>
              <a:rPr sz="2000" spc="65" dirty="0"/>
              <a:t>DIVISION</a:t>
            </a:r>
          </a:p>
        </p:txBody>
      </p:sp>
    </p:spTree>
    <p:extLst>
      <p:ext uri="{BB962C8B-B14F-4D97-AF65-F5344CB8AC3E}">
        <p14:creationId xmlns:p14="http://schemas.microsoft.com/office/powerpoint/2010/main" val="95229272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995042" y="303021"/>
            <a:ext cx="8545195" cy="513715"/>
          </a:xfrm>
          <a:prstGeom prst="rect">
            <a:avLst/>
          </a:prstGeom>
        </p:spPr>
        <p:txBody>
          <a:bodyPr vert="horz" wrap="square" lIns="0" tIns="12700" rIns="0" bIns="0" rtlCol="0">
            <a:spAutoFit/>
          </a:bodyPr>
          <a:lstStyle/>
          <a:p>
            <a:pPr marL="12700">
              <a:lnSpc>
                <a:spcPct val="100000"/>
              </a:lnSpc>
              <a:spcBef>
                <a:spcPts val="100"/>
              </a:spcBef>
            </a:pPr>
            <a:r>
              <a:rPr sz="3200" b="0" dirty="0">
                <a:latin typeface="Franklin Gothic Medium"/>
                <a:cs typeface="Franklin Gothic Medium"/>
              </a:rPr>
              <a:t>CHALLENGES</a:t>
            </a:r>
            <a:r>
              <a:rPr sz="3200" b="0" spc="-85" dirty="0">
                <a:latin typeface="Franklin Gothic Medium"/>
                <a:cs typeface="Franklin Gothic Medium"/>
              </a:rPr>
              <a:t> </a:t>
            </a:r>
            <a:r>
              <a:rPr sz="3200" b="0" dirty="0">
                <a:latin typeface="Franklin Gothic Medium"/>
                <a:cs typeface="Franklin Gothic Medium"/>
              </a:rPr>
              <a:t>WITH</a:t>
            </a:r>
            <a:r>
              <a:rPr sz="3200" b="0" spc="-45" dirty="0">
                <a:latin typeface="Franklin Gothic Medium"/>
                <a:cs typeface="Franklin Gothic Medium"/>
              </a:rPr>
              <a:t> </a:t>
            </a:r>
            <a:r>
              <a:rPr sz="3200" b="0" dirty="0">
                <a:latin typeface="Franklin Gothic Medium"/>
                <a:cs typeface="Franklin Gothic Medium"/>
              </a:rPr>
              <a:t>SOLAR</a:t>
            </a:r>
            <a:r>
              <a:rPr sz="3200" b="0" spc="-55" dirty="0">
                <a:latin typeface="Franklin Gothic Medium"/>
                <a:cs typeface="Franklin Gothic Medium"/>
              </a:rPr>
              <a:t> </a:t>
            </a:r>
            <a:r>
              <a:rPr sz="3200" b="0" dirty="0">
                <a:latin typeface="Franklin Gothic Medium"/>
                <a:cs typeface="Franklin Gothic Medium"/>
              </a:rPr>
              <a:t>PANEL</a:t>
            </a:r>
            <a:r>
              <a:rPr sz="3200" b="0" spc="-65" dirty="0">
                <a:latin typeface="Franklin Gothic Medium"/>
                <a:cs typeface="Franklin Gothic Medium"/>
              </a:rPr>
              <a:t> </a:t>
            </a:r>
            <a:r>
              <a:rPr sz="3200" b="0" spc="-10" dirty="0">
                <a:latin typeface="Franklin Gothic Medium"/>
                <a:cs typeface="Franklin Gothic Medium"/>
              </a:rPr>
              <a:t>INSTALLATION</a:t>
            </a:r>
            <a:endParaRPr sz="3200">
              <a:latin typeface="Franklin Gothic Medium"/>
              <a:cs typeface="Franklin Gothic Medium"/>
            </a:endParaRPr>
          </a:p>
        </p:txBody>
      </p:sp>
      <p:sp>
        <p:nvSpPr>
          <p:cNvPr id="3" name="object 3"/>
          <p:cNvSpPr txBox="1"/>
          <p:nvPr/>
        </p:nvSpPr>
        <p:spPr>
          <a:xfrm>
            <a:off x="718657" y="5166666"/>
            <a:ext cx="10754686" cy="874598"/>
          </a:xfrm>
          <a:prstGeom prst="rect">
            <a:avLst/>
          </a:prstGeom>
        </p:spPr>
        <p:txBody>
          <a:bodyPr vert="horz" wrap="square" lIns="0" tIns="12700" rIns="0" bIns="0" rtlCol="0">
            <a:spAutoFit/>
          </a:bodyPr>
          <a:lstStyle/>
          <a:p>
            <a:pPr marL="12700">
              <a:lnSpc>
                <a:spcPct val="100000"/>
              </a:lnSpc>
              <a:spcBef>
                <a:spcPts val="100"/>
              </a:spcBef>
            </a:pPr>
            <a:r>
              <a:rPr sz="2800" dirty="0">
                <a:latin typeface="Arial"/>
                <a:cs typeface="Arial"/>
              </a:rPr>
              <a:t>This</a:t>
            </a:r>
            <a:r>
              <a:rPr sz="2800" spc="-35" dirty="0">
                <a:latin typeface="Arial"/>
                <a:cs typeface="Arial"/>
              </a:rPr>
              <a:t> </a:t>
            </a:r>
            <a:r>
              <a:rPr sz="2800" dirty="0">
                <a:latin typeface="Arial"/>
                <a:cs typeface="Arial"/>
              </a:rPr>
              <a:t>site</a:t>
            </a:r>
            <a:r>
              <a:rPr sz="2800" spc="-25" dirty="0">
                <a:latin typeface="Arial"/>
                <a:cs typeface="Arial"/>
              </a:rPr>
              <a:t> </a:t>
            </a:r>
            <a:r>
              <a:rPr sz="2800" dirty="0">
                <a:latin typeface="Arial"/>
                <a:cs typeface="Arial"/>
              </a:rPr>
              <a:t>was awarded</a:t>
            </a:r>
            <a:r>
              <a:rPr sz="2800" spc="25" dirty="0">
                <a:latin typeface="Arial"/>
                <a:cs typeface="Arial"/>
              </a:rPr>
              <a:t> </a:t>
            </a:r>
            <a:r>
              <a:rPr sz="2800" dirty="0">
                <a:latin typeface="Arial"/>
                <a:cs typeface="Arial"/>
              </a:rPr>
              <a:t>135</a:t>
            </a:r>
            <a:r>
              <a:rPr sz="2800" spc="-30" dirty="0">
                <a:latin typeface="Arial"/>
                <a:cs typeface="Arial"/>
              </a:rPr>
              <a:t> </a:t>
            </a:r>
            <a:r>
              <a:rPr sz="2800" dirty="0">
                <a:latin typeface="Arial"/>
                <a:cs typeface="Arial"/>
              </a:rPr>
              <a:t>million</a:t>
            </a:r>
            <a:r>
              <a:rPr sz="2800" spc="-10" dirty="0">
                <a:latin typeface="Arial"/>
                <a:cs typeface="Arial"/>
              </a:rPr>
              <a:t> </a:t>
            </a:r>
            <a:r>
              <a:rPr sz="2800" dirty="0">
                <a:latin typeface="Arial"/>
                <a:cs typeface="Arial"/>
              </a:rPr>
              <a:t>dollars</a:t>
            </a:r>
            <a:r>
              <a:rPr sz="2800" spc="-20" dirty="0">
                <a:latin typeface="Arial"/>
                <a:cs typeface="Arial"/>
              </a:rPr>
              <a:t> </a:t>
            </a:r>
            <a:r>
              <a:rPr sz="2800" dirty="0">
                <a:latin typeface="Arial"/>
                <a:cs typeface="Arial"/>
              </a:rPr>
              <a:t>in</a:t>
            </a:r>
            <a:r>
              <a:rPr sz="2800" spc="-20" dirty="0">
                <a:latin typeface="Arial"/>
                <a:cs typeface="Arial"/>
              </a:rPr>
              <a:t> </a:t>
            </a:r>
            <a:r>
              <a:rPr sz="2800" dirty="0">
                <a:latin typeface="Arial"/>
                <a:cs typeface="Arial"/>
              </a:rPr>
              <a:t>a</a:t>
            </a:r>
            <a:r>
              <a:rPr sz="2800" spc="-30" dirty="0">
                <a:latin typeface="Arial"/>
                <a:cs typeface="Arial"/>
              </a:rPr>
              <a:t> </a:t>
            </a:r>
            <a:r>
              <a:rPr sz="2800" dirty="0">
                <a:latin typeface="Arial"/>
                <a:cs typeface="Arial"/>
              </a:rPr>
              <a:t>Federal</a:t>
            </a:r>
            <a:r>
              <a:rPr sz="2800" spc="-15" dirty="0">
                <a:latin typeface="Arial"/>
                <a:cs typeface="Arial"/>
              </a:rPr>
              <a:t> </a:t>
            </a:r>
            <a:r>
              <a:rPr sz="2800" dirty="0">
                <a:latin typeface="Arial"/>
                <a:cs typeface="Arial"/>
              </a:rPr>
              <a:t>Clean</a:t>
            </a:r>
            <a:r>
              <a:rPr sz="2800" spc="-20" dirty="0">
                <a:latin typeface="Arial"/>
                <a:cs typeface="Arial"/>
              </a:rPr>
              <a:t> </a:t>
            </a:r>
            <a:r>
              <a:rPr sz="2800" spc="-25" dirty="0">
                <a:latin typeface="Arial"/>
                <a:cs typeface="Arial"/>
              </a:rPr>
              <a:t>Water</a:t>
            </a:r>
            <a:r>
              <a:rPr sz="2800" spc="-100" dirty="0">
                <a:latin typeface="Arial"/>
                <a:cs typeface="Arial"/>
              </a:rPr>
              <a:t> </a:t>
            </a:r>
            <a:r>
              <a:rPr sz="2800" dirty="0">
                <a:latin typeface="Arial"/>
                <a:cs typeface="Arial"/>
              </a:rPr>
              <a:t>Act</a:t>
            </a:r>
            <a:r>
              <a:rPr sz="2800" spc="-30" dirty="0">
                <a:latin typeface="Arial"/>
                <a:cs typeface="Arial"/>
              </a:rPr>
              <a:t> </a:t>
            </a:r>
            <a:r>
              <a:rPr sz="2800" spc="-10" dirty="0">
                <a:latin typeface="Arial"/>
                <a:cs typeface="Arial"/>
              </a:rPr>
              <a:t>lawsuit.</a:t>
            </a:r>
            <a:endParaRPr sz="2800" dirty="0">
              <a:latin typeface="Arial"/>
              <a:cs typeface="Arial"/>
            </a:endParaRPr>
          </a:p>
        </p:txBody>
      </p:sp>
      <p:pic>
        <p:nvPicPr>
          <p:cNvPr id="4" name="object 4"/>
          <p:cNvPicPr/>
          <p:nvPr/>
        </p:nvPicPr>
        <p:blipFill>
          <a:blip r:embed="rId2" cstate="print"/>
          <a:stretch>
            <a:fillRect/>
          </a:stretch>
        </p:blipFill>
        <p:spPr>
          <a:xfrm>
            <a:off x="266699" y="816736"/>
            <a:ext cx="5620512" cy="4265676"/>
          </a:xfrm>
          <a:prstGeom prst="rect">
            <a:avLst/>
          </a:prstGeom>
        </p:spPr>
      </p:pic>
      <p:pic>
        <p:nvPicPr>
          <p:cNvPr id="5" name="object 5"/>
          <p:cNvPicPr/>
          <p:nvPr/>
        </p:nvPicPr>
        <p:blipFill>
          <a:blip r:embed="rId3" cstate="print"/>
          <a:stretch>
            <a:fillRect/>
          </a:stretch>
        </p:blipFill>
        <p:spPr>
          <a:xfrm>
            <a:off x="5887211" y="894460"/>
            <a:ext cx="6304788" cy="4187952"/>
          </a:xfrm>
          <a:prstGeom prst="rect">
            <a:avLst/>
          </a:prstGeom>
        </p:spPr>
      </p:pic>
      <p:sp>
        <p:nvSpPr>
          <p:cNvPr id="6" name="object 6"/>
          <p:cNvSpPr txBox="1">
            <a:spLocks noGrp="1"/>
          </p:cNvSpPr>
          <p:nvPr>
            <p:ph type="ftr" sz="quarter" idx="5"/>
          </p:nvPr>
        </p:nvSpPr>
        <p:spPr>
          <a:xfrm>
            <a:off x="979088" y="6237764"/>
            <a:ext cx="6672887" cy="269304"/>
          </a:xfrm>
          <a:prstGeom prst="rect">
            <a:avLst/>
          </a:prstGeom>
        </p:spPr>
        <p:txBody>
          <a:bodyPr vert="horz" wrap="square" lIns="0" tIns="0" rIns="0" bIns="0" rtlCol="0">
            <a:spAutoFit/>
          </a:bodyPr>
          <a:lstStyle/>
          <a:p>
            <a:pPr marL="12700">
              <a:lnSpc>
                <a:spcPts val="2110"/>
              </a:lnSpc>
            </a:pPr>
            <a:r>
              <a:rPr sz="2000" spc="65" dirty="0"/>
              <a:t>ENVIRONMENTAL</a:t>
            </a:r>
            <a:r>
              <a:rPr sz="2000" spc="280" dirty="0"/>
              <a:t> </a:t>
            </a:r>
            <a:r>
              <a:rPr sz="2000" spc="75" dirty="0"/>
              <a:t>PROTECTION</a:t>
            </a:r>
            <a:r>
              <a:rPr sz="2000" spc="250" dirty="0"/>
              <a:t> </a:t>
            </a:r>
            <a:r>
              <a:rPr sz="2000" spc="65" dirty="0"/>
              <a:t>DIVISION</a:t>
            </a:r>
          </a:p>
        </p:txBody>
      </p:sp>
    </p:spTree>
    <p:extLst>
      <p:ext uri="{BB962C8B-B14F-4D97-AF65-F5344CB8AC3E}">
        <p14:creationId xmlns:p14="http://schemas.microsoft.com/office/powerpoint/2010/main" val="343666682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321106" rIns="0" bIns="0" rtlCol="0">
            <a:spAutoFit/>
          </a:bodyPr>
          <a:lstStyle/>
          <a:p>
            <a:pPr marL="590550">
              <a:lnSpc>
                <a:spcPct val="100000"/>
              </a:lnSpc>
              <a:spcBef>
                <a:spcPts val="100"/>
              </a:spcBef>
            </a:pPr>
            <a:r>
              <a:rPr b="0" spc="-20" dirty="0">
                <a:latin typeface="Franklin Gothic Medium"/>
                <a:cs typeface="Franklin Gothic Medium"/>
              </a:rPr>
              <a:t>WHAT</a:t>
            </a:r>
            <a:r>
              <a:rPr b="0" spc="-75" dirty="0">
                <a:latin typeface="Franklin Gothic Medium"/>
                <a:cs typeface="Franklin Gothic Medium"/>
              </a:rPr>
              <a:t> </a:t>
            </a:r>
            <a:r>
              <a:rPr b="0" dirty="0">
                <a:latin typeface="Franklin Gothic Medium"/>
                <a:cs typeface="Franklin Gothic Medium"/>
              </a:rPr>
              <a:t>EPD</a:t>
            </a:r>
            <a:r>
              <a:rPr b="0" spc="-70" dirty="0">
                <a:latin typeface="Franklin Gothic Medium"/>
                <a:cs typeface="Franklin Gothic Medium"/>
              </a:rPr>
              <a:t> </a:t>
            </a:r>
            <a:r>
              <a:rPr b="0" dirty="0">
                <a:latin typeface="Franklin Gothic Medium"/>
                <a:cs typeface="Franklin Gothic Medium"/>
              </a:rPr>
              <a:t>HAS</a:t>
            </a:r>
            <a:r>
              <a:rPr b="0" spc="-55" dirty="0">
                <a:latin typeface="Franklin Gothic Medium"/>
                <a:cs typeface="Franklin Gothic Medium"/>
              </a:rPr>
              <a:t> </a:t>
            </a:r>
            <a:r>
              <a:rPr b="0" dirty="0">
                <a:latin typeface="Franklin Gothic Medium"/>
                <a:cs typeface="Franklin Gothic Medium"/>
              </a:rPr>
              <a:t>DONE</a:t>
            </a:r>
            <a:r>
              <a:rPr b="0" spc="-65" dirty="0">
                <a:latin typeface="Franklin Gothic Medium"/>
                <a:cs typeface="Franklin Gothic Medium"/>
              </a:rPr>
              <a:t> </a:t>
            </a:r>
            <a:r>
              <a:rPr b="0" dirty="0">
                <a:latin typeface="Franklin Gothic Medium"/>
                <a:cs typeface="Franklin Gothic Medium"/>
              </a:rPr>
              <a:t>TO</a:t>
            </a:r>
            <a:r>
              <a:rPr b="0" spc="-70" dirty="0">
                <a:latin typeface="Franklin Gothic Medium"/>
                <a:cs typeface="Franklin Gothic Medium"/>
              </a:rPr>
              <a:t> </a:t>
            </a:r>
            <a:r>
              <a:rPr b="0" dirty="0">
                <a:latin typeface="Franklin Gothic Medium"/>
                <a:cs typeface="Franklin Gothic Medium"/>
              </a:rPr>
              <a:t>ADDRESS</a:t>
            </a:r>
            <a:r>
              <a:rPr b="0" spc="-65" dirty="0">
                <a:latin typeface="Franklin Gothic Medium"/>
                <a:cs typeface="Franklin Gothic Medium"/>
              </a:rPr>
              <a:t> </a:t>
            </a:r>
            <a:r>
              <a:rPr b="0" dirty="0">
                <a:latin typeface="Franklin Gothic Medium"/>
                <a:cs typeface="Franklin Gothic Medium"/>
              </a:rPr>
              <a:t>SOME</a:t>
            </a:r>
            <a:r>
              <a:rPr b="0" spc="-70" dirty="0">
                <a:latin typeface="Franklin Gothic Medium"/>
                <a:cs typeface="Franklin Gothic Medium"/>
              </a:rPr>
              <a:t> </a:t>
            </a:r>
            <a:r>
              <a:rPr b="0" dirty="0">
                <a:latin typeface="Franklin Gothic Medium"/>
                <a:cs typeface="Franklin Gothic Medium"/>
              </a:rPr>
              <a:t>OF</a:t>
            </a:r>
            <a:r>
              <a:rPr b="0" spc="-60" dirty="0">
                <a:latin typeface="Franklin Gothic Medium"/>
                <a:cs typeface="Franklin Gothic Medium"/>
              </a:rPr>
              <a:t> </a:t>
            </a:r>
            <a:r>
              <a:rPr b="0" dirty="0">
                <a:latin typeface="Franklin Gothic Medium"/>
                <a:cs typeface="Franklin Gothic Medium"/>
              </a:rPr>
              <a:t>THESE</a:t>
            </a:r>
            <a:r>
              <a:rPr b="0" spc="-65" dirty="0">
                <a:latin typeface="Franklin Gothic Medium"/>
                <a:cs typeface="Franklin Gothic Medium"/>
              </a:rPr>
              <a:t> </a:t>
            </a:r>
            <a:r>
              <a:rPr b="0" spc="-10" dirty="0">
                <a:latin typeface="Franklin Gothic Medium"/>
                <a:cs typeface="Franklin Gothic Medium"/>
              </a:rPr>
              <a:t>CHALLENGES</a:t>
            </a:r>
          </a:p>
        </p:txBody>
      </p:sp>
      <p:sp>
        <p:nvSpPr>
          <p:cNvPr id="5" name="object 5"/>
          <p:cNvSpPr txBox="1">
            <a:spLocks noGrp="1"/>
          </p:cNvSpPr>
          <p:nvPr>
            <p:ph type="ftr" sz="quarter" idx="5"/>
          </p:nvPr>
        </p:nvSpPr>
        <p:spPr>
          <a:xfrm>
            <a:off x="913775" y="6005600"/>
            <a:ext cx="6672887" cy="269304"/>
          </a:xfrm>
          <a:prstGeom prst="rect">
            <a:avLst/>
          </a:prstGeom>
        </p:spPr>
        <p:txBody>
          <a:bodyPr vert="horz" wrap="square" lIns="0" tIns="0" rIns="0" bIns="0" rtlCol="0">
            <a:spAutoFit/>
          </a:bodyPr>
          <a:lstStyle/>
          <a:p>
            <a:pPr marL="12700">
              <a:lnSpc>
                <a:spcPts val="2110"/>
              </a:lnSpc>
            </a:pPr>
            <a:r>
              <a:rPr sz="2000" spc="65" dirty="0"/>
              <a:t>ENVIRONMENTAL</a:t>
            </a:r>
            <a:r>
              <a:rPr sz="2000" spc="280" dirty="0"/>
              <a:t> </a:t>
            </a:r>
            <a:r>
              <a:rPr sz="2000" spc="75" dirty="0"/>
              <a:t>PROTECTION</a:t>
            </a:r>
            <a:r>
              <a:rPr sz="2000" spc="250" dirty="0"/>
              <a:t> </a:t>
            </a:r>
            <a:r>
              <a:rPr sz="2000" spc="65" dirty="0"/>
              <a:t>DIVISION</a:t>
            </a:r>
          </a:p>
        </p:txBody>
      </p:sp>
      <p:sp>
        <p:nvSpPr>
          <p:cNvPr id="3" name="object 3"/>
          <p:cNvSpPr txBox="1"/>
          <p:nvPr/>
        </p:nvSpPr>
        <p:spPr>
          <a:xfrm>
            <a:off x="1202839" y="286934"/>
            <a:ext cx="4691380" cy="452120"/>
          </a:xfrm>
          <a:prstGeom prst="rect">
            <a:avLst/>
          </a:prstGeom>
        </p:spPr>
        <p:txBody>
          <a:bodyPr vert="horz" wrap="square" lIns="0" tIns="12065" rIns="0" bIns="0" rtlCol="0">
            <a:spAutoFit/>
          </a:bodyPr>
          <a:lstStyle/>
          <a:p>
            <a:pPr marL="12700">
              <a:lnSpc>
                <a:spcPct val="100000"/>
              </a:lnSpc>
              <a:spcBef>
                <a:spcPts val="95"/>
              </a:spcBef>
            </a:pPr>
            <a:r>
              <a:rPr sz="2800" dirty="0">
                <a:latin typeface="Arial"/>
                <a:cs typeface="Arial"/>
              </a:rPr>
              <a:t>Specific</a:t>
            </a:r>
            <a:r>
              <a:rPr sz="2800" spc="-120" dirty="0">
                <a:latin typeface="Arial"/>
                <a:cs typeface="Arial"/>
              </a:rPr>
              <a:t> </a:t>
            </a:r>
            <a:r>
              <a:rPr sz="2800" dirty="0">
                <a:latin typeface="Arial"/>
                <a:cs typeface="Arial"/>
              </a:rPr>
              <a:t>Design</a:t>
            </a:r>
            <a:r>
              <a:rPr sz="2800" spc="-100" dirty="0">
                <a:latin typeface="Arial"/>
                <a:cs typeface="Arial"/>
              </a:rPr>
              <a:t> </a:t>
            </a:r>
            <a:r>
              <a:rPr sz="2800" spc="-10" dirty="0">
                <a:latin typeface="Arial"/>
                <a:cs typeface="Arial"/>
              </a:rPr>
              <a:t>Components:</a:t>
            </a:r>
            <a:endParaRPr sz="2800" dirty="0">
              <a:latin typeface="Arial"/>
              <a:cs typeface="Arial"/>
            </a:endParaRPr>
          </a:p>
        </p:txBody>
      </p:sp>
      <p:sp>
        <p:nvSpPr>
          <p:cNvPr id="4" name="object 4"/>
          <p:cNvSpPr txBox="1"/>
          <p:nvPr/>
        </p:nvSpPr>
        <p:spPr>
          <a:xfrm>
            <a:off x="1492240" y="740842"/>
            <a:ext cx="9785985" cy="5142433"/>
          </a:xfrm>
          <a:prstGeom prst="rect">
            <a:avLst/>
          </a:prstGeom>
        </p:spPr>
        <p:txBody>
          <a:bodyPr vert="horz" wrap="square" lIns="0" tIns="12700" rIns="0" bIns="0" rtlCol="0">
            <a:spAutoFit/>
          </a:bodyPr>
          <a:lstStyle/>
          <a:p>
            <a:pPr marL="299085" marR="401955" indent="-287020">
              <a:lnSpc>
                <a:spcPct val="100000"/>
              </a:lnSpc>
              <a:spcBef>
                <a:spcPts val="100"/>
              </a:spcBef>
              <a:buChar char="•"/>
              <a:tabLst>
                <a:tab pos="299085" algn="l"/>
                <a:tab pos="1148715" algn="l"/>
              </a:tabLst>
            </a:pPr>
            <a:r>
              <a:rPr sz="2000" dirty="0">
                <a:latin typeface="Arial"/>
                <a:cs typeface="Arial"/>
              </a:rPr>
              <a:t>Disturbance</a:t>
            </a:r>
            <a:r>
              <a:rPr sz="2000" spc="-25" dirty="0">
                <a:latin typeface="Arial"/>
                <a:cs typeface="Arial"/>
              </a:rPr>
              <a:t> </a:t>
            </a:r>
            <a:r>
              <a:rPr sz="2000" dirty="0">
                <a:latin typeface="Arial"/>
                <a:cs typeface="Arial"/>
              </a:rPr>
              <a:t>should</a:t>
            </a:r>
            <a:r>
              <a:rPr sz="2000" spc="-40" dirty="0">
                <a:latin typeface="Arial"/>
                <a:cs typeface="Arial"/>
              </a:rPr>
              <a:t> </a:t>
            </a:r>
            <a:r>
              <a:rPr sz="2000" dirty="0">
                <a:latin typeface="Arial"/>
                <a:cs typeface="Arial"/>
              </a:rPr>
              <a:t>be</a:t>
            </a:r>
            <a:r>
              <a:rPr sz="2000" spc="-50" dirty="0">
                <a:latin typeface="Arial"/>
                <a:cs typeface="Arial"/>
              </a:rPr>
              <a:t> </a:t>
            </a:r>
            <a:r>
              <a:rPr sz="2000" dirty="0">
                <a:latin typeface="Arial"/>
                <a:cs typeface="Arial"/>
              </a:rPr>
              <a:t>segmented</a:t>
            </a:r>
            <a:r>
              <a:rPr sz="2000" spc="-30" dirty="0">
                <a:latin typeface="Arial"/>
                <a:cs typeface="Arial"/>
              </a:rPr>
              <a:t> </a:t>
            </a:r>
            <a:r>
              <a:rPr sz="2000" dirty="0">
                <a:latin typeface="Arial"/>
                <a:cs typeface="Arial"/>
              </a:rPr>
              <a:t>using</a:t>
            </a:r>
            <a:r>
              <a:rPr sz="2000" spc="-35" dirty="0">
                <a:latin typeface="Arial"/>
                <a:cs typeface="Arial"/>
              </a:rPr>
              <a:t> </a:t>
            </a:r>
            <a:r>
              <a:rPr sz="2000" dirty="0">
                <a:latin typeface="Arial"/>
                <a:cs typeface="Arial"/>
              </a:rPr>
              <a:t>naturally</a:t>
            </a:r>
            <a:r>
              <a:rPr sz="2000" spc="-35" dirty="0">
                <a:latin typeface="Arial"/>
                <a:cs typeface="Arial"/>
              </a:rPr>
              <a:t> </a:t>
            </a:r>
            <a:r>
              <a:rPr sz="2000" dirty="0">
                <a:latin typeface="Arial"/>
                <a:cs typeface="Arial"/>
              </a:rPr>
              <a:t>existing</a:t>
            </a:r>
            <a:r>
              <a:rPr sz="2000" spc="-20" dirty="0">
                <a:latin typeface="Arial"/>
                <a:cs typeface="Arial"/>
              </a:rPr>
              <a:t> </a:t>
            </a:r>
            <a:r>
              <a:rPr sz="2000" dirty="0">
                <a:latin typeface="Arial"/>
                <a:cs typeface="Arial"/>
              </a:rPr>
              <a:t>land</a:t>
            </a:r>
            <a:r>
              <a:rPr sz="2000" spc="-40" dirty="0">
                <a:latin typeface="Arial"/>
                <a:cs typeface="Arial"/>
              </a:rPr>
              <a:t> </a:t>
            </a:r>
            <a:r>
              <a:rPr sz="2000" dirty="0">
                <a:latin typeface="Arial"/>
                <a:cs typeface="Arial"/>
              </a:rPr>
              <a:t>characteristics</a:t>
            </a:r>
            <a:r>
              <a:rPr sz="2000" spc="-30" dirty="0">
                <a:latin typeface="Arial"/>
                <a:cs typeface="Arial"/>
              </a:rPr>
              <a:t> </a:t>
            </a:r>
            <a:r>
              <a:rPr sz="2000" dirty="0">
                <a:latin typeface="Arial"/>
                <a:cs typeface="Arial"/>
              </a:rPr>
              <a:t>or</a:t>
            </a:r>
            <a:r>
              <a:rPr sz="2000" spc="-45" dirty="0">
                <a:latin typeface="Arial"/>
                <a:cs typeface="Arial"/>
              </a:rPr>
              <a:t> </a:t>
            </a:r>
            <a:r>
              <a:rPr sz="2000" spc="-10" dirty="0">
                <a:latin typeface="Arial"/>
                <a:cs typeface="Arial"/>
              </a:rPr>
              <a:t>drainage basins.</a:t>
            </a:r>
            <a:r>
              <a:rPr sz="2000" dirty="0">
                <a:latin typeface="Arial"/>
                <a:cs typeface="Arial"/>
              </a:rPr>
              <a:t>	In</a:t>
            </a:r>
            <a:r>
              <a:rPr sz="2000" spc="-25" dirty="0">
                <a:latin typeface="Arial"/>
                <a:cs typeface="Arial"/>
              </a:rPr>
              <a:t> </a:t>
            </a:r>
            <a:r>
              <a:rPr sz="2000" dirty="0">
                <a:latin typeface="Arial"/>
                <a:cs typeface="Arial"/>
              </a:rPr>
              <a:t>most</a:t>
            </a:r>
            <a:r>
              <a:rPr sz="2000" spc="-15" dirty="0">
                <a:latin typeface="Arial"/>
                <a:cs typeface="Arial"/>
              </a:rPr>
              <a:t> </a:t>
            </a:r>
            <a:r>
              <a:rPr sz="2000" dirty="0">
                <a:latin typeface="Arial"/>
                <a:cs typeface="Arial"/>
              </a:rPr>
              <a:t>cases,</a:t>
            </a:r>
            <a:r>
              <a:rPr sz="2000" spc="-10" dirty="0">
                <a:latin typeface="Arial"/>
                <a:cs typeface="Arial"/>
              </a:rPr>
              <a:t> </a:t>
            </a:r>
            <a:r>
              <a:rPr sz="2000" dirty="0">
                <a:latin typeface="Arial"/>
                <a:cs typeface="Arial"/>
              </a:rPr>
              <a:t>no</a:t>
            </a:r>
            <a:r>
              <a:rPr sz="2000" spc="-25" dirty="0">
                <a:latin typeface="Arial"/>
                <a:cs typeface="Arial"/>
              </a:rPr>
              <a:t> </a:t>
            </a:r>
            <a:r>
              <a:rPr sz="2000" dirty="0">
                <a:latin typeface="Arial"/>
                <a:cs typeface="Arial"/>
              </a:rPr>
              <a:t>more</a:t>
            </a:r>
            <a:r>
              <a:rPr sz="2000" spc="-15" dirty="0">
                <a:latin typeface="Arial"/>
                <a:cs typeface="Arial"/>
              </a:rPr>
              <a:t> </a:t>
            </a:r>
            <a:r>
              <a:rPr sz="2000" dirty="0">
                <a:latin typeface="Arial"/>
                <a:cs typeface="Arial"/>
              </a:rPr>
              <a:t>than</a:t>
            </a:r>
            <a:r>
              <a:rPr sz="2000" spc="-10" dirty="0">
                <a:latin typeface="Arial"/>
                <a:cs typeface="Arial"/>
              </a:rPr>
              <a:t> </a:t>
            </a:r>
            <a:r>
              <a:rPr sz="2000" dirty="0">
                <a:latin typeface="Arial"/>
                <a:cs typeface="Arial"/>
              </a:rPr>
              <a:t>400</a:t>
            </a:r>
            <a:r>
              <a:rPr sz="2000" spc="-15" dirty="0">
                <a:latin typeface="Arial"/>
                <a:cs typeface="Arial"/>
              </a:rPr>
              <a:t> </a:t>
            </a:r>
            <a:r>
              <a:rPr sz="2000" dirty="0">
                <a:latin typeface="Arial"/>
                <a:cs typeface="Arial"/>
              </a:rPr>
              <a:t>acres</a:t>
            </a:r>
            <a:r>
              <a:rPr sz="2000" spc="-10" dirty="0">
                <a:latin typeface="Arial"/>
                <a:cs typeface="Arial"/>
              </a:rPr>
              <a:t> </a:t>
            </a:r>
            <a:r>
              <a:rPr sz="2000" dirty="0">
                <a:latin typeface="Arial"/>
                <a:cs typeface="Arial"/>
              </a:rPr>
              <a:t>should</a:t>
            </a:r>
            <a:r>
              <a:rPr sz="2000" spc="-10" dirty="0">
                <a:latin typeface="Arial"/>
                <a:cs typeface="Arial"/>
              </a:rPr>
              <a:t> </a:t>
            </a:r>
            <a:r>
              <a:rPr sz="2000" dirty="0">
                <a:latin typeface="Arial"/>
                <a:cs typeface="Arial"/>
              </a:rPr>
              <a:t>be</a:t>
            </a:r>
            <a:r>
              <a:rPr sz="2000" spc="-25" dirty="0">
                <a:latin typeface="Arial"/>
                <a:cs typeface="Arial"/>
              </a:rPr>
              <a:t> </a:t>
            </a:r>
            <a:r>
              <a:rPr sz="2000" dirty="0">
                <a:latin typeface="Arial"/>
                <a:cs typeface="Arial"/>
              </a:rPr>
              <a:t>disturbed at</a:t>
            </a:r>
            <a:r>
              <a:rPr sz="2000" spc="-20" dirty="0">
                <a:latin typeface="Arial"/>
                <a:cs typeface="Arial"/>
              </a:rPr>
              <a:t> </a:t>
            </a:r>
            <a:r>
              <a:rPr sz="2000" dirty="0">
                <a:latin typeface="Arial"/>
                <a:cs typeface="Arial"/>
              </a:rPr>
              <a:t>any</a:t>
            </a:r>
            <a:r>
              <a:rPr sz="2000" spc="-5" dirty="0">
                <a:latin typeface="Arial"/>
                <a:cs typeface="Arial"/>
              </a:rPr>
              <a:t> </a:t>
            </a:r>
            <a:r>
              <a:rPr sz="2000" dirty="0">
                <a:latin typeface="Arial"/>
                <a:cs typeface="Arial"/>
              </a:rPr>
              <a:t>one</a:t>
            </a:r>
            <a:r>
              <a:rPr sz="2000" spc="-15" dirty="0">
                <a:latin typeface="Arial"/>
                <a:cs typeface="Arial"/>
              </a:rPr>
              <a:t> </a:t>
            </a:r>
            <a:r>
              <a:rPr sz="2000" spc="-10" dirty="0">
                <a:latin typeface="Arial"/>
                <a:cs typeface="Arial"/>
              </a:rPr>
              <a:t>time.</a:t>
            </a:r>
            <a:endParaRPr sz="2000" dirty="0">
              <a:latin typeface="Arial"/>
              <a:cs typeface="Arial"/>
            </a:endParaRPr>
          </a:p>
          <a:p>
            <a:pPr marL="299085" indent="-286385">
              <a:lnSpc>
                <a:spcPct val="100000"/>
              </a:lnSpc>
              <a:spcBef>
                <a:spcPts val="790"/>
              </a:spcBef>
              <a:buChar char="•"/>
              <a:tabLst>
                <a:tab pos="299085" algn="l"/>
              </a:tabLst>
            </a:pPr>
            <a:r>
              <a:rPr sz="2000" dirty="0">
                <a:latin typeface="Arial"/>
                <a:cs typeface="Arial"/>
              </a:rPr>
              <a:t>The</a:t>
            </a:r>
            <a:r>
              <a:rPr sz="2000" spc="-45" dirty="0">
                <a:latin typeface="Arial"/>
                <a:cs typeface="Arial"/>
              </a:rPr>
              <a:t> </a:t>
            </a:r>
            <a:r>
              <a:rPr sz="2000" dirty="0">
                <a:latin typeface="Arial"/>
                <a:cs typeface="Arial"/>
              </a:rPr>
              <a:t>following</a:t>
            </a:r>
            <a:r>
              <a:rPr sz="2000" spc="25" dirty="0">
                <a:latin typeface="Arial"/>
                <a:cs typeface="Arial"/>
              </a:rPr>
              <a:t> </a:t>
            </a:r>
            <a:r>
              <a:rPr sz="2000" dirty="0">
                <a:latin typeface="Arial"/>
                <a:cs typeface="Arial"/>
              </a:rPr>
              <a:t>three</a:t>
            </a:r>
            <a:r>
              <a:rPr sz="2000" spc="-25" dirty="0">
                <a:latin typeface="Arial"/>
                <a:cs typeface="Arial"/>
              </a:rPr>
              <a:t> </a:t>
            </a:r>
            <a:r>
              <a:rPr sz="2000" dirty="0">
                <a:latin typeface="Arial"/>
                <a:cs typeface="Arial"/>
              </a:rPr>
              <a:t>(3)</a:t>
            </a:r>
            <a:r>
              <a:rPr sz="2000" spc="-25" dirty="0">
                <a:latin typeface="Arial"/>
                <a:cs typeface="Arial"/>
              </a:rPr>
              <a:t> </a:t>
            </a:r>
            <a:r>
              <a:rPr sz="2000" dirty="0">
                <a:latin typeface="Arial"/>
                <a:cs typeface="Arial"/>
              </a:rPr>
              <a:t>additional</a:t>
            </a:r>
            <a:r>
              <a:rPr sz="2000" spc="-5" dirty="0">
                <a:latin typeface="Arial"/>
                <a:cs typeface="Arial"/>
              </a:rPr>
              <a:t> </a:t>
            </a:r>
            <a:r>
              <a:rPr sz="2000" dirty="0">
                <a:latin typeface="Arial"/>
                <a:cs typeface="Arial"/>
              </a:rPr>
              <a:t>BMPs</a:t>
            </a:r>
            <a:r>
              <a:rPr sz="2000" spc="-35" dirty="0">
                <a:latin typeface="Arial"/>
                <a:cs typeface="Arial"/>
              </a:rPr>
              <a:t> </a:t>
            </a:r>
            <a:r>
              <a:rPr sz="2000" dirty="0">
                <a:latin typeface="Arial"/>
                <a:cs typeface="Arial"/>
              </a:rPr>
              <a:t>must</a:t>
            </a:r>
            <a:r>
              <a:rPr sz="2000" spc="-25" dirty="0">
                <a:latin typeface="Arial"/>
                <a:cs typeface="Arial"/>
              </a:rPr>
              <a:t> </a:t>
            </a:r>
            <a:r>
              <a:rPr sz="2000" dirty="0">
                <a:latin typeface="Arial"/>
                <a:cs typeface="Arial"/>
              </a:rPr>
              <a:t>be</a:t>
            </a:r>
            <a:r>
              <a:rPr sz="2000" spc="-35" dirty="0">
                <a:latin typeface="Arial"/>
                <a:cs typeface="Arial"/>
              </a:rPr>
              <a:t> </a:t>
            </a:r>
            <a:r>
              <a:rPr sz="2000" spc="-10" dirty="0">
                <a:latin typeface="Arial"/>
                <a:cs typeface="Arial"/>
              </a:rPr>
              <a:t>incorporated:</a:t>
            </a:r>
            <a:endParaRPr sz="2000" dirty="0">
              <a:latin typeface="Arial"/>
              <a:cs typeface="Arial"/>
            </a:endParaRPr>
          </a:p>
          <a:p>
            <a:pPr marL="299085" marR="462915" indent="-287020">
              <a:lnSpc>
                <a:spcPct val="100000"/>
              </a:lnSpc>
              <a:spcBef>
                <a:spcPts val="805"/>
              </a:spcBef>
              <a:buChar char="•"/>
              <a:tabLst>
                <a:tab pos="299085" algn="l"/>
              </a:tabLst>
            </a:pPr>
            <a:r>
              <a:rPr sz="2000" dirty="0">
                <a:highlight>
                  <a:srgbClr val="FFFF00"/>
                </a:highlight>
                <a:latin typeface="Arial"/>
                <a:cs typeface="Arial"/>
              </a:rPr>
              <a:t>Increase</a:t>
            </a:r>
            <a:r>
              <a:rPr sz="2000" spc="-40" dirty="0">
                <a:highlight>
                  <a:srgbClr val="FFFF00"/>
                </a:highlight>
                <a:latin typeface="Arial"/>
                <a:cs typeface="Arial"/>
              </a:rPr>
              <a:t> </a:t>
            </a:r>
            <a:r>
              <a:rPr sz="2000" dirty="0">
                <a:highlight>
                  <a:srgbClr val="FFFF00"/>
                </a:highlight>
                <a:latin typeface="Arial"/>
                <a:cs typeface="Arial"/>
              </a:rPr>
              <a:t>all</a:t>
            </a:r>
            <a:r>
              <a:rPr sz="2000" spc="-40" dirty="0">
                <a:highlight>
                  <a:srgbClr val="FFFF00"/>
                </a:highlight>
                <a:latin typeface="Arial"/>
                <a:cs typeface="Arial"/>
              </a:rPr>
              <a:t> </a:t>
            </a:r>
            <a:r>
              <a:rPr sz="2000" dirty="0">
                <a:highlight>
                  <a:srgbClr val="FFFF00"/>
                </a:highlight>
                <a:latin typeface="Arial"/>
                <a:cs typeface="Arial"/>
              </a:rPr>
              <a:t>temporary</a:t>
            </a:r>
            <a:r>
              <a:rPr sz="2000" spc="-35" dirty="0">
                <a:highlight>
                  <a:srgbClr val="FFFF00"/>
                </a:highlight>
                <a:latin typeface="Arial"/>
                <a:cs typeface="Arial"/>
              </a:rPr>
              <a:t> </a:t>
            </a:r>
            <a:r>
              <a:rPr sz="2000" dirty="0">
                <a:highlight>
                  <a:srgbClr val="FFFF00"/>
                </a:highlight>
                <a:latin typeface="Arial"/>
                <a:cs typeface="Arial"/>
              </a:rPr>
              <a:t>sediment</a:t>
            </a:r>
            <a:r>
              <a:rPr sz="2000" spc="-35" dirty="0">
                <a:highlight>
                  <a:srgbClr val="FFFF00"/>
                </a:highlight>
                <a:latin typeface="Arial"/>
                <a:cs typeface="Arial"/>
              </a:rPr>
              <a:t> </a:t>
            </a:r>
            <a:r>
              <a:rPr sz="2000" dirty="0">
                <a:highlight>
                  <a:srgbClr val="FFFF00"/>
                </a:highlight>
                <a:latin typeface="Arial"/>
                <a:cs typeface="Arial"/>
              </a:rPr>
              <a:t>basins</a:t>
            </a:r>
            <a:r>
              <a:rPr sz="2000" spc="-30" dirty="0">
                <a:highlight>
                  <a:srgbClr val="FFFF00"/>
                </a:highlight>
                <a:latin typeface="Arial"/>
                <a:cs typeface="Arial"/>
              </a:rPr>
              <a:t> </a:t>
            </a:r>
            <a:r>
              <a:rPr sz="2000" dirty="0">
                <a:highlight>
                  <a:srgbClr val="FFFF00"/>
                </a:highlight>
                <a:latin typeface="Arial"/>
                <a:cs typeface="Arial"/>
              </a:rPr>
              <a:t>and</a:t>
            </a:r>
            <a:r>
              <a:rPr sz="2000" spc="-40" dirty="0">
                <a:highlight>
                  <a:srgbClr val="FFFF00"/>
                </a:highlight>
                <a:latin typeface="Arial"/>
                <a:cs typeface="Arial"/>
              </a:rPr>
              <a:t> </a:t>
            </a:r>
            <a:r>
              <a:rPr sz="2000" dirty="0">
                <a:highlight>
                  <a:srgbClr val="FFFF00"/>
                </a:highlight>
                <a:latin typeface="Arial"/>
                <a:cs typeface="Arial"/>
              </a:rPr>
              <a:t>retrofitted</a:t>
            </a:r>
            <a:r>
              <a:rPr sz="2000" spc="-50" dirty="0">
                <a:highlight>
                  <a:srgbClr val="FFFF00"/>
                </a:highlight>
                <a:latin typeface="Arial"/>
                <a:cs typeface="Arial"/>
              </a:rPr>
              <a:t> </a:t>
            </a:r>
            <a:r>
              <a:rPr sz="2000" dirty="0">
                <a:highlight>
                  <a:srgbClr val="FFFF00"/>
                </a:highlight>
                <a:latin typeface="Arial"/>
                <a:cs typeface="Arial"/>
              </a:rPr>
              <a:t>stormwater</a:t>
            </a:r>
            <a:r>
              <a:rPr sz="2000" spc="-10" dirty="0">
                <a:highlight>
                  <a:srgbClr val="FFFF00"/>
                </a:highlight>
                <a:latin typeface="Arial"/>
                <a:cs typeface="Arial"/>
              </a:rPr>
              <a:t> </a:t>
            </a:r>
            <a:r>
              <a:rPr sz="2000" dirty="0">
                <a:highlight>
                  <a:srgbClr val="FFFF00"/>
                </a:highlight>
                <a:latin typeface="Arial"/>
                <a:cs typeface="Arial"/>
              </a:rPr>
              <a:t>management</a:t>
            </a:r>
            <a:r>
              <a:rPr sz="2000" spc="-20" dirty="0">
                <a:highlight>
                  <a:srgbClr val="FFFF00"/>
                </a:highlight>
                <a:latin typeface="Arial"/>
                <a:cs typeface="Arial"/>
              </a:rPr>
              <a:t> </a:t>
            </a:r>
            <a:r>
              <a:rPr sz="2000" dirty="0">
                <a:highlight>
                  <a:srgbClr val="FFFF00"/>
                </a:highlight>
                <a:latin typeface="Arial"/>
                <a:cs typeface="Arial"/>
              </a:rPr>
              <a:t>basins</a:t>
            </a:r>
            <a:r>
              <a:rPr sz="2000" spc="-30" dirty="0">
                <a:highlight>
                  <a:srgbClr val="FFFF00"/>
                </a:highlight>
                <a:latin typeface="Arial"/>
                <a:cs typeface="Arial"/>
              </a:rPr>
              <a:t> </a:t>
            </a:r>
            <a:r>
              <a:rPr sz="2000" spc="-25" dirty="0">
                <a:highlight>
                  <a:srgbClr val="FFFF00"/>
                </a:highlight>
                <a:latin typeface="Arial"/>
                <a:cs typeface="Arial"/>
              </a:rPr>
              <a:t>to </a:t>
            </a:r>
            <a:r>
              <a:rPr sz="2000" dirty="0">
                <a:highlight>
                  <a:srgbClr val="FFFF00"/>
                </a:highlight>
                <a:latin typeface="Arial"/>
                <a:cs typeface="Arial"/>
              </a:rPr>
              <a:t>provide</a:t>
            </a:r>
            <a:r>
              <a:rPr sz="2000" spc="-20" dirty="0">
                <a:highlight>
                  <a:srgbClr val="FFFF00"/>
                </a:highlight>
                <a:latin typeface="Arial"/>
                <a:cs typeface="Arial"/>
              </a:rPr>
              <a:t> </a:t>
            </a:r>
            <a:r>
              <a:rPr sz="2000" dirty="0">
                <a:highlight>
                  <a:srgbClr val="FFFF00"/>
                </a:highlight>
                <a:latin typeface="Arial"/>
                <a:cs typeface="Arial"/>
              </a:rPr>
              <a:t>sediment</a:t>
            </a:r>
            <a:r>
              <a:rPr sz="2000" spc="-15" dirty="0">
                <a:highlight>
                  <a:srgbClr val="FFFF00"/>
                </a:highlight>
                <a:latin typeface="Arial"/>
                <a:cs typeface="Arial"/>
              </a:rPr>
              <a:t> </a:t>
            </a:r>
            <a:r>
              <a:rPr sz="2000" dirty="0">
                <a:highlight>
                  <a:srgbClr val="FFFF00"/>
                </a:highlight>
                <a:latin typeface="Arial"/>
                <a:cs typeface="Arial"/>
              </a:rPr>
              <a:t>storage</a:t>
            </a:r>
            <a:r>
              <a:rPr sz="2000" spc="-20" dirty="0">
                <a:highlight>
                  <a:srgbClr val="FFFF00"/>
                </a:highlight>
                <a:latin typeface="Arial"/>
                <a:cs typeface="Arial"/>
              </a:rPr>
              <a:t> </a:t>
            </a:r>
            <a:r>
              <a:rPr sz="2000" dirty="0">
                <a:highlight>
                  <a:srgbClr val="FFFF00"/>
                </a:highlight>
                <a:latin typeface="Arial"/>
                <a:cs typeface="Arial"/>
              </a:rPr>
              <a:t>of</a:t>
            </a:r>
            <a:r>
              <a:rPr sz="2000" spc="-25" dirty="0">
                <a:highlight>
                  <a:srgbClr val="FFFF00"/>
                </a:highlight>
                <a:latin typeface="Arial"/>
                <a:cs typeface="Arial"/>
              </a:rPr>
              <a:t> </a:t>
            </a:r>
            <a:r>
              <a:rPr sz="2000" dirty="0">
                <a:highlight>
                  <a:srgbClr val="FFFF00"/>
                </a:highlight>
                <a:latin typeface="Arial"/>
                <a:cs typeface="Arial"/>
              </a:rPr>
              <a:t>at</a:t>
            </a:r>
            <a:r>
              <a:rPr sz="2000" spc="-35" dirty="0">
                <a:highlight>
                  <a:srgbClr val="FFFF00"/>
                </a:highlight>
                <a:latin typeface="Arial"/>
                <a:cs typeface="Arial"/>
              </a:rPr>
              <a:t> </a:t>
            </a:r>
            <a:r>
              <a:rPr sz="2000" dirty="0">
                <a:highlight>
                  <a:srgbClr val="FFFF00"/>
                </a:highlight>
                <a:latin typeface="Arial"/>
                <a:cs typeface="Arial"/>
              </a:rPr>
              <a:t>least</a:t>
            </a:r>
            <a:r>
              <a:rPr sz="2000" spc="-15" dirty="0">
                <a:highlight>
                  <a:srgbClr val="FFFF00"/>
                </a:highlight>
                <a:latin typeface="Arial"/>
                <a:cs typeface="Arial"/>
              </a:rPr>
              <a:t> </a:t>
            </a:r>
            <a:r>
              <a:rPr sz="2000" dirty="0">
                <a:highlight>
                  <a:srgbClr val="FFFF00"/>
                </a:highlight>
                <a:latin typeface="Arial"/>
                <a:cs typeface="Arial"/>
              </a:rPr>
              <a:t>3600</a:t>
            </a:r>
            <a:r>
              <a:rPr sz="2000" spc="-20" dirty="0">
                <a:highlight>
                  <a:srgbClr val="FFFF00"/>
                </a:highlight>
                <a:latin typeface="Arial"/>
                <a:cs typeface="Arial"/>
              </a:rPr>
              <a:t> </a:t>
            </a:r>
            <a:r>
              <a:rPr sz="2000" dirty="0">
                <a:highlight>
                  <a:srgbClr val="FFFF00"/>
                </a:highlight>
                <a:latin typeface="Arial"/>
                <a:cs typeface="Arial"/>
              </a:rPr>
              <a:t>cubic</a:t>
            </a:r>
            <a:r>
              <a:rPr sz="2000" spc="-25" dirty="0">
                <a:highlight>
                  <a:srgbClr val="FFFF00"/>
                </a:highlight>
                <a:latin typeface="Arial"/>
                <a:cs typeface="Arial"/>
              </a:rPr>
              <a:t> </a:t>
            </a:r>
            <a:r>
              <a:rPr sz="2000" dirty="0">
                <a:highlight>
                  <a:srgbClr val="FFFF00"/>
                </a:highlight>
                <a:latin typeface="Arial"/>
                <a:cs typeface="Arial"/>
              </a:rPr>
              <a:t>feet</a:t>
            </a:r>
            <a:r>
              <a:rPr sz="2000" spc="-20" dirty="0">
                <a:highlight>
                  <a:srgbClr val="FFFF00"/>
                </a:highlight>
                <a:latin typeface="Arial"/>
                <a:cs typeface="Arial"/>
              </a:rPr>
              <a:t> </a:t>
            </a:r>
            <a:r>
              <a:rPr sz="2000" dirty="0">
                <a:highlight>
                  <a:srgbClr val="FFFF00"/>
                </a:highlight>
                <a:latin typeface="Arial"/>
                <a:cs typeface="Arial"/>
              </a:rPr>
              <a:t>(134</a:t>
            </a:r>
            <a:r>
              <a:rPr sz="2000" spc="-20" dirty="0">
                <a:highlight>
                  <a:srgbClr val="FFFF00"/>
                </a:highlight>
                <a:latin typeface="Arial"/>
                <a:cs typeface="Arial"/>
              </a:rPr>
              <a:t> </a:t>
            </a:r>
            <a:r>
              <a:rPr sz="2000" dirty="0">
                <a:highlight>
                  <a:srgbClr val="FFFF00"/>
                </a:highlight>
                <a:latin typeface="Arial"/>
                <a:cs typeface="Arial"/>
              </a:rPr>
              <a:t>cubic</a:t>
            </a:r>
            <a:r>
              <a:rPr sz="2000" spc="-30" dirty="0">
                <a:highlight>
                  <a:srgbClr val="FFFF00"/>
                </a:highlight>
                <a:latin typeface="Arial"/>
                <a:cs typeface="Arial"/>
              </a:rPr>
              <a:t> </a:t>
            </a:r>
            <a:r>
              <a:rPr sz="2000" dirty="0">
                <a:highlight>
                  <a:srgbClr val="FFFF00"/>
                </a:highlight>
                <a:latin typeface="Arial"/>
                <a:cs typeface="Arial"/>
              </a:rPr>
              <a:t>yards)</a:t>
            </a:r>
            <a:r>
              <a:rPr sz="2000" spc="10" dirty="0">
                <a:highlight>
                  <a:srgbClr val="FFFF00"/>
                </a:highlight>
                <a:latin typeface="Arial"/>
                <a:cs typeface="Arial"/>
              </a:rPr>
              <a:t> </a:t>
            </a:r>
            <a:r>
              <a:rPr sz="2000" dirty="0">
                <a:highlight>
                  <a:srgbClr val="FFFF00"/>
                </a:highlight>
                <a:latin typeface="Arial"/>
                <a:cs typeface="Arial"/>
              </a:rPr>
              <a:t>per</a:t>
            </a:r>
            <a:r>
              <a:rPr sz="2000" spc="-25" dirty="0">
                <a:highlight>
                  <a:srgbClr val="FFFF00"/>
                </a:highlight>
                <a:latin typeface="Arial"/>
                <a:cs typeface="Arial"/>
              </a:rPr>
              <a:t> </a:t>
            </a:r>
            <a:r>
              <a:rPr sz="2000" dirty="0">
                <a:highlight>
                  <a:srgbClr val="FFFF00"/>
                </a:highlight>
                <a:latin typeface="Arial"/>
                <a:cs typeface="Arial"/>
              </a:rPr>
              <a:t>acre</a:t>
            </a:r>
            <a:r>
              <a:rPr sz="2000" spc="-25" dirty="0">
                <a:highlight>
                  <a:srgbClr val="FFFF00"/>
                </a:highlight>
                <a:latin typeface="Arial"/>
                <a:cs typeface="Arial"/>
              </a:rPr>
              <a:t> </a:t>
            </a:r>
            <a:r>
              <a:rPr sz="2000" spc="-10" dirty="0">
                <a:highlight>
                  <a:srgbClr val="FFFF00"/>
                </a:highlight>
                <a:latin typeface="Arial"/>
                <a:cs typeface="Arial"/>
              </a:rPr>
              <a:t>drained.</a:t>
            </a:r>
            <a:endParaRPr sz="2000" dirty="0">
              <a:highlight>
                <a:srgbClr val="FFFF00"/>
              </a:highlight>
              <a:latin typeface="Arial"/>
              <a:cs typeface="Arial"/>
            </a:endParaRPr>
          </a:p>
          <a:p>
            <a:pPr marL="299085" marR="5080" indent="-287020">
              <a:lnSpc>
                <a:spcPct val="100000"/>
              </a:lnSpc>
              <a:spcBef>
                <a:spcPts val="805"/>
              </a:spcBef>
              <a:buChar char="•"/>
              <a:tabLst>
                <a:tab pos="299085" algn="l"/>
              </a:tabLst>
            </a:pPr>
            <a:r>
              <a:rPr sz="2000" dirty="0">
                <a:latin typeface="Arial"/>
                <a:cs typeface="Arial"/>
              </a:rPr>
              <a:t>Conduct</a:t>
            </a:r>
            <a:r>
              <a:rPr sz="2000" spc="-20" dirty="0">
                <a:latin typeface="Arial"/>
                <a:cs typeface="Arial"/>
              </a:rPr>
              <a:t> </a:t>
            </a:r>
            <a:r>
              <a:rPr sz="2000" dirty="0">
                <a:latin typeface="Arial"/>
                <a:cs typeface="Arial"/>
              </a:rPr>
              <a:t>inspections</a:t>
            </a:r>
            <a:r>
              <a:rPr sz="2000" spc="-5" dirty="0">
                <a:latin typeface="Arial"/>
                <a:cs typeface="Arial"/>
              </a:rPr>
              <a:t> </a:t>
            </a:r>
            <a:r>
              <a:rPr sz="2000" dirty="0">
                <a:latin typeface="Arial"/>
                <a:cs typeface="Arial"/>
              </a:rPr>
              <a:t>and</a:t>
            </a:r>
            <a:r>
              <a:rPr sz="2000" spc="-30" dirty="0">
                <a:latin typeface="Arial"/>
                <a:cs typeface="Arial"/>
              </a:rPr>
              <a:t> </a:t>
            </a:r>
            <a:r>
              <a:rPr sz="2000" dirty="0">
                <a:latin typeface="Arial"/>
                <a:cs typeface="Arial"/>
              </a:rPr>
              <a:t>prepare</a:t>
            </a:r>
            <a:r>
              <a:rPr sz="2000" spc="-15" dirty="0">
                <a:latin typeface="Arial"/>
                <a:cs typeface="Arial"/>
              </a:rPr>
              <a:t> </a:t>
            </a:r>
            <a:r>
              <a:rPr sz="2000" dirty="0">
                <a:latin typeface="Arial"/>
                <a:cs typeface="Arial"/>
              </a:rPr>
              <a:t>a</a:t>
            </a:r>
            <a:r>
              <a:rPr sz="2000" spc="-30" dirty="0">
                <a:latin typeface="Arial"/>
                <a:cs typeface="Arial"/>
              </a:rPr>
              <a:t> </a:t>
            </a:r>
            <a:r>
              <a:rPr sz="2000" dirty="0">
                <a:latin typeface="Arial"/>
                <a:cs typeface="Arial"/>
              </a:rPr>
              <a:t>seven</a:t>
            </a:r>
            <a:r>
              <a:rPr sz="2000" spc="-35" dirty="0">
                <a:latin typeface="Arial"/>
                <a:cs typeface="Arial"/>
              </a:rPr>
              <a:t> </a:t>
            </a:r>
            <a:r>
              <a:rPr sz="2000" dirty="0">
                <a:latin typeface="Arial"/>
                <a:cs typeface="Arial"/>
              </a:rPr>
              <a:t>(7)</a:t>
            </a:r>
            <a:r>
              <a:rPr sz="2000" spc="-30" dirty="0">
                <a:latin typeface="Arial"/>
                <a:cs typeface="Arial"/>
              </a:rPr>
              <a:t> </a:t>
            </a:r>
            <a:r>
              <a:rPr sz="2000" dirty="0">
                <a:latin typeface="Arial"/>
                <a:cs typeface="Arial"/>
              </a:rPr>
              <a:t>day</a:t>
            </a:r>
            <a:r>
              <a:rPr sz="2000" spc="-20" dirty="0">
                <a:latin typeface="Arial"/>
                <a:cs typeface="Arial"/>
              </a:rPr>
              <a:t> </a:t>
            </a:r>
            <a:r>
              <a:rPr sz="2000" dirty="0">
                <a:latin typeface="Arial"/>
                <a:cs typeface="Arial"/>
              </a:rPr>
              <a:t>letter</a:t>
            </a:r>
            <a:r>
              <a:rPr sz="2000" spc="-30" dirty="0">
                <a:latin typeface="Arial"/>
                <a:cs typeface="Arial"/>
              </a:rPr>
              <a:t> </a:t>
            </a:r>
            <a:r>
              <a:rPr sz="2000" dirty="0">
                <a:latin typeface="Arial"/>
                <a:cs typeface="Arial"/>
              </a:rPr>
              <a:t>during</a:t>
            </a:r>
            <a:r>
              <a:rPr sz="2000" spc="-20" dirty="0">
                <a:latin typeface="Arial"/>
                <a:cs typeface="Arial"/>
              </a:rPr>
              <a:t> </a:t>
            </a:r>
            <a:r>
              <a:rPr sz="2000" dirty="0">
                <a:latin typeface="Arial"/>
                <a:cs typeface="Arial"/>
              </a:rPr>
              <a:t>the</a:t>
            </a:r>
            <a:r>
              <a:rPr sz="2000" spc="-40" dirty="0">
                <a:latin typeface="Arial"/>
                <a:cs typeface="Arial"/>
              </a:rPr>
              <a:t> </a:t>
            </a:r>
            <a:r>
              <a:rPr sz="2000" dirty="0">
                <a:latin typeface="Arial"/>
                <a:cs typeface="Arial"/>
              </a:rPr>
              <a:t>intermediate</a:t>
            </a:r>
            <a:r>
              <a:rPr sz="2000" spc="-5" dirty="0">
                <a:latin typeface="Arial"/>
                <a:cs typeface="Arial"/>
              </a:rPr>
              <a:t> </a:t>
            </a:r>
            <a:r>
              <a:rPr sz="2000" dirty="0">
                <a:latin typeface="Arial"/>
                <a:cs typeface="Arial"/>
              </a:rPr>
              <a:t>grading</a:t>
            </a:r>
            <a:r>
              <a:rPr sz="2000" spc="-25" dirty="0">
                <a:latin typeface="Arial"/>
                <a:cs typeface="Arial"/>
              </a:rPr>
              <a:t> and </a:t>
            </a:r>
            <a:r>
              <a:rPr sz="2000" dirty="0">
                <a:latin typeface="Arial"/>
                <a:cs typeface="Arial"/>
              </a:rPr>
              <a:t>drainage</a:t>
            </a:r>
            <a:r>
              <a:rPr sz="2000" spc="-10" dirty="0">
                <a:latin typeface="Arial"/>
                <a:cs typeface="Arial"/>
              </a:rPr>
              <a:t> </a:t>
            </a:r>
            <a:r>
              <a:rPr sz="2000" dirty="0">
                <a:latin typeface="Arial"/>
                <a:cs typeface="Arial"/>
              </a:rPr>
              <a:t>BMP</a:t>
            </a:r>
            <a:r>
              <a:rPr sz="2000" spc="-55" dirty="0">
                <a:latin typeface="Arial"/>
                <a:cs typeface="Arial"/>
              </a:rPr>
              <a:t> </a:t>
            </a:r>
            <a:r>
              <a:rPr sz="2000" dirty="0">
                <a:latin typeface="Arial"/>
                <a:cs typeface="Arial"/>
              </a:rPr>
              <a:t>phase</a:t>
            </a:r>
            <a:r>
              <a:rPr sz="2000" spc="-15" dirty="0">
                <a:latin typeface="Arial"/>
                <a:cs typeface="Arial"/>
              </a:rPr>
              <a:t> </a:t>
            </a:r>
            <a:r>
              <a:rPr sz="2000" dirty="0">
                <a:latin typeface="Arial"/>
                <a:cs typeface="Arial"/>
              </a:rPr>
              <a:t>and</a:t>
            </a:r>
            <a:r>
              <a:rPr sz="2000" spc="-15" dirty="0">
                <a:latin typeface="Arial"/>
                <a:cs typeface="Arial"/>
              </a:rPr>
              <a:t> </a:t>
            </a:r>
            <a:r>
              <a:rPr sz="2000" dirty="0">
                <a:latin typeface="Arial"/>
                <a:cs typeface="Arial"/>
              </a:rPr>
              <a:t>during</a:t>
            </a:r>
            <a:r>
              <a:rPr sz="2000" spc="-10" dirty="0">
                <a:latin typeface="Arial"/>
                <a:cs typeface="Arial"/>
              </a:rPr>
              <a:t> </a:t>
            </a:r>
            <a:r>
              <a:rPr sz="2000" dirty="0">
                <a:latin typeface="Arial"/>
                <a:cs typeface="Arial"/>
              </a:rPr>
              <a:t>the</a:t>
            </a:r>
            <a:r>
              <a:rPr sz="2000" spc="-30" dirty="0">
                <a:latin typeface="Arial"/>
                <a:cs typeface="Arial"/>
              </a:rPr>
              <a:t> </a:t>
            </a:r>
            <a:r>
              <a:rPr sz="2000" dirty="0">
                <a:latin typeface="Arial"/>
                <a:cs typeface="Arial"/>
              </a:rPr>
              <a:t>final</a:t>
            </a:r>
            <a:r>
              <a:rPr sz="2000" spc="-10" dirty="0">
                <a:latin typeface="Arial"/>
                <a:cs typeface="Arial"/>
              </a:rPr>
              <a:t> </a:t>
            </a:r>
            <a:r>
              <a:rPr sz="2000" dirty="0">
                <a:latin typeface="Arial"/>
                <a:cs typeface="Arial"/>
              </a:rPr>
              <a:t>BMP</a:t>
            </a:r>
            <a:r>
              <a:rPr sz="2000" spc="-60" dirty="0">
                <a:latin typeface="Arial"/>
                <a:cs typeface="Arial"/>
              </a:rPr>
              <a:t> </a:t>
            </a:r>
            <a:r>
              <a:rPr sz="2000" dirty="0">
                <a:latin typeface="Arial"/>
                <a:cs typeface="Arial"/>
              </a:rPr>
              <a:t>phase</a:t>
            </a:r>
            <a:r>
              <a:rPr sz="2000" spc="-10" dirty="0">
                <a:latin typeface="Arial"/>
                <a:cs typeface="Arial"/>
              </a:rPr>
              <a:t> </a:t>
            </a:r>
            <a:r>
              <a:rPr sz="2000" dirty="0">
                <a:latin typeface="Arial"/>
                <a:cs typeface="Arial"/>
              </a:rPr>
              <a:t>of</a:t>
            </a:r>
            <a:r>
              <a:rPr sz="2000" spc="-30" dirty="0">
                <a:latin typeface="Arial"/>
                <a:cs typeface="Arial"/>
              </a:rPr>
              <a:t> </a:t>
            </a:r>
            <a:r>
              <a:rPr sz="2000" dirty="0">
                <a:latin typeface="Arial"/>
                <a:cs typeface="Arial"/>
              </a:rPr>
              <a:t>the</a:t>
            </a:r>
            <a:r>
              <a:rPr sz="2000" spc="-25" dirty="0">
                <a:latin typeface="Arial"/>
                <a:cs typeface="Arial"/>
              </a:rPr>
              <a:t> </a:t>
            </a:r>
            <a:r>
              <a:rPr sz="2000" dirty="0">
                <a:latin typeface="Arial"/>
                <a:cs typeface="Arial"/>
              </a:rPr>
              <a:t>project</a:t>
            </a:r>
            <a:r>
              <a:rPr sz="2000" spc="-5" dirty="0">
                <a:latin typeface="Arial"/>
                <a:cs typeface="Arial"/>
              </a:rPr>
              <a:t> </a:t>
            </a:r>
            <a:r>
              <a:rPr sz="2000" dirty="0">
                <a:latin typeface="Arial"/>
                <a:cs typeface="Arial"/>
              </a:rPr>
              <a:t>by</a:t>
            </a:r>
            <a:r>
              <a:rPr sz="2000" spc="-20" dirty="0">
                <a:latin typeface="Arial"/>
                <a:cs typeface="Arial"/>
              </a:rPr>
              <a:t> </a:t>
            </a:r>
            <a:r>
              <a:rPr sz="2000" dirty="0">
                <a:latin typeface="Arial"/>
                <a:cs typeface="Arial"/>
              </a:rPr>
              <a:t>the</a:t>
            </a:r>
            <a:r>
              <a:rPr sz="2000" spc="-30" dirty="0">
                <a:latin typeface="Arial"/>
                <a:cs typeface="Arial"/>
              </a:rPr>
              <a:t> </a:t>
            </a:r>
            <a:r>
              <a:rPr sz="2000" dirty="0">
                <a:latin typeface="Arial"/>
                <a:cs typeface="Arial"/>
              </a:rPr>
              <a:t>design</a:t>
            </a:r>
            <a:r>
              <a:rPr sz="2000" spc="-10" dirty="0">
                <a:latin typeface="Arial"/>
                <a:cs typeface="Arial"/>
              </a:rPr>
              <a:t> professional </a:t>
            </a:r>
            <a:r>
              <a:rPr sz="2000" dirty="0">
                <a:latin typeface="Arial"/>
                <a:cs typeface="Arial"/>
              </a:rPr>
              <a:t>who</a:t>
            </a:r>
            <a:r>
              <a:rPr sz="2000" spc="-5" dirty="0">
                <a:latin typeface="Arial"/>
                <a:cs typeface="Arial"/>
              </a:rPr>
              <a:t> </a:t>
            </a:r>
            <a:r>
              <a:rPr sz="2000" dirty="0">
                <a:latin typeface="Arial"/>
                <a:cs typeface="Arial"/>
              </a:rPr>
              <a:t>prepared</a:t>
            </a:r>
            <a:r>
              <a:rPr sz="2000" spc="-25" dirty="0">
                <a:latin typeface="Arial"/>
                <a:cs typeface="Arial"/>
              </a:rPr>
              <a:t> </a:t>
            </a:r>
            <a:r>
              <a:rPr sz="2000" dirty="0">
                <a:latin typeface="Arial"/>
                <a:cs typeface="Arial"/>
              </a:rPr>
              <a:t>the</a:t>
            </a:r>
            <a:r>
              <a:rPr sz="2000" spc="-40" dirty="0">
                <a:latin typeface="Arial"/>
                <a:cs typeface="Arial"/>
              </a:rPr>
              <a:t> </a:t>
            </a:r>
            <a:r>
              <a:rPr sz="2000" dirty="0">
                <a:latin typeface="Arial"/>
                <a:cs typeface="Arial"/>
              </a:rPr>
              <a:t>Plan</a:t>
            </a:r>
            <a:r>
              <a:rPr sz="2000" spc="-25" dirty="0">
                <a:latin typeface="Arial"/>
                <a:cs typeface="Arial"/>
              </a:rPr>
              <a:t> </a:t>
            </a:r>
            <a:r>
              <a:rPr sz="2000" dirty="0">
                <a:latin typeface="Arial"/>
                <a:cs typeface="Arial"/>
              </a:rPr>
              <a:t>in</a:t>
            </a:r>
            <a:r>
              <a:rPr sz="2000" spc="-40" dirty="0">
                <a:latin typeface="Arial"/>
                <a:cs typeface="Arial"/>
              </a:rPr>
              <a:t> </a:t>
            </a:r>
            <a:r>
              <a:rPr sz="2000" dirty="0">
                <a:latin typeface="Arial"/>
                <a:cs typeface="Arial"/>
              </a:rPr>
              <a:t>accordance</a:t>
            </a:r>
            <a:r>
              <a:rPr sz="2000" spc="-20" dirty="0">
                <a:latin typeface="Arial"/>
                <a:cs typeface="Arial"/>
              </a:rPr>
              <a:t> </a:t>
            </a:r>
            <a:r>
              <a:rPr sz="2000" dirty="0">
                <a:latin typeface="Arial"/>
                <a:cs typeface="Arial"/>
              </a:rPr>
              <a:t>with Part</a:t>
            </a:r>
            <a:r>
              <a:rPr sz="2000" spc="-25" dirty="0">
                <a:latin typeface="Arial"/>
                <a:cs typeface="Arial"/>
              </a:rPr>
              <a:t> </a:t>
            </a:r>
            <a:r>
              <a:rPr sz="2000" spc="-10" dirty="0">
                <a:latin typeface="Arial"/>
                <a:cs typeface="Arial"/>
              </a:rPr>
              <a:t>IV.A.5.</a:t>
            </a:r>
            <a:r>
              <a:rPr sz="2000" spc="-40" dirty="0">
                <a:latin typeface="Arial"/>
                <a:cs typeface="Arial"/>
              </a:rPr>
              <a:t> </a:t>
            </a:r>
            <a:r>
              <a:rPr sz="2000" dirty="0">
                <a:latin typeface="Arial"/>
                <a:cs typeface="Arial"/>
              </a:rPr>
              <a:t>of</a:t>
            </a:r>
            <a:r>
              <a:rPr sz="2000" spc="-30" dirty="0">
                <a:latin typeface="Arial"/>
                <a:cs typeface="Arial"/>
              </a:rPr>
              <a:t> </a:t>
            </a:r>
            <a:r>
              <a:rPr sz="2000" dirty="0">
                <a:latin typeface="Arial"/>
                <a:cs typeface="Arial"/>
              </a:rPr>
              <a:t>the</a:t>
            </a:r>
            <a:r>
              <a:rPr sz="2000" spc="-40" dirty="0">
                <a:latin typeface="Arial"/>
                <a:cs typeface="Arial"/>
              </a:rPr>
              <a:t> </a:t>
            </a:r>
            <a:r>
              <a:rPr sz="2000" dirty="0">
                <a:latin typeface="Arial"/>
                <a:cs typeface="Arial"/>
              </a:rPr>
              <a:t>permit.</a:t>
            </a:r>
            <a:r>
              <a:rPr sz="2000" spc="-30" dirty="0">
                <a:latin typeface="Arial"/>
                <a:cs typeface="Arial"/>
              </a:rPr>
              <a:t> </a:t>
            </a:r>
            <a:r>
              <a:rPr sz="2000" dirty="0">
                <a:latin typeface="Arial"/>
                <a:cs typeface="Arial"/>
              </a:rPr>
              <a:t>(Note:</a:t>
            </a:r>
            <a:r>
              <a:rPr sz="2000" spc="-60" dirty="0">
                <a:latin typeface="Arial"/>
                <a:cs typeface="Arial"/>
              </a:rPr>
              <a:t> </a:t>
            </a:r>
            <a:r>
              <a:rPr sz="2000" dirty="0">
                <a:latin typeface="Arial"/>
                <a:cs typeface="Arial"/>
              </a:rPr>
              <a:t>This</a:t>
            </a:r>
            <a:r>
              <a:rPr sz="2000" spc="-40" dirty="0">
                <a:latin typeface="Arial"/>
                <a:cs typeface="Arial"/>
              </a:rPr>
              <a:t> </a:t>
            </a:r>
            <a:r>
              <a:rPr sz="2000" dirty="0">
                <a:latin typeface="Arial"/>
                <a:cs typeface="Arial"/>
              </a:rPr>
              <a:t>needs</a:t>
            </a:r>
            <a:r>
              <a:rPr sz="2000" spc="-20" dirty="0">
                <a:latin typeface="Arial"/>
                <a:cs typeface="Arial"/>
              </a:rPr>
              <a:t> </a:t>
            </a:r>
            <a:r>
              <a:rPr sz="2000" dirty="0">
                <a:latin typeface="Arial"/>
                <a:cs typeface="Arial"/>
              </a:rPr>
              <a:t>to</a:t>
            </a:r>
            <a:r>
              <a:rPr sz="2000" spc="-30" dirty="0">
                <a:latin typeface="Arial"/>
                <a:cs typeface="Arial"/>
              </a:rPr>
              <a:t> </a:t>
            </a:r>
            <a:r>
              <a:rPr sz="2000" spc="-25" dirty="0">
                <a:latin typeface="Arial"/>
                <a:cs typeface="Arial"/>
              </a:rPr>
              <a:t>be </a:t>
            </a:r>
            <a:r>
              <a:rPr sz="2000" dirty="0">
                <a:latin typeface="Arial"/>
                <a:cs typeface="Arial"/>
              </a:rPr>
              <a:t>done</a:t>
            </a:r>
            <a:r>
              <a:rPr sz="2000" spc="-10" dirty="0">
                <a:latin typeface="Arial"/>
                <a:cs typeface="Arial"/>
              </a:rPr>
              <a:t> </a:t>
            </a:r>
            <a:r>
              <a:rPr sz="2000" dirty="0">
                <a:latin typeface="Arial"/>
                <a:cs typeface="Arial"/>
              </a:rPr>
              <a:t>for</a:t>
            </a:r>
            <a:r>
              <a:rPr sz="2000" spc="-15" dirty="0">
                <a:latin typeface="Arial"/>
                <a:cs typeface="Arial"/>
              </a:rPr>
              <a:t> </a:t>
            </a:r>
            <a:r>
              <a:rPr sz="2000" dirty="0">
                <a:latin typeface="Arial"/>
                <a:cs typeface="Arial"/>
              </a:rPr>
              <a:t>each</a:t>
            </a:r>
            <a:r>
              <a:rPr sz="2000" spc="-15" dirty="0">
                <a:latin typeface="Arial"/>
                <a:cs typeface="Arial"/>
              </a:rPr>
              <a:t> </a:t>
            </a:r>
            <a:r>
              <a:rPr sz="2000" dirty="0">
                <a:latin typeface="Arial"/>
                <a:cs typeface="Arial"/>
              </a:rPr>
              <a:t>segment of</a:t>
            </a:r>
            <a:r>
              <a:rPr sz="2000" spc="-15" dirty="0">
                <a:latin typeface="Arial"/>
                <a:cs typeface="Arial"/>
              </a:rPr>
              <a:t> </a:t>
            </a:r>
            <a:r>
              <a:rPr sz="2000" dirty="0">
                <a:latin typeface="Arial"/>
                <a:cs typeface="Arial"/>
              </a:rPr>
              <a:t>the</a:t>
            </a:r>
            <a:r>
              <a:rPr sz="2000" spc="-20" dirty="0">
                <a:latin typeface="Arial"/>
                <a:cs typeface="Arial"/>
              </a:rPr>
              <a:t> </a:t>
            </a:r>
            <a:r>
              <a:rPr sz="2000" spc="-10" dirty="0">
                <a:latin typeface="Arial"/>
                <a:cs typeface="Arial"/>
              </a:rPr>
              <a:t>Site.)</a:t>
            </a:r>
            <a:endParaRPr sz="2000" dirty="0">
              <a:latin typeface="Arial"/>
              <a:cs typeface="Arial"/>
            </a:endParaRPr>
          </a:p>
          <a:p>
            <a:pPr marL="299085" marR="559435" indent="-287020">
              <a:lnSpc>
                <a:spcPct val="100000"/>
              </a:lnSpc>
              <a:spcBef>
                <a:spcPts val="795"/>
              </a:spcBef>
              <a:buChar char="•"/>
              <a:tabLst>
                <a:tab pos="299085" algn="l"/>
              </a:tabLst>
            </a:pPr>
            <a:r>
              <a:rPr sz="2000" dirty="0">
                <a:latin typeface="Arial"/>
                <a:cs typeface="Arial"/>
              </a:rPr>
              <a:t>Install</a:t>
            </a:r>
            <a:r>
              <a:rPr sz="2000" spc="-30" dirty="0">
                <a:latin typeface="Arial"/>
                <a:cs typeface="Arial"/>
              </a:rPr>
              <a:t> </a:t>
            </a:r>
            <a:r>
              <a:rPr sz="2000" dirty="0">
                <a:latin typeface="Arial"/>
                <a:cs typeface="Arial"/>
              </a:rPr>
              <a:t>Post</a:t>
            </a:r>
            <a:r>
              <a:rPr sz="2000" spc="-25" dirty="0">
                <a:latin typeface="Arial"/>
                <a:cs typeface="Arial"/>
              </a:rPr>
              <a:t> </a:t>
            </a:r>
            <a:r>
              <a:rPr sz="2000" dirty="0">
                <a:latin typeface="Arial"/>
                <a:cs typeface="Arial"/>
              </a:rPr>
              <a:t>Construction</a:t>
            </a:r>
            <a:r>
              <a:rPr sz="2000" spc="-20" dirty="0">
                <a:latin typeface="Arial"/>
                <a:cs typeface="Arial"/>
              </a:rPr>
              <a:t> </a:t>
            </a:r>
            <a:r>
              <a:rPr sz="2000" dirty="0">
                <a:latin typeface="Arial"/>
                <a:cs typeface="Arial"/>
              </a:rPr>
              <a:t>BMPs</a:t>
            </a:r>
            <a:r>
              <a:rPr sz="2000" spc="-30" dirty="0">
                <a:latin typeface="Arial"/>
                <a:cs typeface="Arial"/>
              </a:rPr>
              <a:t> </a:t>
            </a:r>
            <a:r>
              <a:rPr sz="2000" dirty="0">
                <a:latin typeface="Arial"/>
                <a:cs typeface="Arial"/>
              </a:rPr>
              <a:t>(e.g.,</a:t>
            </a:r>
            <a:r>
              <a:rPr sz="2000" spc="-25" dirty="0">
                <a:latin typeface="Arial"/>
                <a:cs typeface="Arial"/>
              </a:rPr>
              <a:t> </a:t>
            </a:r>
            <a:r>
              <a:rPr sz="2000" dirty="0">
                <a:latin typeface="Arial"/>
                <a:cs typeface="Arial"/>
              </a:rPr>
              <a:t>runoff</a:t>
            </a:r>
            <a:r>
              <a:rPr sz="2000" spc="-15" dirty="0">
                <a:latin typeface="Arial"/>
                <a:cs typeface="Arial"/>
              </a:rPr>
              <a:t> </a:t>
            </a:r>
            <a:r>
              <a:rPr sz="2000" dirty="0">
                <a:latin typeface="Arial"/>
                <a:cs typeface="Arial"/>
              </a:rPr>
              <a:t>reduction</a:t>
            </a:r>
            <a:r>
              <a:rPr sz="2000" spc="-25" dirty="0">
                <a:latin typeface="Arial"/>
                <a:cs typeface="Arial"/>
              </a:rPr>
              <a:t> </a:t>
            </a:r>
            <a:r>
              <a:rPr sz="2000" dirty="0">
                <a:latin typeface="Arial"/>
                <a:cs typeface="Arial"/>
              </a:rPr>
              <a:t>BMPs)</a:t>
            </a:r>
            <a:r>
              <a:rPr sz="2000" spc="-25" dirty="0">
                <a:latin typeface="Arial"/>
                <a:cs typeface="Arial"/>
              </a:rPr>
              <a:t> </a:t>
            </a:r>
            <a:r>
              <a:rPr sz="2000" dirty="0">
                <a:latin typeface="Arial"/>
                <a:cs typeface="Arial"/>
              </a:rPr>
              <a:t>which</a:t>
            </a:r>
            <a:r>
              <a:rPr sz="2000" spc="15" dirty="0">
                <a:latin typeface="Arial"/>
                <a:cs typeface="Arial"/>
              </a:rPr>
              <a:t> </a:t>
            </a:r>
            <a:r>
              <a:rPr sz="2000" dirty="0">
                <a:latin typeface="Arial"/>
                <a:cs typeface="Arial"/>
              </a:rPr>
              <a:t>remove</a:t>
            </a:r>
            <a:r>
              <a:rPr sz="2000" spc="-30" dirty="0">
                <a:latin typeface="Arial"/>
                <a:cs typeface="Arial"/>
              </a:rPr>
              <a:t> </a:t>
            </a:r>
            <a:r>
              <a:rPr sz="2000" dirty="0">
                <a:latin typeface="Arial"/>
                <a:cs typeface="Arial"/>
              </a:rPr>
              <a:t>80%</a:t>
            </a:r>
            <a:r>
              <a:rPr sz="2000" spc="-55" dirty="0">
                <a:latin typeface="Arial"/>
                <a:cs typeface="Arial"/>
              </a:rPr>
              <a:t> </a:t>
            </a:r>
            <a:r>
              <a:rPr sz="2000" dirty="0">
                <a:latin typeface="Arial"/>
                <a:cs typeface="Arial"/>
              </a:rPr>
              <a:t>TSS</a:t>
            </a:r>
            <a:r>
              <a:rPr sz="2000" spc="-35" dirty="0">
                <a:latin typeface="Arial"/>
                <a:cs typeface="Arial"/>
              </a:rPr>
              <a:t> </a:t>
            </a:r>
            <a:r>
              <a:rPr sz="2000" spc="-25" dirty="0">
                <a:latin typeface="Arial"/>
                <a:cs typeface="Arial"/>
              </a:rPr>
              <a:t>as </a:t>
            </a:r>
            <a:r>
              <a:rPr sz="2000" dirty="0">
                <a:latin typeface="Arial"/>
                <a:cs typeface="Arial"/>
              </a:rPr>
              <a:t>outlined</a:t>
            </a:r>
            <a:r>
              <a:rPr sz="2000" spc="-20" dirty="0">
                <a:latin typeface="Arial"/>
                <a:cs typeface="Arial"/>
              </a:rPr>
              <a:t> </a:t>
            </a:r>
            <a:r>
              <a:rPr sz="2000" dirty="0">
                <a:latin typeface="Arial"/>
                <a:cs typeface="Arial"/>
              </a:rPr>
              <a:t>in</a:t>
            </a:r>
            <a:r>
              <a:rPr sz="2000" spc="-40" dirty="0">
                <a:latin typeface="Arial"/>
                <a:cs typeface="Arial"/>
              </a:rPr>
              <a:t> </a:t>
            </a:r>
            <a:r>
              <a:rPr sz="2000" dirty="0">
                <a:latin typeface="Arial"/>
                <a:cs typeface="Arial"/>
              </a:rPr>
              <a:t>the</a:t>
            </a:r>
            <a:r>
              <a:rPr sz="2000" spc="-40" dirty="0">
                <a:latin typeface="Arial"/>
                <a:cs typeface="Arial"/>
              </a:rPr>
              <a:t> </a:t>
            </a:r>
            <a:r>
              <a:rPr sz="2000" dirty="0">
                <a:latin typeface="Arial"/>
                <a:cs typeface="Arial"/>
              </a:rPr>
              <a:t>Georgia</a:t>
            </a:r>
            <a:r>
              <a:rPr sz="2000" spc="-25" dirty="0">
                <a:latin typeface="Arial"/>
                <a:cs typeface="Arial"/>
              </a:rPr>
              <a:t> </a:t>
            </a:r>
            <a:r>
              <a:rPr sz="2000" dirty="0">
                <a:latin typeface="Arial"/>
                <a:cs typeface="Arial"/>
              </a:rPr>
              <a:t>Stormwater</a:t>
            </a:r>
            <a:r>
              <a:rPr sz="2000" spc="5" dirty="0">
                <a:latin typeface="Arial"/>
                <a:cs typeface="Arial"/>
              </a:rPr>
              <a:t> </a:t>
            </a:r>
            <a:r>
              <a:rPr sz="2000" dirty="0">
                <a:latin typeface="Arial"/>
                <a:cs typeface="Arial"/>
              </a:rPr>
              <a:t>Management</a:t>
            </a:r>
            <a:r>
              <a:rPr sz="2000" spc="-5" dirty="0">
                <a:latin typeface="Arial"/>
                <a:cs typeface="Arial"/>
              </a:rPr>
              <a:t> </a:t>
            </a:r>
            <a:r>
              <a:rPr sz="2000" dirty="0">
                <a:latin typeface="Arial"/>
                <a:cs typeface="Arial"/>
              </a:rPr>
              <a:t>Manual</a:t>
            </a:r>
            <a:r>
              <a:rPr sz="2000" spc="-25" dirty="0">
                <a:latin typeface="Arial"/>
                <a:cs typeface="Arial"/>
              </a:rPr>
              <a:t> </a:t>
            </a:r>
            <a:r>
              <a:rPr sz="2000" dirty="0">
                <a:latin typeface="Arial"/>
                <a:cs typeface="Arial"/>
              </a:rPr>
              <a:t>known</a:t>
            </a:r>
            <a:r>
              <a:rPr sz="2000" spc="15" dirty="0">
                <a:latin typeface="Arial"/>
                <a:cs typeface="Arial"/>
              </a:rPr>
              <a:t> </a:t>
            </a:r>
            <a:r>
              <a:rPr sz="2000" dirty="0">
                <a:latin typeface="Arial"/>
                <a:cs typeface="Arial"/>
              </a:rPr>
              <a:t>as</a:t>
            </a:r>
            <a:r>
              <a:rPr sz="2000" spc="-30" dirty="0">
                <a:latin typeface="Arial"/>
                <a:cs typeface="Arial"/>
              </a:rPr>
              <a:t> </a:t>
            </a:r>
            <a:r>
              <a:rPr sz="2000" dirty="0">
                <a:latin typeface="Arial"/>
                <a:cs typeface="Arial"/>
              </a:rPr>
              <a:t>the</a:t>
            </a:r>
            <a:r>
              <a:rPr sz="2000" spc="-40" dirty="0">
                <a:latin typeface="Arial"/>
                <a:cs typeface="Arial"/>
              </a:rPr>
              <a:t> </a:t>
            </a:r>
            <a:r>
              <a:rPr sz="2000" dirty="0">
                <a:latin typeface="Arial"/>
                <a:cs typeface="Arial"/>
              </a:rPr>
              <a:t>Blue</a:t>
            </a:r>
            <a:r>
              <a:rPr sz="2000" spc="-25" dirty="0">
                <a:latin typeface="Arial"/>
                <a:cs typeface="Arial"/>
              </a:rPr>
              <a:t> </a:t>
            </a:r>
            <a:r>
              <a:rPr sz="2000" dirty="0">
                <a:latin typeface="Arial"/>
                <a:cs typeface="Arial"/>
              </a:rPr>
              <a:t>Book</a:t>
            </a:r>
            <a:r>
              <a:rPr sz="2000" spc="-30" dirty="0">
                <a:latin typeface="Arial"/>
                <a:cs typeface="Arial"/>
              </a:rPr>
              <a:t> </a:t>
            </a:r>
            <a:r>
              <a:rPr sz="2000" dirty="0">
                <a:latin typeface="Arial"/>
                <a:cs typeface="Arial"/>
              </a:rPr>
              <a:t>or</a:t>
            </a:r>
            <a:r>
              <a:rPr sz="2000" spc="-30" dirty="0">
                <a:latin typeface="Arial"/>
                <a:cs typeface="Arial"/>
              </a:rPr>
              <a:t> </a:t>
            </a:r>
            <a:r>
              <a:rPr sz="2000" spc="-25" dirty="0">
                <a:latin typeface="Arial"/>
                <a:cs typeface="Arial"/>
              </a:rPr>
              <a:t>an </a:t>
            </a:r>
            <a:r>
              <a:rPr sz="2000" dirty="0">
                <a:latin typeface="Arial"/>
                <a:cs typeface="Arial"/>
              </a:rPr>
              <a:t>equivalent</a:t>
            </a:r>
            <a:r>
              <a:rPr sz="2000" spc="-15" dirty="0">
                <a:latin typeface="Arial"/>
                <a:cs typeface="Arial"/>
              </a:rPr>
              <a:t> </a:t>
            </a:r>
            <a:r>
              <a:rPr sz="2000" dirty="0">
                <a:latin typeface="Arial"/>
                <a:cs typeface="Arial"/>
              </a:rPr>
              <a:t>or</a:t>
            </a:r>
            <a:r>
              <a:rPr sz="2000" spc="-45" dirty="0">
                <a:latin typeface="Arial"/>
                <a:cs typeface="Arial"/>
              </a:rPr>
              <a:t> </a:t>
            </a:r>
            <a:r>
              <a:rPr sz="2000" dirty="0">
                <a:latin typeface="Arial"/>
                <a:cs typeface="Arial"/>
              </a:rPr>
              <a:t>more</a:t>
            </a:r>
            <a:r>
              <a:rPr sz="2000" spc="-55" dirty="0">
                <a:latin typeface="Arial"/>
                <a:cs typeface="Arial"/>
              </a:rPr>
              <a:t> </a:t>
            </a:r>
            <a:r>
              <a:rPr sz="2000" dirty="0">
                <a:latin typeface="Arial"/>
                <a:cs typeface="Arial"/>
              </a:rPr>
              <a:t>stringent</a:t>
            </a:r>
            <a:r>
              <a:rPr sz="2000" spc="-30" dirty="0">
                <a:latin typeface="Arial"/>
                <a:cs typeface="Arial"/>
              </a:rPr>
              <a:t> </a:t>
            </a:r>
            <a:r>
              <a:rPr sz="2000" dirty="0">
                <a:latin typeface="Arial"/>
                <a:cs typeface="Arial"/>
              </a:rPr>
              <a:t>design</a:t>
            </a:r>
            <a:r>
              <a:rPr sz="2000" spc="-35" dirty="0">
                <a:latin typeface="Arial"/>
                <a:cs typeface="Arial"/>
              </a:rPr>
              <a:t> </a:t>
            </a:r>
            <a:r>
              <a:rPr sz="2000" spc="-10" dirty="0">
                <a:latin typeface="Arial"/>
                <a:cs typeface="Arial"/>
              </a:rPr>
              <a:t>manual.</a:t>
            </a:r>
            <a:endParaRPr sz="2000" dirty="0">
              <a:latin typeface="Arial"/>
              <a:cs typeface="Arial"/>
            </a:endParaRPr>
          </a:p>
          <a:p>
            <a:pPr marL="299085" indent="-286385">
              <a:lnSpc>
                <a:spcPct val="100000"/>
              </a:lnSpc>
              <a:spcBef>
                <a:spcPts val="805"/>
              </a:spcBef>
              <a:buChar char="•"/>
              <a:tabLst>
                <a:tab pos="299085" algn="l"/>
              </a:tabLst>
            </a:pPr>
            <a:r>
              <a:rPr sz="2000" dirty="0">
                <a:latin typeface="Arial"/>
                <a:cs typeface="Arial"/>
              </a:rPr>
              <a:t>One</a:t>
            </a:r>
            <a:r>
              <a:rPr sz="2000" spc="-40" dirty="0">
                <a:latin typeface="Arial"/>
                <a:cs typeface="Arial"/>
              </a:rPr>
              <a:t> </a:t>
            </a:r>
            <a:r>
              <a:rPr sz="2000" dirty="0">
                <a:latin typeface="Arial"/>
                <a:cs typeface="Arial"/>
              </a:rPr>
              <a:t>more</a:t>
            </a:r>
            <a:r>
              <a:rPr sz="2000" spc="-15" dirty="0">
                <a:latin typeface="Arial"/>
                <a:cs typeface="Arial"/>
              </a:rPr>
              <a:t> </a:t>
            </a:r>
            <a:r>
              <a:rPr sz="2000" dirty="0">
                <a:latin typeface="Arial"/>
                <a:cs typeface="Arial"/>
              </a:rPr>
              <a:t>BMP</a:t>
            </a:r>
            <a:r>
              <a:rPr sz="2000" spc="-55" dirty="0">
                <a:latin typeface="Arial"/>
                <a:cs typeface="Arial"/>
              </a:rPr>
              <a:t> </a:t>
            </a:r>
            <a:r>
              <a:rPr sz="2000" dirty="0">
                <a:latin typeface="Arial"/>
                <a:cs typeface="Arial"/>
              </a:rPr>
              <a:t>must</a:t>
            </a:r>
            <a:r>
              <a:rPr sz="2000" spc="-10" dirty="0">
                <a:latin typeface="Arial"/>
                <a:cs typeface="Arial"/>
              </a:rPr>
              <a:t> </a:t>
            </a:r>
            <a:r>
              <a:rPr sz="2000" dirty="0">
                <a:latin typeface="Arial"/>
                <a:cs typeface="Arial"/>
              </a:rPr>
              <a:t>be</a:t>
            </a:r>
            <a:r>
              <a:rPr sz="2000" spc="-25" dirty="0">
                <a:latin typeface="Arial"/>
                <a:cs typeface="Arial"/>
              </a:rPr>
              <a:t> </a:t>
            </a:r>
            <a:r>
              <a:rPr sz="2000" dirty="0">
                <a:latin typeface="Arial"/>
                <a:cs typeface="Arial"/>
              </a:rPr>
              <a:t>incorporated</a:t>
            </a:r>
            <a:r>
              <a:rPr sz="2000" spc="5" dirty="0">
                <a:latin typeface="Arial"/>
                <a:cs typeface="Arial"/>
              </a:rPr>
              <a:t> </a:t>
            </a:r>
            <a:r>
              <a:rPr sz="2000" dirty="0">
                <a:latin typeface="Arial"/>
                <a:cs typeface="Arial"/>
              </a:rPr>
              <a:t>from</a:t>
            </a:r>
            <a:r>
              <a:rPr sz="2000" spc="-15" dirty="0">
                <a:latin typeface="Arial"/>
                <a:cs typeface="Arial"/>
              </a:rPr>
              <a:t> </a:t>
            </a:r>
            <a:r>
              <a:rPr sz="2000" dirty="0">
                <a:latin typeface="Arial"/>
                <a:cs typeface="Arial"/>
              </a:rPr>
              <a:t>a</a:t>
            </a:r>
            <a:r>
              <a:rPr sz="2000" spc="-20" dirty="0">
                <a:latin typeface="Arial"/>
                <a:cs typeface="Arial"/>
              </a:rPr>
              <a:t> </a:t>
            </a:r>
            <a:r>
              <a:rPr sz="2000" dirty="0">
                <a:latin typeface="Arial"/>
                <a:cs typeface="Arial"/>
              </a:rPr>
              <a:t>list</a:t>
            </a:r>
            <a:r>
              <a:rPr sz="2000" spc="-15" dirty="0">
                <a:latin typeface="Arial"/>
                <a:cs typeface="Arial"/>
              </a:rPr>
              <a:t> </a:t>
            </a:r>
            <a:r>
              <a:rPr sz="2000" dirty="0">
                <a:latin typeface="Arial"/>
                <a:cs typeface="Arial"/>
              </a:rPr>
              <a:t>of</a:t>
            </a:r>
            <a:r>
              <a:rPr sz="2000" spc="-15" dirty="0">
                <a:latin typeface="Arial"/>
                <a:cs typeface="Arial"/>
              </a:rPr>
              <a:t> </a:t>
            </a:r>
            <a:r>
              <a:rPr sz="2000" dirty="0">
                <a:latin typeface="Arial"/>
                <a:cs typeface="Arial"/>
              </a:rPr>
              <a:t>6</a:t>
            </a:r>
            <a:r>
              <a:rPr sz="2000" spc="-15" dirty="0">
                <a:latin typeface="Arial"/>
                <a:cs typeface="Arial"/>
              </a:rPr>
              <a:t> </a:t>
            </a:r>
            <a:r>
              <a:rPr sz="2000" dirty="0">
                <a:latin typeface="Arial"/>
                <a:cs typeface="Arial"/>
              </a:rPr>
              <a:t>possible</a:t>
            </a:r>
            <a:r>
              <a:rPr sz="2000" spc="-10" dirty="0">
                <a:latin typeface="Arial"/>
                <a:cs typeface="Arial"/>
              </a:rPr>
              <a:t> </a:t>
            </a:r>
            <a:r>
              <a:rPr sz="2000" dirty="0">
                <a:latin typeface="Arial"/>
                <a:cs typeface="Arial"/>
              </a:rPr>
              <a:t>additional</a:t>
            </a:r>
            <a:r>
              <a:rPr sz="2000" spc="10" dirty="0">
                <a:latin typeface="Arial"/>
                <a:cs typeface="Arial"/>
              </a:rPr>
              <a:t> </a:t>
            </a:r>
            <a:r>
              <a:rPr sz="2000" spc="-10" dirty="0">
                <a:latin typeface="Arial"/>
                <a:cs typeface="Arial"/>
              </a:rPr>
              <a:t>BMPs.</a:t>
            </a:r>
            <a:endParaRPr sz="2000" dirty="0">
              <a:latin typeface="Arial"/>
              <a:cs typeface="Arial"/>
            </a:endParaRPr>
          </a:p>
        </p:txBody>
      </p:sp>
    </p:spTree>
    <p:extLst>
      <p:ext uri="{BB962C8B-B14F-4D97-AF65-F5344CB8AC3E}">
        <p14:creationId xmlns:p14="http://schemas.microsoft.com/office/powerpoint/2010/main" val="160014629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321106" rIns="0" bIns="0" rtlCol="0">
            <a:spAutoFit/>
          </a:bodyPr>
          <a:lstStyle/>
          <a:p>
            <a:pPr marL="590550">
              <a:lnSpc>
                <a:spcPct val="100000"/>
              </a:lnSpc>
              <a:spcBef>
                <a:spcPts val="100"/>
              </a:spcBef>
            </a:pPr>
            <a:r>
              <a:rPr b="0" spc="-20" dirty="0">
                <a:latin typeface="Franklin Gothic Medium"/>
                <a:cs typeface="Franklin Gothic Medium"/>
              </a:rPr>
              <a:t>WHAT</a:t>
            </a:r>
            <a:r>
              <a:rPr b="0" spc="-75" dirty="0">
                <a:latin typeface="Franklin Gothic Medium"/>
                <a:cs typeface="Franklin Gothic Medium"/>
              </a:rPr>
              <a:t> </a:t>
            </a:r>
            <a:r>
              <a:rPr b="0" dirty="0">
                <a:latin typeface="Franklin Gothic Medium"/>
                <a:cs typeface="Franklin Gothic Medium"/>
              </a:rPr>
              <a:t>EPD</a:t>
            </a:r>
            <a:r>
              <a:rPr b="0" spc="-70" dirty="0">
                <a:latin typeface="Franklin Gothic Medium"/>
                <a:cs typeface="Franklin Gothic Medium"/>
              </a:rPr>
              <a:t> </a:t>
            </a:r>
            <a:r>
              <a:rPr b="0" dirty="0">
                <a:latin typeface="Franklin Gothic Medium"/>
                <a:cs typeface="Franklin Gothic Medium"/>
              </a:rPr>
              <a:t>HAS</a:t>
            </a:r>
            <a:r>
              <a:rPr b="0" spc="-55" dirty="0">
                <a:latin typeface="Franklin Gothic Medium"/>
                <a:cs typeface="Franklin Gothic Medium"/>
              </a:rPr>
              <a:t> </a:t>
            </a:r>
            <a:r>
              <a:rPr b="0" dirty="0">
                <a:latin typeface="Franklin Gothic Medium"/>
                <a:cs typeface="Franklin Gothic Medium"/>
              </a:rPr>
              <a:t>DONE</a:t>
            </a:r>
            <a:r>
              <a:rPr b="0" spc="-65" dirty="0">
                <a:latin typeface="Franklin Gothic Medium"/>
                <a:cs typeface="Franklin Gothic Medium"/>
              </a:rPr>
              <a:t> </a:t>
            </a:r>
            <a:r>
              <a:rPr b="0" dirty="0">
                <a:latin typeface="Franklin Gothic Medium"/>
                <a:cs typeface="Franklin Gothic Medium"/>
              </a:rPr>
              <a:t>TO</a:t>
            </a:r>
            <a:r>
              <a:rPr b="0" spc="-70" dirty="0">
                <a:latin typeface="Franklin Gothic Medium"/>
                <a:cs typeface="Franklin Gothic Medium"/>
              </a:rPr>
              <a:t> </a:t>
            </a:r>
            <a:r>
              <a:rPr b="0" dirty="0">
                <a:latin typeface="Franklin Gothic Medium"/>
                <a:cs typeface="Franklin Gothic Medium"/>
              </a:rPr>
              <a:t>ADDRESS</a:t>
            </a:r>
            <a:r>
              <a:rPr b="0" spc="-65" dirty="0">
                <a:latin typeface="Franklin Gothic Medium"/>
                <a:cs typeface="Franklin Gothic Medium"/>
              </a:rPr>
              <a:t> </a:t>
            </a:r>
            <a:r>
              <a:rPr b="0" dirty="0">
                <a:latin typeface="Franklin Gothic Medium"/>
                <a:cs typeface="Franklin Gothic Medium"/>
              </a:rPr>
              <a:t>SOME</a:t>
            </a:r>
            <a:r>
              <a:rPr b="0" spc="-70" dirty="0">
                <a:latin typeface="Franklin Gothic Medium"/>
                <a:cs typeface="Franklin Gothic Medium"/>
              </a:rPr>
              <a:t> </a:t>
            </a:r>
            <a:r>
              <a:rPr b="0" dirty="0">
                <a:latin typeface="Franklin Gothic Medium"/>
                <a:cs typeface="Franklin Gothic Medium"/>
              </a:rPr>
              <a:t>OF</a:t>
            </a:r>
            <a:r>
              <a:rPr b="0" spc="-60" dirty="0">
                <a:latin typeface="Franklin Gothic Medium"/>
                <a:cs typeface="Franklin Gothic Medium"/>
              </a:rPr>
              <a:t> </a:t>
            </a:r>
            <a:r>
              <a:rPr b="0" dirty="0">
                <a:latin typeface="Franklin Gothic Medium"/>
                <a:cs typeface="Franklin Gothic Medium"/>
              </a:rPr>
              <a:t>THESE</a:t>
            </a:r>
            <a:r>
              <a:rPr b="0" spc="-65" dirty="0">
                <a:latin typeface="Franklin Gothic Medium"/>
                <a:cs typeface="Franklin Gothic Medium"/>
              </a:rPr>
              <a:t> </a:t>
            </a:r>
            <a:r>
              <a:rPr b="0" spc="-10" dirty="0">
                <a:latin typeface="Franklin Gothic Medium"/>
                <a:cs typeface="Franklin Gothic Medium"/>
              </a:rPr>
              <a:t>CHALLENGES</a:t>
            </a:r>
          </a:p>
        </p:txBody>
      </p:sp>
      <p:sp>
        <p:nvSpPr>
          <p:cNvPr id="5" name="object 5"/>
          <p:cNvSpPr txBox="1">
            <a:spLocks noGrp="1"/>
          </p:cNvSpPr>
          <p:nvPr>
            <p:ph type="ftr" sz="quarter" idx="5"/>
          </p:nvPr>
        </p:nvSpPr>
        <p:spPr>
          <a:xfrm>
            <a:off x="913774" y="5931185"/>
            <a:ext cx="6672887" cy="269304"/>
          </a:xfrm>
          <a:prstGeom prst="rect">
            <a:avLst/>
          </a:prstGeom>
        </p:spPr>
        <p:txBody>
          <a:bodyPr vert="horz" wrap="square" lIns="0" tIns="0" rIns="0" bIns="0" rtlCol="0">
            <a:spAutoFit/>
          </a:bodyPr>
          <a:lstStyle/>
          <a:p>
            <a:pPr marL="12700">
              <a:lnSpc>
                <a:spcPts val="2110"/>
              </a:lnSpc>
            </a:pPr>
            <a:r>
              <a:rPr sz="2000" spc="65" dirty="0"/>
              <a:t>ENVIRONMENTAL</a:t>
            </a:r>
            <a:r>
              <a:rPr sz="2000" spc="280" dirty="0"/>
              <a:t> </a:t>
            </a:r>
            <a:r>
              <a:rPr sz="2000" spc="75" dirty="0"/>
              <a:t>PROTECTION</a:t>
            </a:r>
            <a:r>
              <a:rPr sz="2000" spc="250" dirty="0"/>
              <a:t> </a:t>
            </a:r>
            <a:r>
              <a:rPr sz="2000" spc="65" dirty="0"/>
              <a:t>DIVISION</a:t>
            </a:r>
          </a:p>
        </p:txBody>
      </p:sp>
      <p:sp>
        <p:nvSpPr>
          <p:cNvPr id="3" name="object 3"/>
          <p:cNvSpPr txBox="1"/>
          <p:nvPr/>
        </p:nvSpPr>
        <p:spPr>
          <a:xfrm>
            <a:off x="1261563" y="392457"/>
            <a:ext cx="4691380" cy="452120"/>
          </a:xfrm>
          <a:prstGeom prst="rect">
            <a:avLst/>
          </a:prstGeom>
        </p:spPr>
        <p:txBody>
          <a:bodyPr vert="horz" wrap="square" lIns="0" tIns="12065" rIns="0" bIns="0" rtlCol="0">
            <a:spAutoFit/>
          </a:bodyPr>
          <a:lstStyle/>
          <a:p>
            <a:pPr marL="12700">
              <a:lnSpc>
                <a:spcPct val="100000"/>
              </a:lnSpc>
              <a:spcBef>
                <a:spcPts val="95"/>
              </a:spcBef>
            </a:pPr>
            <a:r>
              <a:rPr sz="2800" dirty="0">
                <a:latin typeface="Arial"/>
                <a:cs typeface="Arial"/>
              </a:rPr>
              <a:t>Specific</a:t>
            </a:r>
            <a:r>
              <a:rPr sz="2800" spc="-120" dirty="0">
                <a:latin typeface="Arial"/>
                <a:cs typeface="Arial"/>
              </a:rPr>
              <a:t> </a:t>
            </a:r>
            <a:r>
              <a:rPr sz="2800" dirty="0">
                <a:latin typeface="Arial"/>
                <a:cs typeface="Arial"/>
              </a:rPr>
              <a:t>Design</a:t>
            </a:r>
            <a:r>
              <a:rPr sz="2800" spc="-100" dirty="0">
                <a:latin typeface="Arial"/>
                <a:cs typeface="Arial"/>
              </a:rPr>
              <a:t> </a:t>
            </a:r>
            <a:r>
              <a:rPr sz="2800" spc="-10" dirty="0">
                <a:latin typeface="Arial"/>
                <a:cs typeface="Arial"/>
              </a:rPr>
              <a:t>Components:</a:t>
            </a:r>
            <a:endParaRPr sz="2800" dirty="0">
              <a:latin typeface="Arial"/>
              <a:cs typeface="Arial"/>
            </a:endParaRPr>
          </a:p>
        </p:txBody>
      </p:sp>
      <p:sp>
        <p:nvSpPr>
          <p:cNvPr id="4" name="object 4"/>
          <p:cNvSpPr txBox="1"/>
          <p:nvPr/>
        </p:nvSpPr>
        <p:spPr>
          <a:xfrm>
            <a:off x="1369685" y="1216856"/>
            <a:ext cx="9908540" cy="4424288"/>
          </a:xfrm>
          <a:prstGeom prst="rect">
            <a:avLst/>
          </a:prstGeom>
        </p:spPr>
        <p:txBody>
          <a:bodyPr vert="horz" wrap="square" lIns="0" tIns="12700" rIns="0" bIns="0" rtlCol="0">
            <a:spAutoFit/>
          </a:bodyPr>
          <a:lstStyle/>
          <a:p>
            <a:pPr marL="299085" marR="5080" indent="-287020">
              <a:lnSpc>
                <a:spcPct val="100000"/>
              </a:lnSpc>
              <a:spcBef>
                <a:spcPts val="100"/>
              </a:spcBef>
              <a:buChar char="•"/>
              <a:tabLst>
                <a:tab pos="299085" algn="l"/>
              </a:tabLst>
            </a:pPr>
            <a:r>
              <a:rPr sz="2000" dirty="0">
                <a:latin typeface="Arial"/>
                <a:cs typeface="Arial"/>
              </a:rPr>
              <a:t>The</a:t>
            </a:r>
            <a:r>
              <a:rPr sz="2000" spc="-55" dirty="0">
                <a:latin typeface="Arial"/>
                <a:cs typeface="Arial"/>
              </a:rPr>
              <a:t> </a:t>
            </a:r>
            <a:r>
              <a:rPr sz="2000" dirty="0">
                <a:latin typeface="Arial"/>
                <a:cs typeface="Arial"/>
              </a:rPr>
              <a:t>Construction</a:t>
            </a:r>
            <a:r>
              <a:rPr sz="2000" spc="-20" dirty="0">
                <a:latin typeface="Arial"/>
                <a:cs typeface="Arial"/>
              </a:rPr>
              <a:t> </a:t>
            </a:r>
            <a:r>
              <a:rPr sz="2000" dirty="0">
                <a:latin typeface="Arial"/>
                <a:cs typeface="Arial"/>
              </a:rPr>
              <a:t>Schedule</a:t>
            </a:r>
            <a:r>
              <a:rPr sz="2000" spc="-5" dirty="0">
                <a:latin typeface="Arial"/>
                <a:cs typeface="Arial"/>
              </a:rPr>
              <a:t> </a:t>
            </a:r>
            <a:r>
              <a:rPr sz="2000" dirty="0">
                <a:latin typeface="Arial"/>
                <a:cs typeface="Arial"/>
              </a:rPr>
              <a:t>must</a:t>
            </a:r>
            <a:r>
              <a:rPr sz="2000" spc="-25" dirty="0">
                <a:latin typeface="Arial"/>
                <a:cs typeface="Arial"/>
              </a:rPr>
              <a:t> </a:t>
            </a:r>
            <a:r>
              <a:rPr sz="2000" dirty="0">
                <a:latin typeface="Arial"/>
                <a:cs typeface="Arial"/>
              </a:rPr>
              <a:t>be</a:t>
            </a:r>
            <a:r>
              <a:rPr sz="2000" spc="-35" dirty="0">
                <a:latin typeface="Arial"/>
                <a:cs typeface="Arial"/>
              </a:rPr>
              <a:t> </a:t>
            </a:r>
            <a:r>
              <a:rPr sz="2000" dirty="0">
                <a:latin typeface="Arial"/>
                <a:cs typeface="Arial"/>
              </a:rPr>
              <a:t>developed</a:t>
            </a:r>
            <a:r>
              <a:rPr sz="2000" spc="-10" dirty="0">
                <a:latin typeface="Arial"/>
                <a:cs typeface="Arial"/>
              </a:rPr>
              <a:t> </a:t>
            </a:r>
            <a:r>
              <a:rPr sz="2000" dirty="0">
                <a:latin typeface="Arial"/>
                <a:cs typeface="Arial"/>
              </a:rPr>
              <a:t>to</a:t>
            </a:r>
            <a:r>
              <a:rPr sz="2000" spc="-25" dirty="0">
                <a:latin typeface="Arial"/>
                <a:cs typeface="Arial"/>
              </a:rPr>
              <a:t> </a:t>
            </a:r>
            <a:r>
              <a:rPr sz="2000" dirty="0">
                <a:latin typeface="Arial"/>
                <a:cs typeface="Arial"/>
              </a:rPr>
              <a:t>ensure</a:t>
            </a:r>
            <a:r>
              <a:rPr sz="2000" spc="-20" dirty="0">
                <a:latin typeface="Arial"/>
                <a:cs typeface="Arial"/>
              </a:rPr>
              <a:t> </a:t>
            </a:r>
            <a:r>
              <a:rPr sz="2000" dirty="0">
                <a:latin typeface="Arial"/>
                <a:cs typeface="Arial"/>
              </a:rPr>
              <a:t>the</a:t>
            </a:r>
            <a:r>
              <a:rPr sz="2000" spc="-35" dirty="0">
                <a:latin typeface="Arial"/>
                <a:cs typeface="Arial"/>
              </a:rPr>
              <a:t> </a:t>
            </a:r>
            <a:r>
              <a:rPr sz="2000" dirty="0">
                <a:latin typeface="Arial"/>
                <a:cs typeface="Arial"/>
              </a:rPr>
              <a:t>completion</a:t>
            </a:r>
            <a:r>
              <a:rPr sz="2000" spc="-10" dirty="0">
                <a:latin typeface="Arial"/>
                <a:cs typeface="Arial"/>
              </a:rPr>
              <a:t> </a:t>
            </a:r>
            <a:r>
              <a:rPr sz="2000" dirty="0">
                <a:latin typeface="Arial"/>
                <a:cs typeface="Arial"/>
              </a:rPr>
              <a:t>of</a:t>
            </a:r>
            <a:r>
              <a:rPr sz="2000" spc="-35" dirty="0">
                <a:latin typeface="Arial"/>
                <a:cs typeface="Arial"/>
              </a:rPr>
              <a:t> </a:t>
            </a:r>
            <a:r>
              <a:rPr sz="2000" dirty="0">
                <a:latin typeface="Arial"/>
                <a:cs typeface="Arial"/>
              </a:rPr>
              <a:t>all</a:t>
            </a:r>
            <a:r>
              <a:rPr sz="2000" spc="-15" dirty="0">
                <a:latin typeface="Arial"/>
                <a:cs typeface="Arial"/>
              </a:rPr>
              <a:t> </a:t>
            </a:r>
            <a:r>
              <a:rPr sz="2000" dirty="0">
                <a:latin typeface="Arial"/>
                <a:cs typeface="Arial"/>
              </a:rPr>
              <a:t>land</a:t>
            </a:r>
            <a:r>
              <a:rPr sz="2000" spc="-15" dirty="0">
                <a:latin typeface="Arial"/>
                <a:cs typeface="Arial"/>
              </a:rPr>
              <a:t> </a:t>
            </a:r>
            <a:r>
              <a:rPr sz="2000" spc="-10" dirty="0">
                <a:latin typeface="Arial"/>
                <a:cs typeface="Arial"/>
              </a:rPr>
              <a:t>disturbance </a:t>
            </a:r>
            <a:r>
              <a:rPr sz="2000" dirty="0">
                <a:latin typeface="Arial"/>
                <a:cs typeface="Arial"/>
              </a:rPr>
              <a:t>(including</a:t>
            </a:r>
            <a:r>
              <a:rPr sz="2000" spc="-50" dirty="0">
                <a:latin typeface="Arial"/>
                <a:cs typeface="Arial"/>
              </a:rPr>
              <a:t> </a:t>
            </a:r>
            <a:r>
              <a:rPr sz="2000" dirty="0">
                <a:latin typeface="Arial"/>
                <a:cs typeface="Arial"/>
              </a:rPr>
              <a:t>trenching,</a:t>
            </a:r>
            <a:r>
              <a:rPr sz="2000" spc="-40" dirty="0">
                <a:latin typeface="Arial"/>
                <a:cs typeface="Arial"/>
              </a:rPr>
              <a:t> </a:t>
            </a:r>
            <a:r>
              <a:rPr sz="2000" dirty="0">
                <a:latin typeface="Arial"/>
                <a:cs typeface="Arial"/>
              </a:rPr>
              <a:t>foundation</a:t>
            </a:r>
            <a:r>
              <a:rPr sz="2000" spc="-35" dirty="0">
                <a:latin typeface="Arial"/>
                <a:cs typeface="Arial"/>
              </a:rPr>
              <a:t> </a:t>
            </a:r>
            <a:r>
              <a:rPr sz="2000" dirty="0">
                <a:latin typeface="Arial"/>
                <a:cs typeface="Arial"/>
              </a:rPr>
              <a:t>installation,</a:t>
            </a:r>
            <a:r>
              <a:rPr sz="2000" spc="-25" dirty="0">
                <a:latin typeface="Arial"/>
                <a:cs typeface="Arial"/>
              </a:rPr>
              <a:t> </a:t>
            </a:r>
            <a:r>
              <a:rPr sz="2000" dirty="0">
                <a:latin typeface="Arial"/>
                <a:cs typeface="Arial"/>
              </a:rPr>
              <a:t>and</a:t>
            </a:r>
            <a:r>
              <a:rPr sz="2000" spc="-55" dirty="0">
                <a:latin typeface="Arial"/>
                <a:cs typeface="Arial"/>
              </a:rPr>
              <a:t> </a:t>
            </a:r>
            <a:r>
              <a:rPr sz="2000" dirty="0">
                <a:latin typeface="Arial"/>
                <a:cs typeface="Arial"/>
              </a:rPr>
              <a:t>superstructure</a:t>
            </a:r>
            <a:r>
              <a:rPr sz="2000" spc="-45" dirty="0">
                <a:latin typeface="Arial"/>
                <a:cs typeface="Arial"/>
              </a:rPr>
              <a:t> </a:t>
            </a:r>
            <a:r>
              <a:rPr sz="2000" dirty="0">
                <a:latin typeface="Arial"/>
                <a:cs typeface="Arial"/>
              </a:rPr>
              <a:t>installation)</a:t>
            </a:r>
            <a:r>
              <a:rPr sz="2000" spc="-35" dirty="0">
                <a:latin typeface="Arial"/>
                <a:cs typeface="Arial"/>
              </a:rPr>
              <a:t> </a:t>
            </a:r>
            <a:r>
              <a:rPr sz="2000" dirty="0">
                <a:latin typeface="Arial"/>
                <a:cs typeface="Arial"/>
              </a:rPr>
              <a:t>and</a:t>
            </a:r>
            <a:r>
              <a:rPr sz="2000" spc="-45" dirty="0">
                <a:latin typeface="Arial"/>
                <a:cs typeface="Arial"/>
              </a:rPr>
              <a:t> </a:t>
            </a:r>
            <a:r>
              <a:rPr sz="2000" spc="-25" dirty="0">
                <a:latin typeface="Arial"/>
                <a:cs typeface="Arial"/>
              </a:rPr>
              <a:t>the </a:t>
            </a:r>
            <a:r>
              <a:rPr sz="2000" dirty="0">
                <a:latin typeface="Arial"/>
                <a:cs typeface="Arial"/>
              </a:rPr>
              <a:t>establishment</a:t>
            </a:r>
            <a:r>
              <a:rPr sz="2000" spc="-15" dirty="0">
                <a:latin typeface="Arial"/>
                <a:cs typeface="Arial"/>
              </a:rPr>
              <a:t> </a:t>
            </a:r>
            <a:r>
              <a:rPr sz="2000" dirty="0">
                <a:latin typeface="Arial"/>
                <a:cs typeface="Arial"/>
              </a:rPr>
              <a:t>of</a:t>
            </a:r>
            <a:r>
              <a:rPr sz="2000" spc="-45" dirty="0">
                <a:latin typeface="Arial"/>
                <a:cs typeface="Arial"/>
              </a:rPr>
              <a:t> </a:t>
            </a:r>
            <a:r>
              <a:rPr sz="2000" dirty="0">
                <a:latin typeface="Arial"/>
                <a:cs typeface="Arial"/>
              </a:rPr>
              <a:t>at</a:t>
            </a:r>
            <a:r>
              <a:rPr sz="2000" spc="-35" dirty="0">
                <a:latin typeface="Arial"/>
                <a:cs typeface="Arial"/>
              </a:rPr>
              <a:t> </a:t>
            </a:r>
            <a:r>
              <a:rPr sz="2000" dirty="0">
                <a:latin typeface="Arial"/>
                <a:cs typeface="Arial"/>
              </a:rPr>
              <a:t>minimum,</a:t>
            </a:r>
            <a:r>
              <a:rPr sz="2000" spc="-25" dirty="0">
                <a:latin typeface="Arial"/>
                <a:cs typeface="Arial"/>
              </a:rPr>
              <a:t> </a:t>
            </a:r>
            <a:r>
              <a:rPr sz="2000" dirty="0">
                <a:latin typeface="Arial"/>
                <a:cs typeface="Arial"/>
              </a:rPr>
              <a:t>temporary</a:t>
            </a:r>
            <a:r>
              <a:rPr sz="2000" spc="-35" dirty="0">
                <a:latin typeface="Arial"/>
                <a:cs typeface="Arial"/>
              </a:rPr>
              <a:t> </a:t>
            </a:r>
            <a:r>
              <a:rPr sz="2000" dirty="0">
                <a:latin typeface="Arial"/>
                <a:cs typeface="Arial"/>
              </a:rPr>
              <a:t>stabilization</a:t>
            </a:r>
            <a:r>
              <a:rPr sz="2000" spc="-20" dirty="0">
                <a:latin typeface="Arial"/>
                <a:cs typeface="Arial"/>
              </a:rPr>
              <a:t> </a:t>
            </a:r>
            <a:r>
              <a:rPr sz="2000" dirty="0">
                <a:latin typeface="Arial"/>
                <a:cs typeface="Arial"/>
              </a:rPr>
              <a:t>on</a:t>
            </a:r>
            <a:r>
              <a:rPr sz="2000" spc="-30" dirty="0">
                <a:latin typeface="Arial"/>
                <a:cs typeface="Arial"/>
              </a:rPr>
              <a:t> </a:t>
            </a:r>
            <a:r>
              <a:rPr sz="2000" dirty="0">
                <a:latin typeface="Arial"/>
                <a:cs typeface="Arial"/>
              </a:rPr>
              <a:t>all</a:t>
            </a:r>
            <a:r>
              <a:rPr sz="2000" spc="-35" dirty="0">
                <a:latin typeface="Arial"/>
                <a:cs typeface="Arial"/>
              </a:rPr>
              <a:t> </a:t>
            </a:r>
            <a:r>
              <a:rPr sz="2000" dirty="0">
                <a:latin typeface="Arial"/>
                <a:cs typeface="Arial"/>
              </a:rPr>
              <a:t>disturbed</a:t>
            </a:r>
            <a:r>
              <a:rPr sz="2000" spc="-25" dirty="0">
                <a:latin typeface="Arial"/>
                <a:cs typeface="Arial"/>
              </a:rPr>
              <a:t> </a:t>
            </a:r>
            <a:r>
              <a:rPr sz="2000" dirty="0">
                <a:latin typeface="Arial"/>
                <a:cs typeface="Arial"/>
              </a:rPr>
              <a:t>acreage</a:t>
            </a:r>
            <a:r>
              <a:rPr sz="2000" spc="-30" dirty="0">
                <a:latin typeface="Arial"/>
                <a:cs typeface="Arial"/>
              </a:rPr>
              <a:t> </a:t>
            </a:r>
            <a:r>
              <a:rPr sz="2000" dirty="0">
                <a:latin typeface="Arial"/>
                <a:cs typeface="Arial"/>
              </a:rPr>
              <a:t>before</a:t>
            </a:r>
            <a:r>
              <a:rPr sz="2000" spc="-30" dirty="0">
                <a:latin typeface="Arial"/>
                <a:cs typeface="Arial"/>
              </a:rPr>
              <a:t> </a:t>
            </a:r>
            <a:r>
              <a:rPr sz="2000" spc="-25" dirty="0">
                <a:latin typeface="Arial"/>
                <a:cs typeface="Arial"/>
              </a:rPr>
              <a:t>the </a:t>
            </a:r>
            <a:r>
              <a:rPr sz="2000" dirty="0">
                <a:latin typeface="Arial"/>
                <a:cs typeface="Arial"/>
              </a:rPr>
              <a:t>installation</a:t>
            </a:r>
            <a:r>
              <a:rPr sz="2000" spc="-25" dirty="0">
                <a:latin typeface="Arial"/>
                <a:cs typeface="Arial"/>
              </a:rPr>
              <a:t> </a:t>
            </a:r>
            <a:r>
              <a:rPr sz="2000" dirty="0">
                <a:latin typeface="Arial"/>
                <a:cs typeface="Arial"/>
              </a:rPr>
              <a:t>of</a:t>
            </a:r>
            <a:r>
              <a:rPr sz="2000" spc="-30" dirty="0">
                <a:latin typeface="Arial"/>
                <a:cs typeface="Arial"/>
              </a:rPr>
              <a:t> </a:t>
            </a:r>
            <a:r>
              <a:rPr sz="2000" dirty="0">
                <a:latin typeface="Arial"/>
                <a:cs typeface="Arial"/>
              </a:rPr>
              <a:t>solar</a:t>
            </a:r>
            <a:r>
              <a:rPr sz="2000" spc="-30" dirty="0">
                <a:latin typeface="Arial"/>
                <a:cs typeface="Arial"/>
              </a:rPr>
              <a:t> </a:t>
            </a:r>
            <a:r>
              <a:rPr sz="2000" dirty="0">
                <a:latin typeface="Arial"/>
                <a:cs typeface="Arial"/>
              </a:rPr>
              <a:t>panels</a:t>
            </a:r>
            <a:r>
              <a:rPr sz="2000" spc="-10" dirty="0">
                <a:latin typeface="Arial"/>
                <a:cs typeface="Arial"/>
              </a:rPr>
              <a:t> </a:t>
            </a:r>
            <a:r>
              <a:rPr sz="2000" dirty="0">
                <a:latin typeface="Arial"/>
                <a:cs typeface="Arial"/>
              </a:rPr>
              <a:t>can</a:t>
            </a:r>
            <a:r>
              <a:rPr sz="2000" spc="-35" dirty="0">
                <a:latin typeface="Arial"/>
                <a:cs typeface="Arial"/>
              </a:rPr>
              <a:t> </a:t>
            </a:r>
            <a:r>
              <a:rPr sz="2000" dirty="0">
                <a:latin typeface="Arial"/>
                <a:cs typeface="Arial"/>
              </a:rPr>
              <a:t>be</a:t>
            </a:r>
            <a:r>
              <a:rPr sz="2000" spc="-40" dirty="0">
                <a:latin typeface="Arial"/>
                <a:cs typeface="Arial"/>
              </a:rPr>
              <a:t> </a:t>
            </a:r>
            <a:r>
              <a:rPr sz="2000" spc="-10" dirty="0">
                <a:latin typeface="Arial"/>
                <a:cs typeface="Arial"/>
              </a:rPr>
              <a:t>completed.</a:t>
            </a:r>
            <a:endParaRPr sz="2000" dirty="0">
              <a:latin typeface="Arial"/>
              <a:cs typeface="Arial"/>
            </a:endParaRPr>
          </a:p>
          <a:p>
            <a:pPr marL="299085" indent="-286385">
              <a:lnSpc>
                <a:spcPct val="100000"/>
              </a:lnSpc>
              <a:spcBef>
                <a:spcPts val="790"/>
              </a:spcBef>
              <a:buChar char="•"/>
              <a:tabLst>
                <a:tab pos="299085" algn="l"/>
              </a:tabLst>
            </a:pPr>
            <a:r>
              <a:rPr sz="2000" dirty="0">
                <a:latin typeface="Arial"/>
                <a:cs typeface="Arial"/>
              </a:rPr>
              <a:t>The</a:t>
            </a:r>
            <a:r>
              <a:rPr sz="2000" spc="-50" dirty="0">
                <a:latin typeface="Arial"/>
                <a:cs typeface="Arial"/>
              </a:rPr>
              <a:t> </a:t>
            </a:r>
            <a:r>
              <a:rPr sz="2000" dirty="0">
                <a:latin typeface="Arial"/>
                <a:cs typeface="Arial"/>
              </a:rPr>
              <a:t>schedule</a:t>
            </a:r>
            <a:r>
              <a:rPr sz="2000" spc="-15" dirty="0">
                <a:latin typeface="Arial"/>
                <a:cs typeface="Arial"/>
              </a:rPr>
              <a:t> </a:t>
            </a:r>
            <a:r>
              <a:rPr sz="2000" dirty="0">
                <a:latin typeface="Arial"/>
                <a:cs typeface="Arial"/>
              </a:rPr>
              <a:t>must</a:t>
            </a:r>
            <a:r>
              <a:rPr sz="2000" spc="-40" dirty="0">
                <a:latin typeface="Arial"/>
                <a:cs typeface="Arial"/>
              </a:rPr>
              <a:t> </a:t>
            </a:r>
            <a:r>
              <a:rPr sz="2000" dirty="0">
                <a:latin typeface="Arial"/>
                <a:cs typeface="Arial"/>
              </a:rPr>
              <a:t>include</a:t>
            </a:r>
            <a:r>
              <a:rPr sz="2000" spc="-10" dirty="0">
                <a:latin typeface="Arial"/>
                <a:cs typeface="Arial"/>
              </a:rPr>
              <a:t> </a:t>
            </a:r>
            <a:r>
              <a:rPr sz="2000" dirty="0">
                <a:latin typeface="Arial"/>
                <a:cs typeface="Arial"/>
              </a:rPr>
              <a:t>the</a:t>
            </a:r>
            <a:r>
              <a:rPr sz="2000" spc="-40" dirty="0">
                <a:latin typeface="Arial"/>
                <a:cs typeface="Arial"/>
              </a:rPr>
              <a:t> </a:t>
            </a:r>
            <a:r>
              <a:rPr sz="2000" dirty="0">
                <a:latin typeface="Arial"/>
                <a:cs typeface="Arial"/>
              </a:rPr>
              <a:t>Site’s</a:t>
            </a:r>
            <a:r>
              <a:rPr sz="2000" spc="-20" dirty="0">
                <a:latin typeface="Arial"/>
                <a:cs typeface="Arial"/>
              </a:rPr>
              <a:t> </a:t>
            </a:r>
            <a:r>
              <a:rPr sz="2000" dirty="0">
                <a:latin typeface="Arial"/>
                <a:cs typeface="Arial"/>
              </a:rPr>
              <a:t>intent</a:t>
            </a:r>
            <a:r>
              <a:rPr sz="2000" spc="-25" dirty="0">
                <a:latin typeface="Arial"/>
                <a:cs typeface="Arial"/>
              </a:rPr>
              <a:t> to:</a:t>
            </a:r>
            <a:endParaRPr sz="2000" dirty="0">
              <a:latin typeface="Arial"/>
              <a:cs typeface="Arial"/>
            </a:endParaRPr>
          </a:p>
          <a:p>
            <a:pPr marL="299085" marR="370840" indent="-287020">
              <a:lnSpc>
                <a:spcPct val="100000"/>
              </a:lnSpc>
              <a:spcBef>
                <a:spcPts val="805"/>
              </a:spcBef>
              <a:buChar char="•"/>
              <a:tabLst>
                <a:tab pos="299085" algn="l"/>
              </a:tabLst>
            </a:pPr>
            <a:r>
              <a:rPr sz="2000" dirty="0">
                <a:latin typeface="Arial"/>
                <a:cs typeface="Arial"/>
              </a:rPr>
              <a:t>Establish,</a:t>
            </a:r>
            <a:r>
              <a:rPr sz="2000" spc="-30" dirty="0">
                <a:latin typeface="Arial"/>
                <a:cs typeface="Arial"/>
              </a:rPr>
              <a:t> </a:t>
            </a:r>
            <a:r>
              <a:rPr sz="2000" dirty="0">
                <a:latin typeface="Arial"/>
                <a:cs typeface="Arial"/>
              </a:rPr>
              <a:t>at</a:t>
            </a:r>
            <a:r>
              <a:rPr sz="2000" spc="-45" dirty="0">
                <a:latin typeface="Arial"/>
                <a:cs typeface="Arial"/>
              </a:rPr>
              <a:t> </a:t>
            </a:r>
            <a:r>
              <a:rPr sz="2000" dirty="0">
                <a:latin typeface="Arial"/>
                <a:cs typeface="Arial"/>
              </a:rPr>
              <a:t>minimum,</a:t>
            </a:r>
            <a:r>
              <a:rPr sz="2000" spc="-25" dirty="0">
                <a:latin typeface="Arial"/>
                <a:cs typeface="Arial"/>
              </a:rPr>
              <a:t> </a:t>
            </a:r>
            <a:r>
              <a:rPr sz="2000" dirty="0">
                <a:latin typeface="Arial"/>
                <a:cs typeface="Arial"/>
              </a:rPr>
              <a:t>temporary</a:t>
            </a:r>
            <a:r>
              <a:rPr sz="2000" spc="-30" dirty="0">
                <a:latin typeface="Arial"/>
                <a:cs typeface="Arial"/>
              </a:rPr>
              <a:t> </a:t>
            </a:r>
            <a:r>
              <a:rPr sz="2000" dirty="0">
                <a:latin typeface="Arial"/>
                <a:cs typeface="Arial"/>
              </a:rPr>
              <a:t>stabilization</a:t>
            </a:r>
            <a:r>
              <a:rPr sz="2000" spc="-20" dirty="0">
                <a:latin typeface="Arial"/>
                <a:cs typeface="Arial"/>
              </a:rPr>
              <a:t> </a:t>
            </a:r>
            <a:r>
              <a:rPr sz="2000" dirty="0">
                <a:latin typeface="Arial"/>
                <a:cs typeface="Arial"/>
              </a:rPr>
              <a:t>for</a:t>
            </a:r>
            <a:r>
              <a:rPr sz="2000" spc="-45" dirty="0">
                <a:latin typeface="Arial"/>
                <a:cs typeface="Arial"/>
              </a:rPr>
              <a:t> </a:t>
            </a:r>
            <a:r>
              <a:rPr sz="2000" dirty="0">
                <a:latin typeface="Arial"/>
                <a:cs typeface="Arial"/>
              </a:rPr>
              <a:t>the</a:t>
            </a:r>
            <a:r>
              <a:rPr sz="2000" spc="-50" dirty="0">
                <a:latin typeface="Arial"/>
                <a:cs typeface="Arial"/>
              </a:rPr>
              <a:t> </a:t>
            </a:r>
            <a:r>
              <a:rPr sz="2000" dirty="0">
                <a:latin typeface="Arial"/>
                <a:cs typeface="Arial"/>
              </a:rPr>
              <a:t>entire</a:t>
            </a:r>
            <a:r>
              <a:rPr sz="2000" spc="-30" dirty="0">
                <a:latin typeface="Arial"/>
                <a:cs typeface="Arial"/>
              </a:rPr>
              <a:t> </a:t>
            </a:r>
            <a:r>
              <a:rPr sz="2000" dirty="0">
                <a:latin typeface="Arial"/>
                <a:cs typeface="Arial"/>
              </a:rPr>
              <a:t>project</a:t>
            </a:r>
            <a:r>
              <a:rPr sz="2000" spc="-20" dirty="0">
                <a:latin typeface="Arial"/>
                <a:cs typeface="Arial"/>
              </a:rPr>
              <a:t> </a:t>
            </a:r>
            <a:r>
              <a:rPr sz="2000" dirty="0">
                <a:latin typeface="Arial"/>
                <a:cs typeface="Arial"/>
              </a:rPr>
              <a:t>before</a:t>
            </a:r>
            <a:r>
              <a:rPr sz="2000" spc="-50" dirty="0">
                <a:latin typeface="Arial"/>
                <a:cs typeface="Arial"/>
              </a:rPr>
              <a:t> </a:t>
            </a:r>
            <a:r>
              <a:rPr sz="2000" dirty="0">
                <a:latin typeface="Arial"/>
                <a:cs typeface="Arial"/>
              </a:rPr>
              <a:t>the</a:t>
            </a:r>
            <a:r>
              <a:rPr sz="2000" spc="-45" dirty="0">
                <a:latin typeface="Arial"/>
                <a:cs typeface="Arial"/>
              </a:rPr>
              <a:t> </a:t>
            </a:r>
            <a:r>
              <a:rPr sz="2000" dirty="0">
                <a:latin typeface="Arial"/>
                <a:cs typeface="Arial"/>
              </a:rPr>
              <a:t>installation</a:t>
            </a:r>
            <a:r>
              <a:rPr sz="2000" spc="-15" dirty="0">
                <a:latin typeface="Arial"/>
                <a:cs typeface="Arial"/>
              </a:rPr>
              <a:t> </a:t>
            </a:r>
            <a:r>
              <a:rPr sz="2000" spc="-25" dirty="0">
                <a:latin typeface="Arial"/>
                <a:cs typeface="Arial"/>
              </a:rPr>
              <a:t>of </a:t>
            </a:r>
            <a:r>
              <a:rPr sz="2000" dirty="0">
                <a:latin typeface="Arial"/>
                <a:cs typeface="Arial"/>
              </a:rPr>
              <a:t>panels,</a:t>
            </a:r>
            <a:r>
              <a:rPr sz="2000" spc="-20" dirty="0">
                <a:latin typeface="Arial"/>
                <a:cs typeface="Arial"/>
              </a:rPr>
              <a:t> </a:t>
            </a:r>
            <a:r>
              <a:rPr sz="2000" spc="-25" dirty="0">
                <a:latin typeface="Arial"/>
                <a:cs typeface="Arial"/>
              </a:rPr>
              <a:t>OR</a:t>
            </a:r>
            <a:endParaRPr sz="2000" dirty="0">
              <a:latin typeface="Arial"/>
              <a:cs typeface="Arial"/>
            </a:endParaRPr>
          </a:p>
          <a:p>
            <a:pPr marL="299085" marR="991869" indent="-287020">
              <a:lnSpc>
                <a:spcPct val="100000"/>
              </a:lnSpc>
              <a:spcBef>
                <a:spcPts val="810"/>
              </a:spcBef>
              <a:buChar char="•"/>
              <a:tabLst>
                <a:tab pos="299085" algn="l"/>
              </a:tabLst>
            </a:pPr>
            <a:r>
              <a:rPr sz="2000" dirty="0">
                <a:latin typeface="Arial"/>
                <a:cs typeface="Arial"/>
              </a:rPr>
              <a:t>Establish,</a:t>
            </a:r>
            <a:r>
              <a:rPr sz="2000" spc="-25" dirty="0">
                <a:latin typeface="Arial"/>
                <a:cs typeface="Arial"/>
              </a:rPr>
              <a:t> </a:t>
            </a:r>
            <a:r>
              <a:rPr sz="2000" dirty="0">
                <a:latin typeface="Arial"/>
                <a:cs typeface="Arial"/>
              </a:rPr>
              <a:t>at</a:t>
            </a:r>
            <a:r>
              <a:rPr sz="2000" spc="-40" dirty="0">
                <a:latin typeface="Arial"/>
                <a:cs typeface="Arial"/>
              </a:rPr>
              <a:t> </a:t>
            </a:r>
            <a:r>
              <a:rPr sz="2000" dirty="0">
                <a:latin typeface="Arial"/>
                <a:cs typeface="Arial"/>
              </a:rPr>
              <a:t>minimum,</a:t>
            </a:r>
            <a:r>
              <a:rPr sz="2000" spc="-20" dirty="0">
                <a:latin typeface="Arial"/>
                <a:cs typeface="Arial"/>
              </a:rPr>
              <a:t> </a:t>
            </a:r>
            <a:r>
              <a:rPr sz="2000" dirty="0">
                <a:latin typeface="Arial"/>
                <a:cs typeface="Arial"/>
              </a:rPr>
              <a:t>temporary</a:t>
            </a:r>
            <a:r>
              <a:rPr sz="2000" spc="-20" dirty="0">
                <a:latin typeface="Arial"/>
                <a:cs typeface="Arial"/>
              </a:rPr>
              <a:t> </a:t>
            </a:r>
            <a:r>
              <a:rPr sz="2000" dirty="0">
                <a:latin typeface="Arial"/>
                <a:cs typeface="Arial"/>
              </a:rPr>
              <a:t>stabilization</a:t>
            </a:r>
            <a:r>
              <a:rPr sz="2000" spc="-20" dirty="0">
                <a:latin typeface="Arial"/>
                <a:cs typeface="Arial"/>
              </a:rPr>
              <a:t> </a:t>
            </a:r>
            <a:r>
              <a:rPr sz="2000" dirty="0">
                <a:latin typeface="Arial"/>
                <a:cs typeface="Arial"/>
              </a:rPr>
              <a:t>on</a:t>
            </a:r>
            <a:r>
              <a:rPr sz="2000" spc="-40" dirty="0">
                <a:latin typeface="Arial"/>
                <a:cs typeface="Arial"/>
              </a:rPr>
              <a:t> </a:t>
            </a:r>
            <a:r>
              <a:rPr sz="2000" dirty="0">
                <a:latin typeface="Arial"/>
                <a:cs typeface="Arial"/>
              </a:rPr>
              <a:t>each</a:t>
            </a:r>
            <a:r>
              <a:rPr sz="2000" spc="-25" dirty="0">
                <a:latin typeface="Arial"/>
                <a:cs typeface="Arial"/>
              </a:rPr>
              <a:t> </a:t>
            </a:r>
            <a:r>
              <a:rPr sz="2000" dirty="0">
                <a:latin typeface="Arial"/>
                <a:cs typeface="Arial"/>
              </a:rPr>
              <a:t>segment</a:t>
            </a:r>
            <a:r>
              <a:rPr sz="2000" spc="-25" dirty="0">
                <a:latin typeface="Arial"/>
                <a:cs typeface="Arial"/>
              </a:rPr>
              <a:t> </a:t>
            </a:r>
            <a:r>
              <a:rPr sz="2000" dirty="0">
                <a:latin typeface="Arial"/>
                <a:cs typeface="Arial"/>
              </a:rPr>
              <a:t>of</a:t>
            </a:r>
            <a:r>
              <a:rPr sz="2000" spc="-30" dirty="0">
                <a:latin typeface="Arial"/>
                <a:cs typeface="Arial"/>
              </a:rPr>
              <a:t> </a:t>
            </a:r>
            <a:r>
              <a:rPr sz="2000" dirty="0">
                <a:latin typeface="Arial"/>
                <a:cs typeface="Arial"/>
              </a:rPr>
              <a:t>the</a:t>
            </a:r>
            <a:r>
              <a:rPr sz="2000" spc="-40" dirty="0">
                <a:latin typeface="Arial"/>
                <a:cs typeface="Arial"/>
              </a:rPr>
              <a:t> </a:t>
            </a:r>
            <a:r>
              <a:rPr sz="2000" dirty="0">
                <a:latin typeface="Arial"/>
                <a:cs typeface="Arial"/>
              </a:rPr>
              <a:t>site</a:t>
            </a:r>
            <a:r>
              <a:rPr sz="2000" spc="-30" dirty="0">
                <a:latin typeface="Arial"/>
                <a:cs typeface="Arial"/>
              </a:rPr>
              <a:t> </a:t>
            </a:r>
            <a:r>
              <a:rPr sz="2000" dirty="0">
                <a:latin typeface="Arial"/>
                <a:cs typeface="Arial"/>
              </a:rPr>
              <a:t>before</a:t>
            </a:r>
            <a:r>
              <a:rPr sz="2000" spc="-30" dirty="0">
                <a:latin typeface="Arial"/>
                <a:cs typeface="Arial"/>
              </a:rPr>
              <a:t> </a:t>
            </a:r>
            <a:r>
              <a:rPr sz="2000" spc="-25" dirty="0">
                <a:latin typeface="Arial"/>
                <a:cs typeface="Arial"/>
              </a:rPr>
              <a:t>the </a:t>
            </a:r>
            <a:r>
              <a:rPr sz="2000" dirty="0">
                <a:latin typeface="Arial"/>
                <a:cs typeface="Arial"/>
              </a:rPr>
              <a:t>installation</a:t>
            </a:r>
            <a:r>
              <a:rPr sz="2000" spc="-10" dirty="0">
                <a:latin typeface="Arial"/>
                <a:cs typeface="Arial"/>
              </a:rPr>
              <a:t> </a:t>
            </a:r>
            <a:r>
              <a:rPr sz="2000" dirty="0">
                <a:latin typeface="Arial"/>
                <a:cs typeface="Arial"/>
              </a:rPr>
              <a:t>of</a:t>
            </a:r>
            <a:r>
              <a:rPr sz="2000" spc="-25" dirty="0">
                <a:latin typeface="Arial"/>
                <a:cs typeface="Arial"/>
              </a:rPr>
              <a:t> </a:t>
            </a:r>
            <a:r>
              <a:rPr sz="2000" dirty="0">
                <a:latin typeface="Arial"/>
                <a:cs typeface="Arial"/>
              </a:rPr>
              <a:t>panels</a:t>
            </a:r>
            <a:r>
              <a:rPr sz="2000" spc="-20" dirty="0">
                <a:latin typeface="Arial"/>
                <a:cs typeface="Arial"/>
              </a:rPr>
              <a:t> </a:t>
            </a:r>
            <a:r>
              <a:rPr sz="2000" dirty="0">
                <a:latin typeface="Arial"/>
                <a:cs typeface="Arial"/>
              </a:rPr>
              <a:t>and</a:t>
            </a:r>
            <a:r>
              <a:rPr sz="2000" spc="-20" dirty="0">
                <a:latin typeface="Arial"/>
                <a:cs typeface="Arial"/>
              </a:rPr>
              <a:t> </a:t>
            </a:r>
            <a:r>
              <a:rPr sz="2000" dirty="0">
                <a:latin typeface="Arial"/>
                <a:cs typeface="Arial"/>
              </a:rPr>
              <a:t>the</a:t>
            </a:r>
            <a:r>
              <a:rPr sz="2000" spc="-35" dirty="0">
                <a:latin typeface="Arial"/>
                <a:cs typeface="Arial"/>
              </a:rPr>
              <a:t> </a:t>
            </a:r>
            <a:r>
              <a:rPr sz="2000" dirty="0">
                <a:latin typeface="Arial"/>
                <a:cs typeface="Arial"/>
              </a:rPr>
              <a:t>commencement</a:t>
            </a:r>
            <a:r>
              <a:rPr sz="2000" spc="-20" dirty="0">
                <a:latin typeface="Arial"/>
                <a:cs typeface="Arial"/>
              </a:rPr>
              <a:t> </a:t>
            </a:r>
            <a:r>
              <a:rPr sz="2000" dirty="0">
                <a:latin typeface="Arial"/>
                <a:cs typeface="Arial"/>
              </a:rPr>
              <a:t>of</a:t>
            </a:r>
            <a:r>
              <a:rPr sz="2000" spc="-25" dirty="0">
                <a:latin typeface="Arial"/>
                <a:cs typeface="Arial"/>
              </a:rPr>
              <a:t> </a:t>
            </a:r>
            <a:r>
              <a:rPr sz="2000" dirty="0">
                <a:latin typeface="Arial"/>
                <a:cs typeface="Arial"/>
              </a:rPr>
              <a:t>the</a:t>
            </a:r>
            <a:r>
              <a:rPr sz="2000" spc="-35" dirty="0">
                <a:latin typeface="Arial"/>
                <a:cs typeface="Arial"/>
              </a:rPr>
              <a:t> </a:t>
            </a:r>
            <a:r>
              <a:rPr sz="2000" dirty="0">
                <a:latin typeface="Arial"/>
                <a:cs typeface="Arial"/>
              </a:rPr>
              <a:t>next</a:t>
            </a:r>
            <a:r>
              <a:rPr sz="2000" spc="-10" dirty="0">
                <a:latin typeface="Arial"/>
                <a:cs typeface="Arial"/>
              </a:rPr>
              <a:t> segment.</a:t>
            </a:r>
            <a:endParaRPr sz="2000" dirty="0">
              <a:latin typeface="Arial"/>
              <a:cs typeface="Arial"/>
            </a:endParaRPr>
          </a:p>
          <a:p>
            <a:pPr marL="299085" marR="144780" indent="-287020">
              <a:lnSpc>
                <a:spcPct val="100000"/>
              </a:lnSpc>
              <a:spcBef>
                <a:spcPts val="790"/>
              </a:spcBef>
              <a:buChar char="•"/>
              <a:tabLst>
                <a:tab pos="299085" algn="l"/>
              </a:tabLst>
            </a:pPr>
            <a:r>
              <a:rPr sz="2000" dirty="0">
                <a:highlight>
                  <a:srgbClr val="FFFF00"/>
                </a:highlight>
                <a:latin typeface="Arial"/>
                <a:cs typeface="Arial"/>
              </a:rPr>
              <a:t>For</a:t>
            </a:r>
            <a:r>
              <a:rPr sz="2000" spc="-30" dirty="0">
                <a:highlight>
                  <a:srgbClr val="FFFF00"/>
                </a:highlight>
                <a:latin typeface="Arial"/>
                <a:cs typeface="Arial"/>
              </a:rPr>
              <a:t> </a:t>
            </a:r>
            <a:r>
              <a:rPr sz="2000" dirty="0">
                <a:highlight>
                  <a:srgbClr val="FFFF00"/>
                </a:highlight>
                <a:latin typeface="Arial"/>
                <a:cs typeface="Arial"/>
              </a:rPr>
              <a:t>solar</a:t>
            </a:r>
            <a:r>
              <a:rPr sz="2000" spc="-30" dirty="0">
                <a:highlight>
                  <a:srgbClr val="FFFF00"/>
                </a:highlight>
                <a:latin typeface="Arial"/>
                <a:cs typeface="Arial"/>
              </a:rPr>
              <a:t> </a:t>
            </a:r>
            <a:r>
              <a:rPr sz="2000" dirty="0">
                <a:highlight>
                  <a:srgbClr val="FFFF00"/>
                </a:highlight>
                <a:latin typeface="Arial"/>
                <a:cs typeface="Arial"/>
              </a:rPr>
              <a:t>farm</a:t>
            </a:r>
            <a:r>
              <a:rPr sz="2000" spc="-35" dirty="0">
                <a:highlight>
                  <a:srgbClr val="FFFF00"/>
                </a:highlight>
                <a:latin typeface="Arial"/>
                <a:cs typeface="Arial"/>
              </a:rPr>
              <a:t> </a:t>
            </a:r>
            <a:r>
              <a:rPr sz="2000" dirty="0">
                <a:highlight>
                  <a:srgbClr val="FFFF00"/>
                </a:highlight>
                <a:latin typeface="Arial"/>
                <a:cs typeface="Arial"/>
              </a:rPr>
              <a:t>projects,</a:t>
            </a:r>
            <a:r>
              <a:rPr sz="2000" spc="-25" dirty="0">
                <a:highlight>
                  <a:srgbClr val="FFFF00"/>
                </a:highlight>
                <a:latin typeface="Arial"/>
                <a:cs typeface="Arial"/>
              </a:rPr>
              <a:t> </a:t>
            </a:r>
            <a:r>
              <a:rPr sz="2000" dirty="0">
                <a:highlight>
                  <a:srgbClr val="FFFF00"/>
                </a:highlight>
                <a:latin typeface="Arial"/>
                <a:cs typeface="Arial"/>
              </a:rPr>
              <a:t>solar</a:t>
            </a:r>
            <a:r>
              <a:rPr sz="2000" spc="-15" dirty="0">
                <a:highlight>
                  <a:srgbClr val="FFFF00"/>
                </a:highlight>
                <a:latin typeface="Arial"/>
                <a:cs typeface="Arial"/>
              </a:rPr>
              <a:t> </a:t>
            </a:r>
            <a:r>
              <a:rPr sz="2000" dirty="0">
                <a:highlight>
                  <a:srgbClr val="FFFF00"/>
                </a:highlight>
                <a:latin typeface="Arial"/>
                <a:cs typeface="Arial"/>
              </a:rPr>
              <a:t>panels</a:t>
            </a:r>
            <a:r>
              <a:rPr sz="2000" spc="-25" dirty="0">
                <a:highlight>
                  <a:srgbClr val="FFFF00"/>
                </a:highlight>
                <a:latin typeface="Arial"/>
                <a:cs typeface="Arial"/>
              </a:rPr>
              <a:t> </a:t>
            </a:r>
            <a:r>
              <a:rPr sz="2000" dirty="0">
                <a:highlight>
                  <a:srgbClr val="FFFF00"/>
                </a:highlight>
                <a:latin typeface="Arial"/>
                <a:cs typeface="Arial"/>
              </a:rPr>
              <a:t>are</a:t>
            </a:r>
            <a:r>
              <a:rPr sz="2000" spc="-25" dirty="0">
                <a:highlight>
                  <a:srgbClr val="FFFF00"/>
                </a:highlight>
                <a:latin typeface="Arial"/>
                <a:cs typeface="Arial"/>
              </a:rPr>
              <a:t> </a:t>
            </a:r>
            <a:r>
              <a:rPr sz="2000" dirty="0">
                <a:highlight>
                  <a:srgbClr val="FFFF00"/>
                </a:highlight>
                <a:latin typeface="Arial"/>
                <a:cs typeface="Arial"/>
              </a:rPr>
              <a:t>to</a:t>
            </a:r>
            <a:r>
              <a:rPr sz="2000" spc="-40" dirty="0">
                <a:highlight>
                  <a:srgbClr val="FFFF00"/>
                </a:highlight>
                <a:latin typeface="Arial"/>
                <a:cs typeface="Arial"/>
              </a:rPr>
              <a:t> </a:t>
            </a:r>
            <a:r>
              <a:rPr sz="2000" dirty="0">
                <a:highlight>
                  <a:srgbClr val="FFFF00"/>
                </a:highlight>
                <a:latin typeface="Arial"/>
                <a:cs typeface="Arial"/>
              </a:rPr>
              <a:t>be</a:t>
            </a:r>
            <a:r>
              <a:rPr sz="2000" spc="-25" dirty="0">
                <a:highlight>
                  <a:srgbClr val="FFFF00"/>
                </a:highlight>
                <a:latin typeface="Arial"/>
                <a:cs typeface="Arial"/>
              </a:rPr>
              <a:t> </a:t>
            </a:r>
            <a:r>
              <a:rPr sz="2000" dirty="0">
                <a:highlight>
                  <a:srgbClr val="FFFF00"/>
                </a:highlight>
                <a:latin typeface="Arial"/>
                <a:cs typeface="Arial"/>
              </a:rPr>
              <a:t>considered</a:t>
            </a:r>
            <a:r>
              <a:rPr sz="2000" spc="-10" dirty="0">
                <a:highlight>
                  <a:srgbClr val="FFFF00"/>
                </a:highlight>
                <a:latin typeface="Arial"/>
                <a:cs typeface="Arial"/>
              </a:rPr>
              <a:t> </a:t>
            </a:r>
            <a:r>
              <a:rPr sz="2000" dirty="0">
                <a:highlight>
                  <a:srgbClr val="FFFF00"/>
                </a:highlight>
                <a:latin typeface="Arial"/>
                <a:cs typeface="Arial"/>
              </a:rPr>
              <a:t>impervious</a:t>
            </a:r>
            <a:r>
              <a:rPr sz="2000" spc="-20" dirty="0">
                <a:highlight>
                  <a:srgbClr val="FFFF00"/>
                </a:highlight>
                <a:latin typeface="Arial"/>
                <a:cs typeface="Arial"/>
              </a:rPr>
              <a:t> </a:t>
            </a:r>
            <a:r>
              <a:rPr sz="2000" dirty="0">
                <a:highlight>
                  <a:srgbClr val="FFFF00"/>
                </a:highlight>
                <a:latin typeface="Arial"/>
                <a:cs typeface="Arial"/>
              </a:rPr>
              <a:t>areas</a:t>
            </a:r>
            <a:r>
              <a:rPr sz="2000" spc="-20" dirty="0">
                <a:highlight>
                  <a:srgbClr val="FFFF00"/>
                </a:highlight>
                <a:latin typeface="Arial"/>
                <a:cs typeface="Arial"/>
              </a:rPr>
              <a:t> </a:t>
            </a:r>
            <a:r>
              <a:rPr sz="2000" dirty="0">
                <a:highlight>
                  <a:srgbClr val="FFFF00"/>
                </a:highlight>
                <a:latin typeface="Arial"/>
                <a:cs typeface="Arial"/>
              </a:rPr>
              <a:t>when</a:t>
            </a:r>
            <a:r>
              <a:rPr sz="2000" spc="10" dirty="0">
                <a:highlight>
                  <a:srgbClr val="FFFF00"/>
                </a:highlight>
                <a:latin typeface="Arial"/>
                <a:cs typeface="Arial"/>
              </a:rPr>
              <a:t> </a:t>
            </a:r>
            <a:r>
              <a:rPr sz="2000" spc="-10" dirty="0">
                <a:highlight>
                  <a:srgbClr val="FFFF00"/>
                </a:highlight>
                <a:latin typeface="Arial"/>
                <a:cs typeface="Arial"/>
              </a:rPr>
              <a:t>determining </a:t>
            </a:r>
            <a:r>
              <a:rPr sz="2000" dirty="0">
                <a:highlight>
                  <a:srgbClr val="FFFF00"/>
                </a:highlight>
                <a:latin typeface="Arial"/>
                <a:cs typeface="Arial"/>
              </a:rPr>
              <a:t>the</a:t>
            </a:r>
            <a:r>
              <a:rPr sz="2000" spc="-45" dirty="0">
                <a:highlight>
                  <a:srgbClr val="FFFF00"/>
                </a:highlight>
                <a:latin typeface="Arial"/>
                <a:cs typeface="Arial"/>
              </a:rPr>
              <a:t> </a:t>
            </a:r>
            <a:r>
              <a:rPr sz="2000" dirty="0">
                <a:highlight>
                  <a:srgbClr val="FFFF00"/>
                </a:highlight>
                <a:latin typeface="Arial"/>
                <a:cs typeface="Arial"/>
              </a:rPr>
              <a:t>calculations and</a:t>
            </a:r>
            <a:r>
              <a:rPr sz="2000" spc="-20" dirty="0">
                <a:highlight>
                  <a:srgbClr val="FFFF00"/>
                </a:highlight>
                <a:latin typeface="Arial"/>
                <a:cs typeface="Arial"/>
              </a:rPr>
              <a:t> </a:t>
            </a:r>
            <a:r>
              <a:rPr sz="2000" dirty="0">
                <a:highlight>
                  <a:srgbClr val="FFFF00"/>
                </a:highlight>
                <a:latin typeface="Arial"/>
                <a:cs typeface="Arial"/>
              </a:rPr>
              <a:t>the</a:t>
            </a:r>
            <a:r>
              <a:rPr sz="2000" spc="-35" dirty="0">
                <a:highlight>
                  <a:srgbClr val="FFFF00"/>
                </a:highlight>
                <a:latin typeface="Arial"/>
                <a:cs typeface="Arial"/>
              </a:rPr>
              <a:t> </a:t>
            </a:r>
            <a:r>
              <a:rPr sz="2000" spc="-10" dirty="0">
                <a:highlight>
                  <a:srgbClr val="FFFF00"/>
                </a:highlight>
                <a:latin typeface="Arial"/>
                <a:cs typeface="Arial"/>
              </a:rPr>
              <a:t>post-</a:t>
            </a:r>
            <a:r>
              <a:rPr sz="2000" dirty="0">
                <a:highlight>
                  <a:srgbClr val="FFFF00"/>
                </a:highlight>
                <a:latin typeface="Arial"/>
                <a:cs typeface="Arial"/>
              </a:rPr>
              <a:t>construction</a:t>
            </a:r>
            <a:r>
              <a:rPr sz="2000" spc="-20" dirty="0">
                <a:highlight>
                  <a:srgbClr val="FFFF00"/>
                </a:highlight>
                <a:latin typeface="Arial"/>
                <a:cs typeface="Arial"/>
              </a:rPr>
              <a:t> </a:t>
            </a:r>
            <a:r>
              <a:rPr sz="2000" dirty="0">
                <a:highlight>
                  <a:srgbClr val="FFFF00"/>
                </a:highlight>
                <a:latin typeface="Arial"/>
                <a:cs typeface="Arial"/>
              </a:rPr>
              <a:t>impervious area</a:t>
            </a:r>
            <a:r>
              <a:rPr sz="2000" spc="-25" dirty="0">
                <a:highlight>
                  <a:srgbClr val="FFFF00"/>
                </a:highlight>
                <a:latin typeface="Arial"/>
                <a:cs typeface="Arial"/>
              </a:rPr>
              <a:t> </a:t>
            </a:r>
            <a:r>
              <a:rPr sz="2000" dirty="0">
                <a:highlight>
                  <a:srgbClr val="FFFF00"/>
                </a:highlight>
                <a:latin typeface="Arial"/>
                <a:cs typeface="Arial"/>
              </a:rPr>
              <a:t>shall</a:t>
            </a:r>
            <a:r>
              <a:rPr sz="2000" spc="-15" dirty="0">
                <a:highlight>
                  <a:srgbClr val="FFFF00"/>
                </a:highlight>
                <a:latin typeface="Arial"/>
                <a:cs typeface="Arial"/>
              </a:rPr>
              <a:t> </a:t>
            </a:r>
            <a:r>
              <a:rPr sz="2000" dirty="0">
                <a:highlight>
                  <a:srgbClr val="FFFF00"/>
                </a:highlight>
                <a:latin typeface="Arial"/>
                <a:cs typeface="Arial"/>
              </a:rPr>
              <a:t>be</a:t>
            </a:r>
            <a:r>
              <a:rPr sz="2000" spc="-20" dirty="0">
                <a:highlight>
                  <a:srgbClr val="FFFF00"/>
                </a:highlight>
                <a:latin typeface="Arial"/>
                <a:cs typeface="Arial"/>
              </a:rPr>
              <a:t> </a:t>
            </a:r>
            <a:r>
              <a:rPr sz="2000" dirty="0">
                <a:highlight>
                  <a:srgbClr val="FFFF00"/>
                </a:highlight>
                <a:latin typeface="Arial"/>
                <a:cs typeface="Arial"/>
              </a:rPr>
              <a:t>calculated</a:t>
            </a:r>
            <a:r>
              <a:rPr sz="2000" spc="-20" dirty="0">
                <a:highlight>
                  <a:srgbClr val="FFFF00"/>
                </a:highlight>
                <a:latin typeface="Arial"/>
                <a:cs typeface="Arial"/>
              </a:rPr>
              <a:t> </a:t>
            </a:r>
            <a:r>
              <a:rPr sz="2000" dirty="0">
                <a:highlight>
                  <a:srgbClr val="FFFF00"/>
                </a:highlight>
                <a:latin typeface="Arial"/>
                <a:cs typeface="Arial"/>
              </a:rPr>
              <a:t>as</a:t>
            </a:r>
            <a:r>
              <a:rPr sz="2000" spc="-25" dirty="0">
                <a:highlight>
                  <a:srgbClr val="FFFF00"/>
                </a:highlight>
                <a:latin typeface="Arial"/>
                <a:cs typeface="Arial"/>
              </a:rPr>
              <a:t> </a:t>
            </a:r>
            <a:r>
              <a:rPr sz="2000" dirty="0">
                <a:highlight>
                  <a:srgbClr val="FFFF00"/>
                </a:highlight>
                <a:latin typeface="Arial"/>
                <a:cs typeface="Arial"/>
              </a:rPr>
              <a:t>70%</a:t>
            </a:r>
            <a:r>
              <a:rPr sz="2000" spc="-20" dirty="0">
                <a:highlight>
                  <a:srgbClr val="FFFF00"/>
                </a:highlight>
                <a:latin typeface="Arial"/>
                <a:cs typeface="Arial"/>
              </a:rPr>
              <a:t> </a:t>
            </a:r>
            <a:r>
              <a:rPr sz="2000" dirty="0">
                <a:highlight>
                  <a:srgbClr val="FFFF00"/>
                </a:highlight>
                <a:latin typeface="Arial"/>
                <a:cs typeface="Arial"/>
              </a:rPr>
              <a:t>of</a:t>
            </a:r>
            <a:r>
              <a:rPr sz="2000" spc="-20" dirty="0">
                <a:highlight>
                  <a:srgbClr val="FFFF00"/>
                </a:highlight>
                <a:latin typeface="Arial"/>
                <a:cs typeface="Arial"/>
              </a:rPr>
              <a:t> </a:t>
            </a:r>
            <a:r>
              <a:rPr sz="2000" spc="-25" dirty="0">
                <a:highlight>
                  <a:srgbClr val="FFFF00"/>
                </a:highlight>
                <a:latin typeface="Arial"/>
                <a:cs typeface="Arial"/>
              </a:rPr>
              <a:t>the </a:t>
            </a:r>
            <a:r>
              <a:rPr sz="2000" dirty="0">
                <a:highlight>
                  <a:srgbClr val="FFFF00"/>
                </a:highlight>
                <a:latin typeface="Arial"/>
                <a:cs typeface="Arial"/>
              </a:rPr>
              <a:t>square</a:t>
            </a:r>
            <a:r>
              <a:rPr sz="2000" spc="-25" dirty="0">
                <a:highlight>
                  <a:srgbClr val="FFFF00"/>
                </a:highlight>
                <a:latin typeface="Arial"/>
                <a:cs typeface="Arial"/>
              </a:rPr>
              <a:t> </a:t>
            </a:r>
            <a:r>
              <a:rPr sz="2000" dirty="0">
                <a:highlight>
                  <a:srgbClr val="FFFF00"/>
                </a:highlight>
                <a:latin typeface="Arial"/>
                <a:cs typeface="Arial"/>
              </a:rPr>
              <a:t>footage</a:t>
            </a:r>
            <a:r>
              <a:rPr sz="2000" spc="-20" dirty="0">
                <a:highlight>
                  <a:srgbClr val="FFFF00"/>
                </a:highlight>
                <a:latin typeface="Arial"/>
                <a:cs typeface="Arial"/>
              </a:rPr>
              <a:t> </a:t>
            </a:r>
            <a:r>
              <a:rPr sz="2000" dirty="0">
                <a:highlight>
                  <a:srgbClr val="FFFF00"/>
                </a:highlight>
                <a:latin typeface="Arial"/>
                <a:cs typeface="Arial"/>
              </a:rPr>
              <a:t>of</a:t>
            </a:r>
            <a:r>
              <a:rPr sz="2000" spc="-30" dirty="0">
                <a:highlight>
                  <a:srgbClr val="FFFF00"/>
                </a:highlight>
                <a:latin typeface="Arial"/>
                <a:cs typeface="Arial"/>
              </a:rPr>
              <a:t> </a:t>
            </a:r>
            <a:r>
              <a:rPr sz="2000" dirty="0">
                <a:highlight>
                  <a:srgbClr val="FFFF00"/>
                </a:highlight>
                <a:latin typeface="Arial"/>
                <a:cs typeface="Arial"/>
              </a:rPr>
              <a:t>the</a:t>
            </a:r>
            <a:r>
              <a:rPr sz="2000" spc="-35" dirty="0">
                <a:highlight>
                  <a:srgbClr val="FFFF00"/>
                </a:highlight>
                <a:latin typeface="Arial"/>
                <a:cs typeface="Arial"/>
              </a:rPr>
              <a:t> </a:t>
            </a:r>
            <a:r>
              <a:rPr sz="2000" dirty="0">
                <a:highlight>
                  <a:srgbClr val="FFFF00"/>
                </a:highlight>
                <a:latin typeface="Arial"/>
                <a:cs typeface="Arial"/>
              </a:rPr>
              <a:t>solar</a:t>
            </a:r>
            <a:r>
              <a:rPr sz="2000" spc="-15" dirty="0">
                <a:highlight>
                  <a:srgbClr val="FFFF00"/>
                </a:highlight>
                <a:latin typeface="Arial"/>
                <a:cs typeface="Arial"/>
              </a:rPr>
              <a:t> </a:t>
            </a:r>
            <a:r>
              <a:rPr sz="2000" spc="-10" dirty="0">
                <a:highlight>
                  <a:srgbClr val="FFFF00"/>
                </a:highlight>
                <a:latin typeface="Arial"/>
                <a:cs typeface="Arial"/>
              </a:rPr>
              <a:t>panels.</a:t>
            </a:r>
            <a:endParaRPr sz="2000" dirty="0">
              <a:highlight>
                <a:srgbClr val="FFFF00"/>
              </a:highlight>
              <a:latin typeface="Arial"/>
              <a:cs typeface="Arial"/>
            </a:endParaRPr>
          </a:p>
        </p:txBody>
      </p:sp>
    </p:spTree>
    <p:extLst>
      <p:ext uri="{BB962C8B-B14F-4D97-AF65-F5344CB8AC3E}">
        <p14:creationId xmlns:p14="http://schemas.microsoft.com/office/powerpoint/2010/main" val="14549751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E26A145-7976-4D6F-B6D2-1BFD37E0E9D7}"/>
              </a:ext>
            </a:extLst>
          </p:cNvPr>
          <p:cNvPicPr>
            <a:picLocks noChangeAspect="1"/>
          </p:cNvPicPr>
          <p:nvPr/>
        </p:nvPicPr>
        <p:blipFill>
          <a:blip r:embed="rId2"/>
          <a:stretch>
            <a:fillRect/>
          </a:stretch>
        </p:blipFill>
        <p:spPr>
          <a:xfrm>
            <a:off x="-580041" y="0"/>
            <a:ext cx="5143500" cy="6858000"/>
          </a:xfrm>
          <a:prstGeom prst="rect">
            <a:avLst/>
          </a:prstGeom>
        </p:spPr>
      </p:pic>
      <p:pic>
        <p:nvPicPr>
          <p:cNvPr id="8" name="Picture 7">
            <a:extLst>
              <a:ext uri="{FF2B5EF4-FFF2-40B4-BE49-F238E27FC236}">
                <a16:creationId xmlns:a16="http://schemas.microsoft.com/office/drawing/2014/main" id="{4E058D5E-24F8-4BB6-9E35-CEA75D9270A6}"/>
              </a:ext>
            </a:extLst>
          </p:cNvPr>
          <p:cNvPicPr>
            <a:picLocks noChangeAspect="1"/>
          </p:cNvPicPr>
          <p:nvPr/>
        </p:nvPicPr>
        <p:blipFill rotWithShape="1">
          <a:blip r:embed="rId3"/>
          <a:srcRect l="58654" b="55352"/>
          <a:stretch/>
        </p:blipFill>
        <p:spPr>
          <a:xfrm>
            <a:off x="4563459" y="251670"/>
            <a:ext cx="7633781" cy="6182685"/>
          </a:xfrm>
          <a:prstGeom prst="rect">
            <a:avLst/>
          </a:prstGeom>
        </p:spPr>
      </p:pic>
      <p:sp>
        <p:nvSpPr>
          <p:cNvPr id="9" name="TextBox 8">
            <a:extLst>
              <a:ext uri="{FF2B5EF4-FFF2-40B4-BE49-F238E27FC236}">
                <a16:creationId xmlns:a16="http://schemas.microsoft.com/office/drawing/2014/main" id="{637AD4CE-BF95-4066-A6A8-CBB8C4E9AF0F}"/>
              </a:ext>
            </a:extLst>
          </p:cNvPr>
          <p:cNvSpPr txBox="1"/>
          <p:nvPr/>
        </p:nvSpPr>
        <p:spPr>
          <a:xfrm>
            <a:off x="875973" y="3603070"/>
            <a:ext cx="2231472" cy="584775"/>
          </a:xfrm>
          <a:prstGeom prst="rect">
            <a:avLst/>
          </a:prstGeom>
          <a:noFill/>
        </p:spPr>
        <p:txBody>
          <a:bodyPr wrap="square" rtlCol="0">
            <a:spAutoFit/>
          </a:bodyPr>
          <a:lstStyle/>
          <a:p>
            <a:r>
              <a:rPr lang="en-US" sz="3200" dirty="0">
                <a:solidFill>
                  <a:schemeClr val="bg1"/>
                </a:solidFill>
              </a:rPr>
              <a:t>Head Street</a:t>
            </a:r>
          </a:p>
        </p:txBody>
      </p:sp>
      <p:sp>
        <p:nvSpPr>
          <p:cNvPr id="10" name="TextBox 9">
            <a:extLst>
              <a:ext uri="{FF2B5EF4-FFF2-40B4-BE49-F238E27FC236}">
                <a16:creationId xmlns:a16="http://schemas.microsoft.com/office/drawing/2014/main" id="{4486D072-E4AD-4215-9F2A-5E11511D7AA6}"/>
              </a:ext>
            </a:extLst>
          </p:cNvPr>
          <p:cNvSpPr txBox="1"/>
          <p:nvPr/>
        </p:nvSpPr>
        <p:spPr>
          <a:xfrm>
            <a:off x="5486750" y="3603070"/>
            <a:ext cx="3407328" cy="1077218"/>
          </a:xfrm>
          <a:prstGeom prst="rect">
            <a:avLst/>
          </a:prstGeom>
          <a:noFill/>
        </p:spPr>
        <p:txBody>
          <a:bodyPr wrap="square" rtlCol="0">
            <a:spAutoFit/>
          </a:bodyPr>
          <a:lstStyle/>
          <a:p>
            <a:r>
              <a:rPr lang="en-US" sz="3200" dirty="0">
                <a:solidFill>
                  <a:schemeClr val="bg1"/>
                </a:solidFill>
              </a:rPr>
              <a:t>132 North Poplar Street</a:t>
            </a:r>
          </a:p>
        </p:txBody>
      </p:sp>
    </p:spTree>
    <p:extLst>
      <p:ext uri="{BB962C8B-B14F-4D97-AF65-F5344CB8AC3E}">
        <p14:creationId xmlns:p14="http://schemas.microsoft.com/office/powerpoint/2010/main" val="22244039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21D7EFE-0EFE-4DCE-93DD-9FA9B62086FA}"/>
              </a:ext>
            </a:extLst>
          </p:cNvPr>
          <p:cNvPicPr>
            <a:picLocks noChangeAspect="1"/>
          </p:cNvPicPr>
          <p:nvPr/>
        </p:nvPicPr>
        <p:blipFill rotWithShape="1">
          <a:blip r:embed="rId2"/>
          <a:srcRect l="9939" b="25015"/>
          <a:stretch/>
        </p:blipFill>
        <p:spPr>
          <a:xfrm>
            <a:off x="611995" y="0"/>
            <a:ext cx="10968009" cy="6848953"/>
          </a:xfrm>
          <a:prstGeom prst="rect">
            <a:avLst/>
          </a:prstGeom>
        </p:spPr>
      </p:pic>
      <p:sp>
        <p:nvSpPr>
          <p:cNvPr id="3" name="TextBox 2">
            <a:extLst>
              <a:ext uri="{FF2B5EF4-FFF2-40B4-BE49-F238E27FC236}">
                <a16:creationId xmlns:a16="http://schemas.microsoft.com/office/drawing/2014/main" id="{032883AA-C334-4C5B-93AE-B269D595C171}"/>
              </a:ext>
            </a:extLst>
          </p:cNvPr>
          <p:cNvSpPr txBox="1"/>
          <p:nvPr/>
        </p:nvSpPr>
        <p:spPr>
          <a:xfrm>
            <a:off x="7238502" y="3969539"/>
            <a:ext cx="3574907" cy="584775"/>
          </a:xfrm>
          <a:prstGeom prst="rect">
            <a:avLst/>
          </a:prstGeom>
          <a:noFill/>
        </p:spPr>
        <p:txBody>
          <a:bodyPr wrap="square" rtlCol="0">
            <a:spAutoFit/>
          </a:bodyPr>
          <a:lstStyle/>
          <a:p>
            <a:r>
              <a:rPr lang="en-US" sz="3200" dirty="0"/>
              <a:t>600 Freeman Drive</a:t>
            </a:r>
          </a:p>
        </p:txBody>
      </p:sp>
    </p:spTree>
    <p:extLst>
      <p:ext uri="{BB962C8B-B14F-4D97-AF65-F5344CB8AC3E}">
        <p14:creationId xmlns:p14="http://schemas.microsoft.com/office/powerpoint/2010/main" val="10170244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B89636C-C0DF-4487-96D6-DAC8D1CE67AF}"/>
              </a:ext>
            </a:extLst>
          </p:cNvPr>
          <p:cNvPicPr>
            <a:picLocks noChangeAspect="1"/>
          </p:cNvPicPr>
          <p:nvPr/>
        </p:nvPicPr>
        <p:blipFill>
          <a:blip r:embed="rId2"/>
          <a:stretch>
            <a:fillRect/>
          </a:stretch>
        </p:blipFill>
        <p:spPr>
          <a:xfrm>
            <a:off x="1524000" y="0"/>
            <a:ext cx="9144000" cy="6858000"/>
          </a:xfrm>
          <a:prstGeom prst="rect">
            <a:avLst/>
          </a:prstGeom>
        </p:spPr>
      </p:pic>
      <p:sp>
        <p:nvSpPr>
          <p:cNvPr id="4" name="TextBox 3">
            <a:extLst>
              <a:ext uri="{FF2B5EF4-FFF2-40B4-BE49-F238E27FC236}">
                <a16:creationId xmlns:a16="http://schemas.microsoft.com/office/drawing/2014/main" id="{CB375365-6371-4660-863F-8F7F64327030}"/>
              </a:ext>
            </a:extLst>
          </p:cNvPr>
          <p:cNvSpPr txBox="1"/>
          <p:nvPr/>
        </p:nvSpPr>
        <p:spPr>
          <a:xfrm>
            <a:off x="5486750" y="3603070"/>
            <a:ext cx="3407328" cy="584775"/>
          </a:xfrm>
          <a:prstGeom prst="rect">
            <a:avLst/>
          </a:prstGeom>
          <a:noFill/>
        </p:spPr>
        <p:txBody>
          <a:bodyPr wrap="square" rtlCol="0">
            <a:spAutoFit/>
          </a:bodyPr>
          <a:lstStyle/>
          <a:p>
            <a:r>
              <a:rPr lang="en-US" sz="3200" dirty="0"/>
              <a:t>150 Tuxedo Road</a:t>
            </a:r>
          </a:p>
        </p:txBody>
      </p:sp>
      <p:cxnSp>
        <p:nvCxnSpPr>
          <p:cNvPr id="6" name="Straight Arrow Connector 5">
            <a:extLst>
              <a:ext uri="{FF2B5EF4-FFF2-40B4-BE49-F238E27FC236}">
                <a16:creationId xmlns:a16="http://schemas.microsoft.com/office/drawing/2014/main" id="{0E76D0EC-88C9-46FC-9FFD-EDED049DC66E}"/>
              </a:ext>
            </a:extLst>
          </p:cNvPr>
          <p:cNvCxnSpPr/>
          <p:nvPr/>
        </p:nvCxnSpPr>
        <p:spPr>
          <a:xfrm>
            <a:off x="4882393" y="2105637"/>
            <a:ext cx="83890" cy="1577130"/>
          </a:xfrm>
          <a:prstGeom prst="straightConnector1">
            <a:avLst/>
          </a:prstGeom>
          <a:ln w="44450">
            <a:solidFill>
              <a:schemeClr val="accent1">
                <a:lumMod val="50000"/>
              </a:schemeClr>
            </a:solidFill>
            <a:headEnd w="lg" len="lg"/>
            <a:tailEnd type="triangle"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942597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4B34D17-5E05-48A6-89C2-1AB33B34B087}"/>
              </a:ext>
            </a:extLst>
          </p:cNvPr>
          <p:cNvPicPr>
            <a:picLocks noChangeAspect="1"/>
          </p:cNvPicPr>
          <p:nvPr/>
        </p:nvPicPr>
        <p:blipFill>
          <a:blip r:embed="rId2"/>
          <a:stretch>
            <a:fillRect/>
          </a:stretch>
        </p:blipFill>
        <p:spPr>
          <a:xfrm>
            <a:off x="193784" y="192947"/>
            <a:ext cx="11472318" cy="6665053"/>
          </a:xfrm>
          <a:prstGeom prst="rect">
            <a:avLst/>
          </a:prstGeom>
        </p:spPr>
      </p:pic>
    </p:spTree>
    <p:extLst>
      <p:ext uri="{BB962C8B-B14F-4D97-AF65-F5344CB8AC3E}">
        <p14:creationId xmlns:p14="http://schemas.microsoft.com/office/powerpoint/2010/main" val="41356313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02E94F0-05D5-4A2F-8033-4C8AB79B7F1A}"/>
              </a:ext>
            </a:extLst>
          </p:cNvPr>
          <p:cNvPicPr>
            <a:picLocks noChangeAspect="1"/>
          </p:cNvPicPr>
          <p:nvPr/>
        </p:nvPicPr>
        <p:blipFill>
          <a:blip r:embed="rId2"/>
          <a:stretch>
            <a:fillRect/>
          </a:stretch>
        </p:blipFill>
        <p:spPr>
          <a:xfrm>
            <a:off x="2108586" y="646827"/>
            <a:ext cx="7807202" cy="5804307"/>
          </a:xfrm>
          <a:prstGeom prst="rect">
            <a:avLst/>
          </a:prstGeom>
        </p:spPr>
      </p:pic>
      <p:sp>
        <p:nvSpPr>
          <p:cNvPr id="2" name="Rectangle 1">
            <a:extLst>
              <a:ext uri="{FF2B5EF4-FFF2-40B4-BE49-F238E27FC236}">
                <a16:creationId xmlns:a16="http://schemas.microsoft.com/office/drawing/2014/main" id="{B0B005C0-9C34-4865-B154-4EE2FB7D91AE}"/>
              </a:ext>
            </a:extLst>
          </p:cNvPr>
          <p:cNvSpPr/>
          <p:nvPr/>
        </p:nvSpPr>
        <p:spPr>
          <a:xfrm>
            <a:off x="5679347" y="5318620"/>
            <a:ext cx="3842158" cy="1048624"/>
          </a:xfrm>
          <a:prstGeom prst="rect">
            <a:avLst/>
          </a:prstGeom>
          <a:solidFill>
            <a:srgbClr val="FFFF00">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28378339"/>
      </p:ext>
    </p:extLst>
  </p:cSld>
  <p:clrMapOvr>
    <a:masterClrMapping/>
  </p:clrMapOvr>
</p:sld>
</file>

<file path=ppt/theme/theme1.xml><?xml version="1.0" encoding="utf-8"?>
<a:theme xmlns:a="http://schemas.openxmlformats.org/drawingml/2006/main" name="Droplet">
  <a:themeElements>
    <a:clrScheme name="Droplet">
      <a:dk1>
        <a:sysClr val="windowText" lastClr="000000"/>
      </a:dk1>
      <a:lt1>
        <a:sysClr val="window" lastClr="FFFFFF"/>
      </a:lt1>
      <a:dk2>
        <a:srgbClr val="355071"/>
      </a:dk2>
      <a:lt2>
        <a:srgbClr val="AABED7"/>
      </a:lt2>
      <a:accent1>
        <a:srgbClr val="2FA3EE"/>
      </a:accent1>
      <a:accent2>
        <a:srgbClr val="4BCAAD"/>
      </a:accent2>
      <a:accent3>
        <a:srgbClr val="86C157"/>
      </a:accent3>
      <a:accent4>
        <a:srgbClr val="D99C3F"/>
      </a:accent4>
      <a:accent5>
        <a:srgbClr val="CE6633"/>
      </a:accent5>
      <a:accent6>
        <a:srgbClr val="A35DD1"/>
      </a:accent6>
      <a:hlink>
        <a:srgbClr val="56BCFE"/>
      </a:hlink>
      <a:folHlink>
        <a:srgbClr val="97C5E3"/>
      </a:folHlink>
    </a:clrScheme>
    <a:fontScheme name="Drople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roplet">
      <a:fillStyleLst>
        <a:solidFill>
          <a:schemeClr val="phClr"/>
        </a:solidFill>
        <a:solidFill>
          <a:schemeClr val="phClr">
            <a:tint val="69000"/>
            <a:satMod val="105000"/>
            <a:lumMod val="110000"/>
          </a:schemeClr>
        </a:solidFill>
        <a:gradFill rotWithShape="1">
          <a:gsLst>
            <a:gs pos="0">
              <a:schemeClr val="phClr">
                <a:tint val="94000"/>
                <a:satMod val="100000"/>
                <a:lumMod val="108000"/>
              </a:schemeClr>
            </a:gs>
            <a:gs pos="50000">
              <a:schemeClr val="phClr">
                <a:tint val="98000"/>
                <a:shade val="100000"/>
                <a:satMod val="100000"/>
                <a:lumMod val="100000"/>
              </a:schemeClr>
            </a:gs>
            <a:gs pos="100000">
              <a:schemeClr val="phClr">
                <a:shade val="72000"/>
                <a:satMod val="120000"/>
                <a:lumMod val="100000"/>
              </a:schemeClr>
            </a:gs>
          </a:gsLst>
          <a:lin ang="5400000" scaled="0"/>
        </a:gradFill>
      </a:fillStyleLst>
      <a:lnStyleLst>
        <a:ln w="9525" cap="flat" cmpd="sng" algn="ctr">
          <a:solidFill>
            <a:schemeClr val="phClr">
              <a:shade val="60000"/>
            </a:scheme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effectStyle>
        <a:effectStyle>
          <a:effectLst>
            <a:outerShdw blurRad="63500" dist="25400" dir="5400000" algn="ctr" rotWithShape="0">
              <a:srgbClr val="000000">
                <a:alpha val="69000"/>
              </a:srgbClr>
            </a:outerShdw>
          </a:effectLst>
          <a:scene3d>
            <a:camera prst="orthographicFront">
              <a:rot lat="0" lon="0" rev="0"/>
            </a:camera>
            <a:lightRig rig="balanced" dir="t">
              <a:rot lat="0" lon="0" rev="1200000"/>
            </a:lightRig>
          </a:scene3d>
          <a:sp3d prstMaterial="plastic">
            <a:bevelT w="25400" h="25400"/>
          </a:sp3d>
        </a:effectStyle>
      </a:effectStyleLst>
      <a:bgFillStyleLst>
        <a:solidFill>
          <a:schemeClr val="phClr"/>
        </a:solidFill>
        <a:gradFill rotWithShape="1">
          <a:gsLst>
            <a:gs pos="0">
              <a:schemeClr val="phClr">
                <a:tint val="90000"/>
                <a:lumMod val="110000"/>
              </a:schemeClr>
            </a:gs>
            <a:gs pos="100000">
              <a:schemeClr val="phClr">
                <a:shade val="64000"/>
                <a:lumMod val="88000"/>
              </a:schemeClr>
            </a:gs>
          </a:gsLst>
          <a:lin ang="5400000" scaled="0"/>
        </a:gradFill>
        <a:gradFill rotWithShape="1">
          <a:gsLst>
            <a:gs pos="0">
              <a:schemeClr val="phClr">
                <a:tint val="84000"/>
                <a:shade val="100000"/>
                <a:hueMod val="130000"/>
                <a:satMod val="150000"/>
                <a:lumMod val="112000"/>
              </a:schemeClr>
            </a:gs>
            <a:gs pos="100000">
              <a:schemeClr val="phClr">
                <a:shade val="92000"/>
                <a:satMod val="140000"/>
                <a:lumMod val="110000"/>
              </a:schemeClr>
            </a:gs>
          </a:gsLst>
          <a:lin ang="5400000" scaled="0"/>
        </a:gradFill>
      </a:bgFillStyleLst>
    </a:fmtScheme>
  </a:themeElements>
  <a:objectDefaults/>
  <a:extraClrSchemeLst/>
  <a:extLst>
    <a:ext uri="{05A4C25C-085E-4340-85A3-A5531E510DB2}">
      <thm15:themeFamily xmlns:thm15="http://schemas.microsoft.com/office/thememl/2012/main" name="Droplet" id="{8984A317-299A-4E50-B45D-BFC9EDE2337A}" vid="{A633B6A3-9E7F-4C10-9C98-2517A313436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TM04033925[[fn=Droplet]]</Template>
  <TotalTime>7771</TotalTime>
  <Words>2642</Words>
  <Application>Microsoft Office PowerPoint</Application>
  <PresentationFormat>Widescreen</PresentationFormat>
  <Paragraphs>630</Paragraphs>
  <Slides>45</Slides>
  <Notes>0</Notes>
  <HiddenSlides>0</HiddenSlides>
  <MMClips>0</MMClips>
  <ScaleCrop>false</ScaleCrop>
  <HeadingPairs>
    <vt:vector size="4" baseType="variant">
      <vt:variant>
        <vt:lpstr>Theme</vt:lpstr>
      </vt:variant>
      <vt:variant>
        <vt:i4>1</vt:i4>
      </vt:variant>
      <vt:variant>
        <vt:lpstr>Slide Titles</vt:lpstr>
      </vt:variant>
      <vt:variant>
        <vt:i4>45</vt:i4>
      </vt:variant>
    </vt:vector>
  </HeadingPairs>
  <TitlesOfParts>
    <vt:vector size="46" baseType="lpstr">
      <vt:lpstr>Droplet</vt:lpstr>
      <vt:lpstr>Technical Standards for Stormwater</vt:lpstr>
      <vt:lpstr>Purpose</vt:lpstr>
      <vt:lpstr>History</vt:lpstr>
      <vt:lpstr>Things We See Happening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Redevelopment in Athens-Clarke County</vt:lpstr>
      <vt:lpstr>PowerPoint Presentation</vt:lpstr>
      <vt:lpstr>Metropolitan North Georgia Water Planning District</vt:lpstr>
      <vt:lpstr>PowerPoint Presentation</vt:lpstr>
      <vt:lpstr>Proposed Policy for Maximum Extent Practicability for Runoff Reduction</vt:lpstr>
      <vt:lpstr>Mass Grading – Planning Land Use Subcommittee</vt:lpstr>
      <vt:lpstr>Technical Standards – Tables </vt:lpstr>
      <vt:lpstr>PowerPoint Presentation</vt:lpstr>
      <vt:lpstr>PowerPoint Presentation</vt:lpstr>
      <vt:lpstr>PowerPoint Presentation</vt:lpstr>
      <vt:lpstr>PowerPoint Presentation</vt:lpstr>
      <vt:lpstr>PowerPoint Presentation</vt:lpstr>
      <vt:lpstr>Technical Standards</vt:lpstr>
      <vt:lpstr>CONCEPT VS. REALITY</vt:lpstr>
      <vt:lpstr>CONCEPT VS. REALITY</vt:lpstr>
      <vt:lpstr>CHALLENGES WITH SOLAR PANEL INSTALLATION</vt:lpstr>
      <vt:lpstr>WHAT EPD HAS DONE TO ADDRESS SOME OF THESE CHALLENGES</vt:lpstr>
      <vt:lpstr>WHAT EPD HAS DONE TO ADDRESS SOME OF THESE CHALLENGES</vt:lpstr>
    </vt:vector>
  </TitlesOfParts>
  <Company>acc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Stormwater funding review</dc:title>
  <dc:creator>Todd Stevenson</dc:creator>
  <cp:lastModifiedBy>Todd Stevenson</cp:lastModifiedBy>
  <cp:revision>780</cp:revision>
  <cp:lastPrinted>2024-12-17T21:32:01Z</cp:lastPrinted>
  <dcterms:created xsi:type="dcterms:W3CDTF">2017-10-31T13:57:15Z</dcterms:created>
  <dcterms:modified xsi:type="dcterms:W3CDTF">2024-12-18T17:45:01Z</dcterms:modified>
</cp:coreProperties>
</file>